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3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8" r:id="rId3"/>
    <p:sldId id="313" r:id="rId4"/>
    <p:sldId id="311" r:id="rId5"/>
    <p:sldId id="317" r:id="rId6"/>
    <p:sldId id="318" r:id="rId7"/>
    <p:sldId id="319" r:id="rId8"/>
    <p:sldId id="312" r:id="rId9"/>
    <p:sldId id="314" r:id="rId10"/>
    <p:sldId id="320" r:id="rId11"/>
    <p:sldId id="259" r:id="rId12"/>
    <p:sldId id="296" r:id="rId13"/>
    <p:sldId id="297" r:id="rId14"/>
    <p:sldId id="299" r:id="rId15"/>
    <p:sldId id="305" r:id="rId16"/>
    <p:sldId id="301" r:id="rId17"/>
    <p:sldId id="303" r:id="rId18"/>
    <p:sldId id="302" r:id="rId19"/>
    <p:sldId id="300" r:id="rId20"/>
    <p:sldId id="304" r:id="rId21"/>
    <p:sldId id="306" r:id="rId22"/>
    <p:sldId id="307" r:id="rId23"/>
  </p:sldIdLst>
  <p:sldSz cx="9144000" cy="6858000" type="screen4x3"/>
  <p:notesSz cx="6794500" cy="9906000"/>
  <p:custDataLst>
    <p:tags r:id="rId26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33CC"/>
    <a:srgbClr val="0066FF"/>
    <a:srgbClr val="FF9966"/>
    <a:srgbClr val="FF9900"/>
    <a:srgbClr val="BAD3C8"/>
    <a:srgbClr val="4B3056"/>
    <a:srgbClr val="808080"/>
    <a:srgbClr val="29C7FF"/>
    <a:srgbClr val="713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 autoAdjust="0"/>
    <p:restoredTop sz="94915" autoAdjust="0"/>
  </p:normalViewPr>
  <p:slideViewPr>
    <p:cSldViewPr>
      <p:cViewPr varScale="1">
        <p:scale>
          <a:sx n="110" d="100"/>
          <a:sy n="110" d="100"/>
        </p:scale>
        <p:origin x="205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i\dfs\Gruppi\Gruppo%20IRE\Collaboratori\Paolo%20Malfitano\Report\Database%20O-Pol%202014\07-IC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usi\dfs\Gruppi\Gruppo%20IRE\Collaboratori\Paolo%20Malfitano\Report\Database%20O-Pol%202014\07-ICC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usi\dfs\Gruppi\Gruppo%20IRE\Collaboratori\Paolo%20Malfitano\Report\Database%20O-Pol%202014\07-ICC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Ticino</a:t>
            </a:r>
            <a:endParaRPr lang="en-US" b="1" dirty="0"/>
          </a:p>
        </c:rich>
      </c:tx>
      <c:layout>
        <c:manualLayout>
          <c:xMode val="edge"/>
          <c:yMode val="edge"/>
          <c:x val="0"/>
          <c:y val="4.89969135802469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573140522875817"/>
          <c:y val="8.271644664466446E-2"/>
          <c:w val="0.4874470588235294"/>
          <c:h val="0.83093399339933993"/>
        </c:manualLayout>
      </c:layout>
      <c:radarChart>
        <c:radarStyle val="marker"/>
        <c:varyColors val="0"/>
        <c:ser>
          <c:idx val="0"/>
          <c:order val="0"/>
          <c:tx>
            <c:strRef>
              <c:f>MPI!$Q$96</c:f>
              <c:strCache>
                <c:ptCount val="1"/>
                <c:pt idx="0">
                  <c:v>Ticino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MPI!$P$97:$P$112</c:f>
              <c:strCache>
                <c:ptCount val="16"/>
                <c:pt idx="0">
                  <c:v>Qualità vita</c:v>
                </c:pt>
                <c:pt idx="1">
                  <c:v>Produttività del lavoro</c:v>
                </c:pt>
                <c:pt idx="2">
                  <c:v>Tasso di occupazione</c:v>
                </c:pt>
                <c:pt idx="3">
                  <c:v>Capitale fisico</c:v>
                </c:pt>
                <c:pt idx="4">
                  <c:v>Capitale umano</c:v>
                </c:pt>
                <c:pt idx="5">
                  <c:v>Capitale finanziario</c:v>
                </c:pt>
                <c:pt idx="6">
                  <c:v>Struttura imprenditoriale</c:v>
                </c:pt>
                <c:pt idx="7">
                  <c:v>Capitale sociale e istituzionale</c:v>
                </c:pt>
                <c:pt idx="8">
                  <c:v>Innovazione e innovatività</c:v>
                </c:pt>
                <c:pt idx="9">
                  <c:v>Sicurezza</c:v>
                </c:pt>
                <c:pt idx="10">
                  <c:v>Skills, formazione e conoscenza</c:v>
                </c:pt>
                <c:pt idx="11">
                  <c:v>Centri decisionali e organizzativi</c:v>
                </c:pt>
                <c:pt idx="12">
                  <c:v>Accessibilità (Attrattività)</c:v>
                </c:pt>
                <c:pt idx="13">
                  <c:v>Struttura sociale</c:v>
                </c:pt>
                <c:pt idx="14">
                  <c:v>Struttura popolazione</c:v>
                </c:pt>
                <c:pt idx="15">
                  <c:v>Struttura economica</c:v>
                </c:pt>
              </c:strCache>
            </c:strRef>
          </c:cat>
          <c:val>
            <c:numRef>
              <c:f>MPI!$Q$97:$Q$112</c:f>
              <c:numCache>
                <c:formatCode>General</c:formatCode>
                <c:ptCount val="16"/>
                <c:pt idx="0">
                  <c:v>5</c:v>
                </c:pt>
                <c:pt idx="1">
                  <c:v>8</c:v>
                </c:pt>
                <c:pt idx="2">
                  <c:v>25</c:v>
                </c:pt>
                <c:pt idx="3">
                  <c:v>15</c:v>
                </c:pt>
                <c:pt idx="4">
                  <c:v>15</c:v>
                </c:pt>
                <c:pt idx="5">
                  <c:v>24</c:v>
                </c:pt>
                <c:pt idx="6">
                  <c:v>5</c:v>
                </c:pt>
                <c:pt idx="7">
                  <c:v>10</c:v>
                </c:pt>
                <c:pt idx="8">
                  <c:v>17</c:v>
                </c:pt>
                <c:pt idx="9">
                  <c:v>18</c:v>
                </c:pt>
                <c:pt idx="10">
                  <c:v>15</c:v>
                </c:pt>
                <c:pt idx="11">
                  <c:v>24</c:v>
                </c:pt>
                <c:pt idx="12">
                  <c:v>9</c:v>
                </c:pt>
                <c:pt idx="13">
                  <c:v>21</c:v>
                </c:pt>
                <c:pt idx="14">
                  <c:v>25</c:v>
                </c:pt>
                <c:pt idx="15">
                  <c:v>26</c:v>
                </c:pt>
              </c:numCache>
            </c:numRef>
          </c:val>
        </c:ser>
        <c:ser>
          <c:idx val="1"/>
          <c:order val="1"/>
          <c:tx>
            <c:strRef>
              <c:f>MPI!$R$96</c:f>
              <c:strCache>
                <c:ptCount val="1"/>
                <c:pt idx="0">
                  <c:v>Linee</c:v>
                </c:pt>
              </c:strCache>
            </c:strRef>
          </c:tx>
          <c:spPr>
            <a:ln w="12700" cap="rnd">
              <a:solidFill>
                <a:schemeClr val="bg1">
                  <a:lumMod val="65000"/>
                  <a:alpha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MPI!$P$97:$P$112</c:f>
              <c:strCache>
                <c:ptCount val="16"/>
                <c:pt idx="0">
                  <c:v>Qualità vita</c:v>
                </c:pt>
                <c:pt idx="1">
                  <c:v>Produttività del lavoro</c:v>
                </c:pt>
                <c:pt idx="2">
                  <c:v>Tasso di occupazione</c:v>
                </c:pt>
                <c:pt idx="3">
                  <c:v>Capitale fisico</c:v>
                </c:pt>
                <c:pt idx="4">
                  <c:v>Capitale umano</c:v>
                </c:pt>
                <c:pt idx="5">
                  <c:v>Capitale finanziario</c:v>
                </c:pt>
                <c:pt idx="6">
                  <c:v>Struttura imprenditoriale</c:v>
                </c:pt>
                <c:pt idx="7">
                  <c:v>Capitale sociale e istituzionale</c:v>
                </c:pt>
                <c:pt idx="8">
                  <c:v>Innovazione e innovatività</c:v>
                </c:pt>
                <c:pt idx="9">
                  <c:v>Sicurezza</c:v>
                </c:pt>
                <c:pt idx="10">
                  <c:v>Skills, formazione e conoscenza</c:v>
                </c:pt>
                <c:pt idx="11">
                  <c:v>Centri decisionali e organizzativi</c:v>
                </c:pt>
                <c:pt idx="12">
                  <c:v>Accessibilità (Attrattività)</c:v>
                </c:pt>
                <c:pt idx="13">
                  <c:v>Struttura sociale</c:v>
                </c:pt>
                <c:pt idx="14">
                  <c:v>Struttura popolazione</c:v>
                </c:pt>
                <c:pt idx="15">
                  <c:v>Struttura economica</c:v>
                </c:pt>
              </c:strCache>
            </c:strRef>
          </c:cat>
          <c:val>
            <c:numRef>
              <c:f>MPI!$R$97:$R$112</c:f>
              <c:numCache>
                <c:formatCode>General</c:formatCode>
                <c:ptCount val="16"/>
                <c:pt idx="0">
                  <c:v>26</c:v>
                </c:pt>
                <c:pt idx="1">
                  <c:v>1</c:v>
                </c:pt>
                <c:pt idx="2">
                  <c:v>26</c:v>
                </c:pt>
                <c:pt idx="3">
                  <c:v>1</c:v>
                </c:pt>
                <c:pt idx="4">
                  <c:v>26</c:v>
                </c:pt>
                <c:pt idx="5">
                  <c:v>1</c:v>
                </c:pt>
                <c:pt idx="6">
                  <c:v>26</c:v>
                </c:pt>
                <c:pt idx="7">
                  <c:v>1</c:v>
                </c:pt>
                <c:pt idx="8">
                  <c:v>26</c:v>
                </c:pt>
                <c:pt idx="9">
                  <c:v>1</c:v>
                </c:pt>
                <c:pt idx="10">
                  <c:v>26</c:v>
                </c:pt>
                <c:pt idx="11">
                  <c:v>1</c:v>
                </c:pt>
                <c:pt idx="12">
                  <c:v>26</c:v>
                </c:pt>
                <c:pt idx="13">
                  <c:v>1</c:v>
                </c:pt>
                <c:pt idx="14">
                  <c:v>26</c:v>
                </c:pt>
                <c:pt idx="15">
                  <c:v>1</c:v>
                </c:pt>
              </c:numCache>
            </c:numRef>
          </c:val>
        </c:ser>
        <c:ser>
          <c:idx val="2"/>
          <c:order val="2"/>
          <c:tx>
            <c:strRef>
              <c:f>MPI!$S$96</c:f>
              <c:strCache>
                <c:ptCount val="1"/>
                <c:pt idx="0">
                  <c:v>Linee</c:v>
                </c:pt>
              </c:strCache>
            </c:strRef>
          </c:tx>
          <c:spPr>
            <a:ln w="12700" cap="rnd">
              <a:solidFill>
                <a:schemeClr val="bg1">
                  <a:lumMod val="65000"/>
                  <a:alpha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MPI!$P$97:$P$112</c:f>
              <c:strCache>
                <c:ptCount val="16"/>
                <c:pt idx="0">
                  <c:v>Qualità vita</c:v>
                </c:pt>
                <c:pt idx="1">
                  <c:v>Produttività del lavoro</c:v>
                </c:pt>
                <c:pt idx="2">
                  <c:v>Tasso di occupazione</c:v>
                </c:pt>
                <c:pt idx="3">
                  <c:v>Capitale fisico</c:v>
                </c:pt>
                <c:pt idx="4">
                  <c:v>Capitale umano</c:v>
                </c:pt>
                <c:pt idx="5">
                  <c:v>Capitale finanziario</c:v>
                </c:pt>
                <c:pt idx="6">
                  <c:v>Struttura imprenditoriale</c:v>
                </c:pt>
                <c:pt idx="7">
                  <c:v>Capitale sociale e istituzionale</c:v>
                </c:pt>
                <c:pt idx="8">
                  <c:v>Innovazione e innovatività</c:v>
                </c:pt>
                <c:pt idx="9">
                  <c:v>Sicurezza</c:v>
                </c:pt>
                <c:pt idx="10">
                  <c:v>Skills, formazione e conoscenza</c:v>
                </c:pt>
                <c:pt idx="11">
                  <c:v>Centri decisionali e organizzativi</c:v>
                </c:pt>
                <c:pt idx="12">
                  <c:v>Accessibilità (Attrattività)</c:v>
                </c:pt>
                <c:pt idx="13">
                  <c:v>Struttura sociale</c:v>
                </c:pt>
                <c:pt idx="14">
                  <c:v>Struttura popolazione</c:v>
                </c:pt>
                <c:pt idx="15">
                  <c:v>Struttura economica</c:v>
                </c:pt>
              </c:strCache>
            </c:strRef>
          </c:cat>
          <c:val>
            <c:numRef>
              <c:f>MPI!$S$97:$S$112</c:f>
              <c:numCache>
                <c:formatCode>General</c:formatCode>
                <c:ptCount val="16"/>
                <c:pt idx="0">
                  <c:v>1</c:v>
                </c:pt>
                <c:pt idx="1">
                  <c:v>26</c:v>
                </c:pt>
                <c:pt idx="2">
                  <c:v>1</c:v>
                </c:pt>
                <c:pt idx="3">
                  <c:v>26</c:v>
                </c:pt>
                <c:pt idx="4">
                  <c:v>1</c:v>
                </c:pt>
                <c:pt idx="5">
                  <c:v>26</c:v>
                </c:pt>
                <c:pt idx="6">
                  <c:v>1</c:v>
                </c:pt>
                <c:pt idx="7">
                  <c:v>26</c:v>
                </c:pt>
                <c:pt idx="8">
                  <c:v>1</c:v>
                </c:pt>
                <c:pt idx="9">
                  <c:v>26</c:v>
                </c:pt>
                <c:pt idx="10">
                  <c:v>1</c:v>
                </c:pt>
                <c:pt idx="11">
                  <c:v>26</c:v>
                </c:pt>
                <c:pt idx="12">
                  <c:v>1</c:v>
                </c:pt>
                <c:pt idx="13">
                  <c:v>26</c:v>
                </c:pt>
                <c:pt idx="14">
                  <c:v>1</c:v>
                </c:pt>
                <c:pt idx="15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7837552"/>
        <c:axId val="227838336"/>
      </c:radarChart>
      <c:catAx>
        <c:axId val="22783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7838336"/>
        <c:crosses val="autoZero"/>
        <c:auto val="1"/>
        <c:lblAlgn val="ctr"/>
        <c:lblOffset val="100"/>
        <c:noMultiLvlLbl val="0"/>
      </c:catAx>
      <c:valAx>
        <c:axId val="227838336"/>
        <c:scaling>
          <c:orientation val="maxMin"/>
          <c:max val="2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783755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Ticino</a:t>
            </a:r>
          </a:p>
        </c:rich>
      </c:tx>
      <c:layout>
        <c:manualLayout>
          <c:xMode val="edge"/>
          <c:yMode val="edge"/>
          <c:x val="0.52616772739536877"/>
          <c:y val="0.4303878787130648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7995991651598608"/>
          <c:y val="0.28843113321214153"/>
          <c:w val="0.73821898076189485"/>
          <c:h val="0.81124888568770015"/>
        </c:manualLayout>
      </c:layout>
      <c:doughnutChart>
        <c:varyColors val="1"/>
        <c:ser>
          <c:idx val="0"/>
          <c:order val="0"/>
          <c:tx>
            <c:strRef>
              <c:f>Sheet3!$A$18</c:f>
              <c:strCache>
                <c:ptCount val="1"/>
                <c:pt idx="0">
                  <c:v>Ticino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Sheet3!$B$14:$Q$14</c:f>
              <c:strCache>
                <c:ptCount val="16"/>
                <c:pt idx="0">
                  <c:v>Manufacturing</c:v>
                </c:pt>
                <c:pt idx="1">
                  <c:v>Textiles, garments, leather goods and shoes</c:v>
                </c:pt>
                <c:pt idx="2">
                  <c:v>Metals and metal products</c:v>
                </c:pt>
                <c:pt idx="3">
                  <c:v>Computers, elec. engineering, precision equipment</c:v>
                </c:pt>
                <c:pt idx="4">
                  <c:v>Precision and optical equipment, watches</c:v>
                </c:pt>
                <c:pt idx="5">
                  <c:v>Utilities (energy and water supply)</c:v>
                </c:pt>
                <c:pt idx="6">
                  <c:v>Construction</c:v>
                </c:pt>
                <c:pt idx="7">
                  <c:v>Trade and repair</c:v>
                </c:pt>
                <c:pt idx="8">
                  <c:v>Hotels and restaurants</c:v>
                </c:pt>
                <c:pt idx="9">
                  <c:v>Banking</c:v>
                </c:pt>
                <c:pt idx="10">
                  <c:v>Business services, real estate etc.</c:v>
                </c:pt>
                <c:pt idx="11">
                  <c:v>Mechanical engineering</c:v>
                </c:pt>
                <c:pt idx="12">
                  <c:v>Postal service and telecommunications</c:v>
                </c:pt>
                <c:pt idx="13">
                  <c:v>IT services</c:v>
                </c:pt>
                <c:pt idx="14">
                  <c:v>Health and social services</c:v>
                </c:pt>
                <c:pt idx="15">
                  <c:v>Other</c:v>
                </c:pt>
              </c:strCache>
            </c:strRef>
          </c:cat>
          <c:val>
            <c:numRef>
              <c:f>Sheet3!$B$18:$Q$18</c:f>
              <c:numCache>
                <c:formatCode>General</c:formatCode>
                <c:ptCount val="16"/>
                <c:pt idx="0">
                  <c:v>14.541530667108066</c:v>
                </c:pt>
                <c:pt idx="1">
                  <c:v>0.59165960108528015</c:v>
                </c:pt>
                <c:pt idx="2">
                  <c:v>2.770460417256289</c:v>
                </c:pt>
                <c:pt idx="3">
                  <c:v>3.2356468880367175</c:v>
                </c:pt>
                <c:pt idx="4">
                  <c:v>1.7597816970423836</c:v>
                </c:pt>
                <c:pt idx="5">
                  <c:v>1.0093826459381752</c:v>
                </c:pt>
                <c:pt idx="6">
                  <c:v>8.2432933027098372</c:v>
                </c:pt>
                <c:pt idx="7">
                  <c:v>13.777854902197642</c:v>
                </c:pt>
                <c:pt idx="8">
                  <c:v>2.0111692800917313</c:v>
                </c:pt>
                <c:pt idx="9">
                  <c:v>13.650100945549715</c:v>
                </c:pt>
                <c:pt idx="10">
                  <c:v>10.759895124719195</c:v>
                </c:pt>
                <c:pt idx="11">
                  <c:v>1.7927672109133856</c:v>
                </c:pt>
                <c:pt idx="12">
                  <c:v>4.2365110222646072</c:v>
                </c:pt>
                <c:pt idx="13">
                  <c:v>0.90174155957041158</c:v>
                </c:pt>
                <c:pt idx="14">
                  <c:v>6.1822133034993412</c:v>
                </c:pt>
                <c:pt idx="15">
                  <c:v>14.535991432017223</c:v>
                </c:pt>
              </c:numCache>
            </c:numRef>
          </c:val>
        </c:ser>
        <c:ser>
          <c:idx val="1"/>
          <c:order val="1"/>
          <c:tx>
            <c:strRef>
              <c:f>Sheet3!$A$16</c:f>
              <c:strCache>
                <c:ptCount val="1"/>
                <c:pt idx="0">
                  <c:v>Lombardia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Sheet3!$B$14:$Q$14</c:f>
              <c:strCache>
                <c:ptCount val="16"/>
                <c:pt idx="0">
                  <c:v>Manufacturing</c:v>
                </c:pt>
                <c:pt idx="1">
                  <c:v>Textiles, garments, leather goods and shoes</c:v>
                </c:pt>
                <c:pt idx="2">
                  <c:v>Metals and metal products</c:v>
                </c:pt>
                <c:pt idx="3">
                  <c:v>Computers, elec. engineering, precision equipment</c:v>
                </c:pt>
                <c:pt idx="4">
                  <c:v>Precision and optical equipment, watches</c:v>
                </c:pt>
                <c:pt idx="5">
                  <c:v>Utilities (energy and water supply)</c:v>
                </c:pt>
                <c:pt idx="6">
                  <c:v>Construction</c:v>
                </c:pt>
                <c:pt idx="7">
                  <c:v>Trade and repair</c:v>
                </c:pt>
                <c:pt idx="8">
                  <c:v>Hotels and restaurants</c:v>
                </c:pt>
                <c:pt idx="9">
                  <c:v>Banking</c:v>
                </c:pt>
                <c:pt idx="10">
                  <c:v>Business services, real estate etc.</c:v>
                </c:pt>
                <c:pt idx="11">
                  <c:v>Mechanical engineering</c:v>
                </c:pt>
                <c:pt idx="12">
                  <c:v>Postal service and telecommunications</c:v>
                </c:pt>
                <c:pt idx="13">
                  <c:v>IT services</c:v>
                </c:pt>
                <c:pt idx="14">
                  <c:v>Health and social services</c:v>
                </c:pt>
                <c:pt idx="15">
                  <c:v>Other</c:v>
                </c:pt>
              </c:strCache>
            </c:strRef>
          </c:cat>
          <c:val>
            <c:numRef>
              <c:f>Sheet3!$B$16:$Q$16</c:f>
              <c:numCache>
                <c:formatCode>General</c:formatCode>
                <c:ptCount val="16"/>
                <c:pt idx="0">
                  <c:v>22.109326952335412</c:v>
                </c:pt>
                <c:pt idx="1">
                  <c:v>1.6834784648680241</c:v>
                </c:pt>
                <c:pt idx="2">
                  <c:v>5.1662725610984106</c:v>
                </c:pt>
                <c:pt idx="3">
                  <c:v>2.2199876994267118</c:v>
                </c:pt>
                <c:pt idx="4">
                  <c:v>1.2735800906366466</c:v>
                </c:pt>
                <c:pt idx="5">
                  <c:v>1.0185371325949584</c:v>
                </c:pt>
                <c:pt idx="6">
                  <c:v>3.5053158614736084</c:v>
                </c:pt>
                <c:pt idx="7">
                  <c:v>10.942578821543902</c:v>
                </c:pt>
                <c:pt idx="8">
                  <c:v>2.1889585306526906</c:v>
                </c:pt>
                <c:pt idx="9">
                  <c:v>5.650757860394517</c:v>
                </c:pt>
                <c:pt idx="10">
                  <c:v>20.557884718465004</c:v>
                </c:pt>
                <c:pt idx="11">
                  <c:v>4.8283183327116053</c:v>
                </c:pt>
                <c:pt idx="12">
                  <c:v>2.8183539207134727</c:v>
                </c:pt>
                <c:pt idx="13">
                  <c:v>3.0798574696797458</c:v>
                </c:pt>
                <c:pt idx="14">
                  <c:v>4.0878228226198203</c:v>
                </c:pt>
                <c:pt idx="15">
                  <c:v>8.8689687607854797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it-IT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Zurigo</a:t>
            </a:r>
            <a:endParaRPr lang="en-US" b="1" dirty="0"/>
          </a:p>
        </c:rich>
      </c:tx>
      <c:layout>
        <c:manualLayout>
          <c:xMode val="edge"/>
          <c:yMode val="edge"/>
          <c:x val="2.4906862745098061E-2"/>
          <c:y val="2.490196078431372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573140522875817"/>
          <c:y val="8.271644664466446E-2"/>
          <c:w val="0.4874470588235294"/>
          <c:h val="0.83093399339933993"/>
        </c:manualLayout>
      </c:layout>
      <c:radarChart>
        <c:radarStyle val="marker"/>
        <c:varyColors val="0"/>
        <c:ser>
          <c:idx val="0"/>
          <c:order val="0"/>
          <c:tx>
            <c:strRef>
              <c:f>'MPI 2'!$B$55</c:f>
              <c:strCache>
                <c:ptCount val="1"/>
                <c:pt idx="0">
                  <c:v>Ticino</c:v>
                </c:pt>
              </c:strCache>
            </c:strRef>
          </c:tx>
          <c:spPr>
            <a:ln w="28575" cap="rnd">
              <a:solidFill>
                <a:srgbClr val="FF0000">
                  <a:alpha val="50000"/>
                </a:srgb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FF0000">
                  <a:alpha val="50000"/>
                </a:srgbClr>
              </a:solidFill>
              <a:ln w="9525">
                <a:solidFill>
                  <a:srgbClr val="FF0000">
                    <a:alpha val="50000"/>
                  </a:srgbClr>
                </a:solidFill>
                <a:prstDash val="solid"/>
              </a:ln>
              <a:effectLst/>
            </c:spPr>
          </c:marker>
          <c:cat>
            <c:strRef>
              <c:f>'MPI 2'!$A$56:$A$71</c:f>
              <c:strCache>
                <c:ptCount val="16"/>
                <c:pt idx="0">
                  <c:v>Qualità vita</c:v>
                </c:pt>
                <c:pt idx="1">
                  <c:v>Produttività del lavoro</c:v>
                </c:pt>
                <c:pt idx="2">
                  <c:v>Tasso di occupazione</c:v>
                </c:pt>
                <c:pt idx="3">
                  <c:v>Capitale fisico</c:v>
                </c:pt>
                <c:pt idx="4">
                  <c:v>Capitale umano</c:v>
                </c:pt>
                <c:pt idx="5">
                  <c:v>Capitale finanziario</c:v>
                </c:pt>
                <c:pt idx="6">
                  <c:v>Struttura imprenditoriale</c:v>
                </c:pt>
                <c:pt idx="7">
                  <c:v>Capitale sociale e istituzionale</c:v>
                </c:pt>
                <c:pt idx="8">
                  <c:v>Innovazione e innovatività</c:v>
                </c:pt>
                <c:pt idx="9">
                  <c:v>Sicurezza</c:v>
                </c:pt>
                <c:pt idx="10">
                  <c:v>Skills, formazione e conoscenza</c:v>
                </c:pt>
                <c:pt idx="11">
                  <c:v>Centri decisionali e organizzativi</c:v>
                </c:pt>
                <c:pt idx="12">
                  <c:v>Accessibilità (Attrattività)</c:v>
                </c:pt>
                <c:pt idx="13">
                  <c:v>Struttura sociale</c:v>
                </c:pt>
                <c:pt idx="14">
                  <c:v>Struttura popolazione</c:v>
                </c:pt>
                <c:pt idx="15">
                  <c:v>Struttura economica</c:v>
                </c:pt>
              </c:strCache>
            </c:strRef>
          </c:cat>
          <c:val>
            <c:numRef>
              <c:f>'MPI 2'!$B$56:$B$71</c:f>
              <c:numCache>
                <c:formatCode>General</c:formatCode>
                <c:ptCount val="16"/>
                <c:pt idx="0">
                  <c:v>5</c:v>
                </c:pt>
                <c:pt idx="1">
                  <c:v>8</c:v>
                </c:pt>
                <c:pt idx="2">
                  <c:v>25</c:v>
                </c:pt>
                <c:pt idx="3">
                  <c:v>15</c:v>
                </c:pt>
                <c:pt idx="4">
                  <c:v>15</c:v>
                </c:pt>
                <c:pt idx="5">
                  <c:v>24</c:v>
                </c:pt>
                <c:pt idx="6">
                  <c:v>5</c:v>
                </c:pt>
                <c:pt idx="7">
                  <c:v>10</c:v>
                </c:pt>
                <c:pt idx="8">
                  <c:v>17</c:v>
                </c:pt>
                <c:pt idx="9">
                  <c:v>18</c:v>
                </c:pt>
                <c:pt idx="10">
                  <c:v>15</c:v>
                </c:pt>
                <c:pt idx="11">
                  <c:v>24</c:v>
                </c:pt>
                <c:pt idx="12">
                  <c:v>9</c:v>
                </c:pt>
                <c:pt idx="13">
                  <c:v>21</c:v>
                </c:pt>
                <c:pt idx="14">
                  <c:v>25</c:v>
                </c:pt>
                <c:pt idx="15">
                  <c:v>26</c:v>
                </c:pt>
              </c:numCache>
            </c:numRef>
          </c:val>
        </c:ser>
        <c:ser>
          <c:idx val="1"/>
          <c:order val="1"/>
          <c:tx>
            <c:strRef>
              <c:f>'MPI 2'!$C$55</c:f>
              <c:strCache>
                <c:ptCount val="1"/>
                <c:pt idx="0">
                  <c:v>Linee</c:v>
                </c:pt>
              </c:strCache>
            </c:strRef>
          </c:tx>
          <c:spPr>
            <a:ln w="12700" cap="rnd">
              <a:solidFill>
                <a:sysClr val="window" lastClr="FFFFFF">
                  <a:lumMod val="65000"/>
                  <a:alpha val="70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'MPI 2'!$A$56:$A$71</c:f>
              <c:strCache>
                <c:ptCount val="16"/>
                <c:pt idx="0">
                  <c:v>Qualità vita</c:v>
                </c:pt>
                <c:pt idx="1">
                  <c:v>Produttività del lavoro</c:v>
                </c:pt>
                <c:pt idx="2">
                  <c:v>Tasso di occupazione</c:v>
                </c:pt>
                <c:pt idx="3">
                  <c:v>Capitale fisico</c:v>
                </c:pt>
                <c:pt idx="4">
                  <c:v>Capitale umano</c:v>
                </c:pt>
                <c:pt idx="5">
                  <c:v>Capitale finanziario</c:v>
                </c:pt>
                <c:pt idx="6">
                  <c:v>Struttura imprenditoriale</c:v>
                </c:pt>
                <c:pt idx="7">
                  <c:v>Capitale sociale e istituzionale</c:v>
                </c:pt>
                <c:pt idx="8">
                  <c:v>Innovazione e innovatività</c:v>
                </c:pt>
                <c:pt idx="9">
                  <c:v>Sicurezza</c:v>
                </c:pt>
                <c:pt idx="10">
                  <c:v>Skills, formazione e conoscenza</c:v>
                </c:pt>
                <c:pt idx="11">
                  <c:v>Centri decisionali e organizzativi</c:v>
                </c:pt>
                <c:pt idx="12">
                  <c:v>Accessibilità (Attrattività)</c:v>
                </c:pt>
                <c:pt idx="13">
                  <c:v>Struttura sociale</c:v>
                </c:pt>
                <c:pt idx="14">
                  <c:v>Struttura popolazione</c:v>
                </c:pt>
                <c:pt idx="15">
                  <c:v>Struttura economica</c:v>
                </c:pt>
              </c:strCache>
            </c:strRef>
          </c:cat>
          <c:val>
            <c:numRef>
              <c:f>'MPI 2'!$C$56:$C$71</c:f>
              <c:numCache>
                <c:formatCode>General</c:formatCode>
                <c:ptCount val="16"/>
                <c:pt idx="0">
                  <c:v>26</c:v>
                </c:pt>
                <c:pt idx="1">
                  <c:v>1</c:v>
                </c:pt>
                <c:pt idx="2">
                  <c:v>26</c:v>
                </c:pt>
                <c:pt idx="3">
                  <c:v>1</c:v>
                </c:pt>
                <c:pt idx="4">
                  <c:v>26</c:v>
                </c:pt>
                <c:pt idx="5">
                  <c:v>1</c:v>
                </c:pt>
                <c:pt idx="6">
                  <c:v>26</c:v>
                </c:pt>
                <c:pt idx="7">
                  <c:v>1</c:v>
                </c:pt>
                <c:pt idx="8">
                  <c:v>26</c:v>
                </c:pt>
                <c:pt idx="9">
                  <c:v>1</c:v>
                </c:pt>
                <c:pt idx="10">
                  <c:v>26</c:v>
                </c:pt>
                <c:pt idx="11">
                  <c:v>1</c:v>
                </c:pt>
                <c:pt idx="12">
                  <c:v>26</c:v>
                </c:pt>
                <c:pt idx="13">
                  <c:v>1</c:v>
                </c:pt>
                <c:pt idx="14">
                  <c:v>26</c:v>
                </c:pt>
                <c:pt idx="15">
                  <c:v>1</c:v>
                </c:pt>
              </c:numCache>
            </c:numRef>
          </c:val>
        </c:ser>
        <c:ser>
          <c:idx val="2"/>
          <c:order val="2"/>
          <c:tx>
            <c:strRef>
              <c:f>'MPI 2'!$D$55</c:f>
              <c:strCache>
                <c:ptCount val="1"/>
                <c:pt idx="0">
                  <c:v>Linee</c:v>
                </c:pt>
              </c:strCache>
            </c:strRef>
          </c:tx>
          <c:spPr>
            <a:ln w="12700" cap="rnd">
              <a:solidFill>
                <a:sysClr val="window" lastClr="FFFFFF">
                  <a:lumMod val="65000"/>
                  <a:alpha val="70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'MPI 2'!$A$56:$A$71</c:f>
              <c:strCache>
                <c:ptCount val="16"/>
                <c:pt idx="0">
                  <c:v>Qualità vita</c:v>
                </c:pt>
                <c:pt idx="1">
                  <c:v>Produttività del lavoro</c:v>
                </c:pt>
                <c:pt idx="2">
                  <c:v>Tasso di occupazione</c:v>
                </c:pt>
                <c:pt idx="3">
                  <c:v>Capitale fisico</c:v>
                </c:pt>
                <c:pt idx="4">
                  <c:v>Capitale umano</c:v>
                </c:pt>
                <c:pt idx="5">
                  <c:v>Capitale finanziario</c:v>
                </c:pt>
                <c:pt idx="6">
                  <c:v>Struttura imprenditoriale</c:v>
                </c:pt>
                <c:pt idx="7">
                  <c:v>Capitale sociale e istituzionale</c:v>
                </c:pt>
                <c:pt idx="8">
                  <c:v>Innovazione e innovatività</c:v>
                </c:pt>
                <c:pt idx="9">
                  <c:v>Sicurezza</c:v>
                </c:pt>
                <c:pt idx="10">
                  <c:v>Skills, formazione e conoscenza</c:v>
                </c:pt>
                <c:pt idx="11">
                  <c:v>Centri decisionali e organizzativi</c:v>
                </c:pt>
                <c:pt idx="12">
                  <c:v>Accessibilità (Attrattività)</c:v>
                </c:pt>
                <c:pt idx="13">
                  <c:v>Struttura sociale</c:v>
                </c:pt>
                <c:pt idx="14">
                  <c:v>Struttura popolazione</c:v>
                </c:pt>
                <c:pt idx="15">
                  <c:v>Struttura economica</c:v>
                </c:pt>
              </c:strCache>
            </c:strRef>
          </c:cat>
          <c:val>
            <c:numRef>
              <c:f>'MPI 2'!$D$56:$D$71</c:f>
              <c:numCache>
                <c:formatCode>General</c:formatCode>
                <c:ptCount val="16"/>
                <c:pt idx="0">
                  <c:v>1</c:v>
                </c:pt>
                <c:pt idx="1">
                  <c:v>26</c:v>
                </c:pt>
                <c:pt idx="2">
                  <c:v>1</c:v>
                </c:pt>
                <c:pt idx="3">
                  <c:v>26</c:v>
                </c:pt>
                <c:pt idx="4">
                  <c:v>1</c:v>
                </c:pt>
                <c:pt idx="5">
                  <c:v>26</c:v>
                </c:pt>
                <c:pt idx="6">
                  <c:v>1</c:v>
                </c:pt>
                <c:pt idx="7">
                  <c:v>26</c:v>
                </c:pt>
                <c:pt idx="8">
                  <c:v>1</c:v>
                </c:pt>
                <c:pt idx="9">
                  <c:v>26</c:v>
                </c:pt>
                <c:pt idx="10">
                  <c:v>1</c:v>
                </c:pt>
                <c:pt idx="11">
                  <c:v>26</c:v>
                </c:pt>
                <c:pt idx="12">
                  <c:v>1</c:v>
                </c:pt>
                <c:pt idx="13">
                  <c:v>26</c:v>
                </c:pt>
                <c:pt idx="14">
                  <c:v>1</c:v>
                </c:pt>
                <c:pt idx="15">
                  <c:v>26</c:v>
                </c:pt>
              </c:numCache>
            </c:numRef>
          </c:val>
        </c:ser>
        <c:ser>
          <c:idx val="3"/>
          <c:order val="3"/>
          <c:tx>
            <c:strRef>
              <c:f>'MPI 2'!$E$55</c:f>
              <c:strCache>
                <c:ptCount val="1"/>
                <c:pt idx="0">
                  <c:v>Zurigo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4F81BD"/>
              </a:solidFill>
              <a:ln w="9525">
                <a:solidFill>
                  <a:srgbClr val="0070C0"/>
                </a:solidFill>
                <a:prstDash val="solid"/>
              </a:ln>
              <a:effectLst/>
            </c:spPr>
          </c:marker>
          <c:cat>
            <c:strRef>
              <c:f>'MPI 2'!$A$56:$A$71</c:f>
              <c:strCache>
                <c:ptCount val="16"/>
                <c:pt idx="0">
                  <c:v>Qualità vita</c:v>
                </c:pt>
                <c:pt idx="1">
                  <c:v>Produttività del lavoro</c:v>
                </c:pt>
                <c:pt idx="2">
                  <c:v>Tasso di occupazione</c:v>
                </c:pt>
                <c:pt idx="3">
                  <c:v>Capitale fisico</c:v>
                </c:pt>
                <c:pt idx="4">
                  <c:v>Capitale umano</c:v>
                </c:pt>
                <c:pt idx="5">
                  <c:v>Capitale finanziario</c:v>
                </c:pt>
                <c:pt idx="6">
                  <c:v>Struttura imprenditoriale</c:v>
                </c:pt>
                <c:pt idx="7">
                  <c:v>Capitale sociale e istituzionale</c:v>
                </c:pt>
                <c:pt idx="8">
                  <c:v>Innovazione e innovatività</c:v>
                </c:pt>
                <c:pt idx="9">
                  <c:v>Sicurezza</c:v>
                </c:pt>
                <c:pt idx="10">
                  <c:v>Skills, formazione e conoscenza</c:v>
                </c:pt>
                <c:pt idx="11">
                  <c:v>Centri decisionali e organizzativi</c:v>
                </c:pt>
                <c:pt idx="12">
                  <c:v>Accessibilità (Attrattività)</c:v>
                </c:pt>
                <c:pt idx="13">
                  <c:v>Struttura sociale</c:v>
                </c:pt>
                <c:pt idx="14">
                  <c:v>Struttura popolazione</c:v>
                </c:pt>
                <c:pt idx="15">
                  <c:v>Struttura economica</c:v>
                </c:pt>
              </c:strCache>
            </c:strRef>
          </c:cat>
          <c:val>
            <c:numRef>
              <c:f>'MPI 2'!$E$56:$E$71</c:f>
              <c:numCache>
                <c:formatCode>General</c:formatCode>
                <c:ptCount val="16"/>
                <c:pt idx="0">
                  <c:v>4</c:v>
                </c:pt>
                <c:pt idx="1">
                  <c:v>2</c:v>
                </c:pt>
                <c:pt idx="2">
                  <c:v>9</c:v>
                </c:pt>
                <c:pt idx="3">
                  <c:v>16</c:v>
                </c:pt>
                <c:pt idx="4">
                  <c:v>5</c:v>
                </c:pt>
                <c:pt idx="5">
                  <c:v>21</c:v>
                </c:pt>
                <c:pt idx="6">
                  <c:v>21</c:v>
                </c:pt>
                <c:pt idx="7">
                  <c:v>15</c:v>
                </c:pt>
                <c:pt idx="8">
                  <c:v>5</c:v>
                </c:pt>
                <c:pt idx="9">
                  <c:v>22</c:v>
                </c:pt>
                <c:pt idx="10">
                  <c:v>17</c:v>
                </c:pt>
                <c:pt idx="11">
                  <c:v>3</c:v>
                </c:pt>
                <c:pt idx="12">
                  <c:v>26</c:v>
                </c:pt>
                <c:pt idx="13">
                  <c:v>11</c:v>
                </c:pt>
                <c:pt idx="14">
                  <c:v>6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7835200"/>
        <c:axId val="227835592"/>
      </c:radarChart>
      <c:catAx>
        <c:axId val="22783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7835592"/>
        <c:crosses val="autoZero"/>
        <c:auto val="1"/>
        <c:lblAlgn val="ctr"/>
        <c:lblOffset val="100"/>
        <c:noMultiLvlLbl val="0"/>
      </c:catAx>
      <c:valAx>
        <c:axId val="227835592"/>
        <c:scaling>
          <c:orientation val="maxMin"/>
          <c:max val="2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783520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Lucerna</a:t>
            </a:r>
            <a:endParaRPr lang="en-US" b="1" dirty="0"/>
          </a:p>
        </c:rich>
      </c:tx>
      <c:layout>
        <c:manualLayout>
          <c:xMode val="edge"/>
          <c:yMode val="edge"/>
          <c:x val="6.4323412698412911E-3"/>
          <c:y val="2.519841269841269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573140522875817"/>
          <c:y val="8.271644664466446E-2"/>
          <c:w val="0.4874470588235294"/>
          <c:h val="0.83093399339933993"/>
        </c:manualLayout>
      </c:layout>
      <c:radarChart>
        <c:radarStyle val="marker"/>
        <c:varyColors val="0"/>
        <c:ser>
          <c:idx val="0"/>
          <c:order val="0"/>
          <c:tx>
            <c:strRef>
              <c:f>'MPI 2'!$S$54</c:f>
              <c:strCache>
                <c:ptCount val="1"/>
                <c:pt idx="0">
                  <c:v>Ticino</c:v>
                </c:pt>
              </c:strCache>
            </c:strRef>
          </c:tx>
          <c:spPr>
            <a:ln w="28575" cap="rnd">
              <a:solidFill>
                <a:srgbClr val="FF0000">
                  <a:alpha val="50000"/>
                </a:srgb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FF0000">
                  <a:alpha val="50000"/>
                </a:srgbClr>
              </a:solidFill>
              <a:ln w="9525">
                <a:solidFill>
                  <a:srgbClr val="FF0000">
                    <a:alpha val="50000"/>
                  </a:srgbClr>
                </a:solidFill>
                <a:prstDash val="solid"/>
              </a:ln>
              <a:effectLst/>
            </c:spPr>
          </c:marker>
          <c:cat>
            <c:strRef>
              <c:f>'MPI 2'!$R$55:$R$70</c:f>
              <c:strCache>
                <c:ptCount val="16"/>
                <c:pt idx="0">
                  <c:v>Qualità vita</c:v>
                </c:pt>
                <c:pt idx="1">
                  <c:v>Produttività del lavoro</c:v>
                </c:pt>
                <c:pt idx="2">
                  <c:v>Tasso di occupazione</c:v>
                </c:pt>
                <c:pt idx="3">
                  <c:v>Capitale fisico</c:v>
                </c:pt>
                <c:pt idx="4">
                  <c:v>Capitale umano</c:v>
                </c:pt>
                <c:pt idx="5">
                  <c:v>Capitale finanziario</c:v>
                </c:pt>
                <c:pt idx="6">
                  <c:v>Struttura imprenditoriale</c:v>
                </c:pt>
                <c:pt idx="7">
                  <c:v>Capitale sociale e istituzionale</c:v>
                </c:pt>
                <c:pt idx="8">
                  <c:v>Innovazione e innovatività</c:v>
                </c:pt>
                <c:pt idx="9">
                  <c:v>Sicurezza</c:v>
                </c:pt>
                <c:pt idx="10">
                  <c:v>Skills, formazione e conoscenza</c:v>
                </c:pt>
                <c:pt idx="11">
                  <c:v>Centri decisionali e organizzativi</c:v>
                </c:pt>
                <c:pt idx="12">
                  <c:v>Accessibilità (Attrattività)</c:v>
                </c:pt>
                <c:pt idx="13">
                  <c:v>Struttura sociale</c:v>
                </c:pt>
                <c:pt idx="14">
                  <c:v>Struttura popolazione</c:v>
                </c:pt>
                <c:pt idx="15">
                  <c:v>Struttura economica</c:v>
                </c:pt>
              </c:strCache>
            </c:strRef>
          </c:cat>
          <c:val>
            <c:numRef>
              <c:f>'MPI 2'!$S$55:$S$70</c:f>
              <c:numCache>
                <c:formatCode>General</c:formatCode>
                <c:ptCount val="16"/>
                <c:pt idx="0">
                  <c:v>5</c:v>
                </c:pt>
                <c:pt idx="1">
                  <c:v>8</c:v>
                </c:pt>
                <c:pt idx="2">
                  <c:v>25</c:v>
                </c:pt>
                <c:pt idx="3">
                  <c:v>15</c:v>
                </c:pt>
                <c:pt idx="4">
                  <c:v>15</c:v>
                </c:pt>
                <c:pt idx="5">
                  <c:v>24</c:v>
                </c:pt>
                <c:pt idx="6">
                  <c:v>5</c:v>
                </c:pt>
                <c:pt idx="7">
                  <c:v>10</c:v>
                </c:pt>
                <c:pt idx="8">
                  <c:v>17</c:v>
                </c:pt>
                <c:pt idx="9">
                  <c:v>18</c:v>
                </c:pt>
                <c:pt idx="10">
                  <c:v>15</c:v>
                </c:pt>
                <c:pt idx="11">
                  <c:v>24</c:v>
                </c:pt>
                <c:pt idx="12">
                  <c:v>9</c:v>
                </c:pt>
                <c:pt idx="13">
                  <c:v>21</c:v>
                </c:pt>
                <c:pt idx="14">
                  <c:v>25</c:v>
                </c:pt>
                <c:pt idx="15">
                  <c:v>26</c:v>
                </c:pt>
              </c:numCache>
            </c:numRef>
          </c:val>
        </c:ser>
        <c:ser>
          <c:idx val="1"/>
          <c:order val="1"/>
          <c:tx>
            <c:strRef>
              <c:f>'MPI 2'!$T$54</c:f>
              <c:strCache>
                <c:ptCount val="1"/>
                <c:pt idx="0">
                  <c:v>Linee</c:v>
                </c:pt>
              </c:strCache>
            </c:strRef>
          </c:tx>
          <c:spPr>
            <a:ln w="12700" cap="rnd">
              <a:solidFill>
                <a:sysClr val="window" lastClr="FFFFFF">
                  <a:lumMod val="65000"/>
                  <a:alpha val="70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'MPI 2'!$R$55:$R$70</c:f>
              <c:strCache>
                <c:ptCount val="16"/>
                <c:pt idx="0">
                  <c:v>Qualità vita</c:v>
                </c:pt>
                <c:pt idx="1">
                  <c:v>Produttività del lavoro</c:v>
                </c:pt>
                <c:pt idx="2">
                  <c:v>Tasso di occupazione</c:v>
                </c:pt>
                <c:pt idx="3">
                  <c:v>Capitale fisico</c:v>
                </c:pt>
                <c:pt idx="4">
                  <c:v>Capitale umano</c:v>
                </c:pt>
                <c:pt idx="5">
                  <c:v>Capitale finanziario</c:v>
                </c:pt>
                <c:pt idx="6">
                  <c:v>Struttura imprenditoriale</c:v>
                </c:pt>
                <c:pt idx="7">
                  <c:v>Capitale sociale e istituzionale</c:v>
                </c:pt>
                <c:pt idx="8">
                  <c:v>Innovazione e innovatività</c:v>
                </c:pt>
                <c:pt idx="9">
                  <c:v>Sicurezza</c:v>
                </c:pt>
                <c:pt idx="10">
                  <c:v>Skills, formazione e conoscenza</c:v>
                </c:pt>
                <c:pt idx="11">
                  <c:v>Centri decisionali e organizzativi</c:v>
                </c:pt>
                <c:pt idx="12">
                  <c:v>Accessibilità (Attrattività)</c:v>
                </c:pt>
                <c:pt idx="13">
                  <c:v>Struttura sociale</c:v>
                </c:pt>
                <c:pt idx="14">
                  <c:v>Struttura popolazione</c:v>
                </c:pt>
                <c:pt idx="15">
                  <c:v>Struttura economica</c:v>
                </c:pt>
              </c:strCache>
            </c:strRef>
          </c:cat>
          <c:val>
            <c:numRef>
              <c:f>'MPI 2'!$T$55:$T$70</c:f>
              <c:numCache>
                <c:formatCode>General</c:formatCode>
                <c:ptCount val="16"/>
                <c:pt idx="0">
                  <c:v>26</c:v>
                </c:pt>
                <c:pt idx="1">
                  <c:v>1</c:v>
                </c:pt>
                <c:pt idx="2">
                  <c:v>26</c:v>
                </c:pt>
                <c:pt idx="3">
                  <c:v>1</c:v>
                </c:pt>
                <c:pt idx="4">
                  <c:v>26</c:v>
                </c:pt>
                <c:pt idx="5">
                  <c:v>1</c:v>
                </c:pt>
                <c:pt idx="6">
                  <c:v>26</c:v>
                </c:pt>
                <c:pt idx="7">
                  <c:v>1</c:v>
                </c:pt>
                <c:pt idx="8">
                  <c:v>26</c:v>
                </c:pt>
                <c:pt idx="9">
                  <c:v>1</c:v>
                </c:pt>
                <c:pt idx="10">
                  <c:v>26</c:v>
                </c:pt>
                <c:pt idx="11">
                  <c:v>1</c:v>
                </c:pt>
                <c:pt idx="12">
                  <c:v>26</c:v>
                </c:pt>
                <c:pt idx="13">
                  <c:v>1</c:v>
                </c:pt>
                <c:pt idx="14">
                  <c:v>26</c:v>
                </c:pt>
                <c:pt idx="15">
                  <c:v>1</c:v>
                </c:pt>
              </c:numCache>
            </c:numRef>
          </c:val>
        </c:ser>
        <c:ser>
          <c:idx val="2"/>
          <c:order val="2"/>
          <c:tx>
            <c:strRef>
              <c:f>'MPI 2'!$U$54</c:f>
              <c:strCache>
                <c:ptCount val="1"/>
                <c:pt idx="0">
                  <c:v>Linee</c:v>
                </c:pt>
              </c:strCache>
            </c:strRef>
          </c:tx>
          <c:spPr>
            <a:ln w="12700" cap="rnd">
              <a:solidFill>
                <a:sysClr val="window" lastClr="FFFFFF">
                  <a:lumMod val="65000"/>
                  <a:alpha val="70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'MPI 2'!$R$55:$R$70</c:f>
              <c:strCache>
                <c:ptCount val="16"/>
                <c:pt idx="0">
                  <c:v>Qualità vita</c:v>
                </c:pt>
                <c:pt idx="1">
                  <c:v>Produttività del lavoro</c:v>
                </c:pt>
                <c:pt idx="2">
                  <c:v>Tasso di occupazione</c:v>
                </c:pt>
                <c:pt idx="3">
                  <c:v>Capitale fisico</c:v>
                </c:pt>
                <c:pt idx="4">
                  <c:v>Capitale umano</c:v>
                </c:pt>
                <c:pt idx="5">
                  <c:v>Capitale finanziario</c:v>
                </c:pt>
                <c:pt idx="6">
                  <c:v>Struttura imprenditoriale</c:v>
                </c:pt>
                <c:pt idx="7">
                  <c:v>Capitale sociale e istituzionale</c:v>
                </c:pt>
                <c:pt idx="8">
                  <c:v>Innovazione e innovatività</c:v>
                </c:pt>
                <c:pt idx="9">
                  <c:v>Sicurezza</c:v>
                </c:pt>
                <c:pt idx="10">
                  <c:v>Skills, formazione e conoscenza</c:v>
                </c:pt>
                <c:pt idx="11">
                  <c:v>Centri decisionali e organizzativi</c:v>
                </c:pt>
                <c:pt idx="12">
                  <c:v>Accessibilità (Attrattività)</c:v>
                </c:pt>
                <c:pt idx="13">
                  <c:v>Struttura sociale</c:v>
                </c:pt>
                <c:pt idx="14">
                  <c:v>Struttura popolazione</c:v>
                </c:pt>
                <c:pt idx="15">
                  <c:v>Struttura economica</c:v>
                </c:pt>
              </c:strCache>
            </c:strRef>
          </c:cat>
          <c:val>
            <c:numRef>
              <c:f>'MPI 2'!$U$55:$U$70</c:f>
              <c:numCache>
                <c:formatCode>General</c:formatCode>
                <c:ptCount val="16"/>
                <c:pt idx="0">
                  <c:v>1</c:v>
                </c:pt>
                <c:pt idx="1">
                  <c:v>26</c:v>
                </c:pt>
                <c:pt idx="2">
                  <c:v>1</c:v>
                </c:pt>
                <c:pt idx="3">
                  <c:v>26</c:v>
                </c:pt>
                <c:pt idx="4">
                  <c:v>1</c:v>
                </c:pt>
                <c:pt idx="5">
                  <c:v>26</c:v>
                </c:pt>
                <c:pt idx="6">
                  <c:v>1</c:v>
                </c:pt>
                <c:pt idx="7">
                  <c:v>26</c:v>
                </c:pt>
                <c:pt idx="8">
                  <c:v>1</c:v>
                </c:pt>
                <c:pt idx="9">
                  <c:v>26</c:v>
                </c:pt>
                <c:pt idx="10">
                  <c:v>1</c:v>
                </c:pt>
                <c:pt idx="11">
                  <c:v>26</c:v>
                </c:pt>
                <c:pt idx="12">
                  <c:v>1</c:v>
                </c:pt>
                <c:pt idx="13">
                  <c:v>26</c:v>
                </c:pt>
                <c:pt idx="14">
                  <c:v>1</c:v>
                </c:pt>
                <c:pt idx="15">
                  <c:v>26</c:v>
                </c:pt>
              </c:numCache>
            </c:numRef>
          </c:val>
        </c:ser>
        <c:ser>
          <c:idx val="3"/>
          <c:order val="3"/>
          <c:tx>
            <c:strRef>
              <c:f>'MPI 2'!$V$54</c:f>
              <c:strCache>
                <c:ptCount val="1"/>
                <c:pt idx="0">
                  <c:v>Lucerna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4F81BD"/>
              </a:solidFill>
              <a:ln w="9525">
                <a:solidFill>
                  <a:srgbClr val="0070C0"/>
                </a:solidFill>
                <a:prstDash val="solid"/>
              </a:ln>
              <a:effectLst/>
            </c:spPr>
          </c:marker>
          <c:cat>
            <c:strRef>
              <c:f>'MPI 2'!$R$55:$R$70</c:f>
              <c:strCache>
                <c:ptCount val="16"/>
                <c:pt idx="0">
                  <c:v>Qualità vita</c:v>
                </c:pt>
                <c:pt idx="1">
                  <c:v>Produttività del lavoro</c:v>
                </c:pt>
                <c:pt idx="2">
                  <c:v>Tasso di occupazione</c:v>
                </c:pt>
                <c:pt idx="3">
                  <c:v>Capitale fisico</c:v>
                </c:pt>
                <c:pt idx="4">
                  <c:v>Capitale umano</c:v>
                </c:pt>
                <c:pt idx="5">
                  <c:v>Capitale finanziario</c:v>
                </c:pt>
                <c:pt idx="6">
                  <c:v>Struttura imprenditoriale</c:v>
                </c:pt>
                <c:pt idx="7">
                  <c:v>Capitale sociale e istituzionale</c:v>
                </c:pt>
                <c:pt idx="8">
                  <c:v>Innovazione e innovatività</c:v>
                </c:pt>
                <c:pt idx="9">
                  <c:v>Sicurezza</c:v>
                </c:pt>
                <c:pt idx="10">
                  <c:v>Skills, formazione e conoscenza</c:v>
                </c:pt>
                <c:pt idx="11">
                  <c:v>Centri decisionali e organizzativi</c:v>
                </c:pt>
                <c:pt idx="12">
                  <c:v>Accessibilità (Attrattività)</c:v>
                </c:pt>
                <c:pt idx="13">
                  <c:v>Struttura sociale</c:v>
                </c:pt>
                <c:pt idx="14">
                  <c:v>Struttura popolazione</c:v>
                </c:pt>
                <c:pt idx="15">
                  <c:v>Struttura economica</c:v>
                </c:pt>
              </c:strCache>
            </c:strRef>
          </c:cat>
          <c:val>
            <c:numRef>
              <c:f>'MPI 2'!$V$55:$V$70</c:f>
              <c:numCache>
                <c:formatCode>General</c:formatCode>
                <c:ptCount val="16"/>
                <c:pt idx="0">
                  <c:v>16</c:v>
                </c:pt>
                <c:pt idx="1">
                  <c:v>19</c:v>
                </c:pt>
                <c:pt idx="2">
                  <c:v>4</c:v>
                </c:pt>
                <c:pt idx="3">
                  <c:v>12</c:v>
                </c:pt>
                <c:pt idx="4">
                  <c:v>12</c:v>
                </c:pt>
                <c:pt idx="5">
                  <c:v>11</c:v>
                </c:pt>
                <c:pt idx="6">
                  <c:v>12</c:v>
                </c:pt>
                <c:pt idx="7">
                  <c:v>21</c:v>
                </c:pt>
                <c:pt idx="8">
                  <c:v>19</c:v>
                </c:pt>
                <c:pt idx="9">
                  <c:v>17</c:v>
                </c:pt>
                <c:pt idx="10">
                  <c:v>13</c:v>
                </c:pt>
                <c:pt idx="11">
                  <c:v>11</c:v>
                </c:pt>
                <c:pt idx="12">
                  <c:v>17</c:v>
                </c:pt>
                <c:pt idx="13">
                  <c:v>9</c:v>
                </c:pt>
                <c:pt idx="14">
                  <c:v>8</c:v>
                </c:pt>
                <c:pt idx="1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361304"/>
        <c:axId val="228358168"/>
      </c:radarChart>
      <c:catAx>
        <c:axId val="22836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8358168"/>
        <c:crosses val="autoZero"/>
        <c:auto val="1"/>
        <c:lblAlgn val="ctr"/>
        <c:lblOffset val="100"/>
        <c:noMultiLvlLbl val="0"/>
      </c:catAx>
      <c:valAx>
        <c:axId val="228358168"/>
        <c:scaling>
          <c:orientation val="maxMin"/>
          <c:max val="2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83613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Grigioni</a:t>
            </a:r>
            <a:endParaRPr lang="en-US" b="1" dirty="0"/>
          </a:p>
        </c:rich>
      </c:tx>
      <c:layout>
        <c:manualLayout>
          <c:xMode val="edge"/>
          <c:yMode val="edge"/>
          <c:x val="1.8842460317460334E-2"/>
          <c:y val="2.519841269841269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573140522875817"/>
          <c:y val="8.271644664466446E-2"/>
          <c:w val="0.4874470588235294"/>
          <c:h val="0.83093399339933993"/>
        </c:manualLayout>
      </c:layout>
      <c:radarChart>
        <c:radarStyle val="marker"/>
        <c:varyColors val="0"/>
        <c:ser>
          <c:idx val="0"/>
          <c:order val="0"/>
          <c:tx>
            <c:strRef>
              <c:f>'MPI 2'!$T$78</c:f>
              <c:strCache>
                <c:ptCount val="1"/>
                <c:pt idx="0">
                  <c:v>Ticino</c:v>
                </c:pt>
              </c:strCache>
            </c:strRef>
          </c:tx>
          <c:spPr>
            <a:ln w="28575" cap="rnd">
              <a:solidFill>
                <a:srgbClr val="FF0000">
                  <a:alpha val="50000"/>
                </a:srgb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FF0000">
                  <a:alpha val="50000"/>
                </a:srgbClr>
              </a:solidFill>
              <a:ln w="9525">
                <a:solidFill>
                  <a:srgbClr val="FF0000">
                    <a:alpha val="50000"/>
                  </a:srgbClr>
                </a:solidFill>
                <a:prstDash val="solid"/>
              </a:ln>
              <a:effectLst/>
            </c:spPr>
          </c:marker>
          <c:cat>
            <c:strRef>
              <c:f>'MPI 2'!$S$79:$S$94</c:f>
              <c:strCache>
                <c:ptCount val="16"/>
                <c:pt idx="0">
                  <c:v>Qualità vita</c:v>
                </c:pt>
                <c:pt idx="1">
                  <c:v>Produttività del lavoro</c:v>
                </c:pt>
                <c:pt idx="2">
                  <c:v>Tasso di occupazione</c:v>
                </c:pt>
                <c:pt idx="3">
                  <c:v>Capitale fisico</c:v>
                </c:pt>
                <c:pt idx="4">
                  <c:v>Capitale umano</c:v>
                </c:pt>
                <c:pt idx="5">
                  <c:v>Capitale finanziario</c:v>
                </c:pt>
                <c:pt idx="6">
                  <c:v>Struttura imprenditoriale</c:v>
                </c:pt>
                <c:pt idx="7">
                  <c:v>Capitale sociale e istituzionale</c:v>
                </c:pt>
                <c:pt idx="8">
                  <c:v>Innovazione e innovatività</c:v>
                </c:pt>
                <c:pt idx="9">
                  <c:v>Sicurezza</c:v>
                </c:pt>
                <c:pt idx="10">
                  <c:v>Skills, formazione e conoscenza</c:v>
                </c:pt>
                <c:pt idx="11">
                  <c:v>Centri decisionali e organizzativi</c:v>
                </c:pt>
                <c:pt idx="12">
                  <c:v>Accessibilità (Attrattività)</c:v>
                </c:pt>
                <c:pt idx="13">
                  <c:v>Struttura sociale</c:v>
                </c:pt>
                <c:pt idx="14">
                  <c:v>Struttura popolazione</c:v>
                </c:pt>
                <c:pt idx="15">
                  <c:v>Struttura economica</c:v>
                </c:pt>
              </c:strCache>
            </c:strRef>
          </c:cat>
          <c:val>
            <c:numRef>
              <c:f>'MPI 2'!$T$79:$T$94</c:f>
              <c:numCache>
                <c:formatCode>General</c:formatCode>
                <c:ptCount val="16"/>
                <c:pt idx="0">
                  <c:v>5</c:v>
                </c:pt>
                <c:pt idx="1">
                  <c:v>8</c:v>
                </c:pt>
                <c:pt idx="2">
                  <c:v>25</c:v>
                </c:pt>
                <c:pt idx="3">
                  <c:v>15</c:v>
                </c:pt>
                <c:pt idx="4">
                  <c:v>15</c:v>
                </c:pt>
                <c:pt idx="5">
                  <c:v>24</c:v>
                </c:pt>
                <c:pt idx="6">
                  <c:v>5</c:v>
                </c:pt>
                <c:pt idx="7">
                  <c:v>10</c:v>
                </c:pt>
                <c:pt idx="8">
                  <c:v>17</c:v>
                </c:pt>
                <c:pt idx="9">
                  <c:v>18</c:v>
                </c:pt>
                <c:pt idx="10">
                  <c:v>15</c:v>
                </c:pt>
                <c:pt idx="11">
                  <c:v>24</c:v>
                </c:pt>
                <c:pt idx="12">
                  <c:v>9</c:v>
                </c:pt>
                <c:pt idx="13">
                  <c:v>21</c:v>
                </c:pt>
                <c:pt idx="14">
                  <c:v>25</c:v>
                </c:pt>
                <c:pt idx="15">
                  <c:v>26</c:v>
                </c:pt>
              </c:numCache>
            </c:numRef>
          </c:val>
        </c:ser>
        <c:ser>
          <c:idx val="1"/>
          <c:order val="1"/>
          <c:tx>
            <c:strRef>
              <c:f>'MPI 2'!$U$78</c:f>
              <c:strCache>
                <c:ptCount val="1"/>
                <c:pt idx="0">
                  <c:v>Linee</c:v>
                </c:pt>
              </c:strCache>
            </c:strRef>
          </c:tx>
          <c:spPr>
            <a:ln w="12700" cap="rnd">
              <a:solidFill>
                <a:sysClr val="window" lastClr="FFFFFF">
                  <a:lumMod val="65000"/>
                  <a:alpha val="70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'MPI 2'!$S$79:$S$94</c:f>
              <c:strCache>
                <c:ptCount val="16"/>
                <c:pt idx="0">
                  <c:v>Qualità vita</c:v>
                </c:pt>
                <c:pt idx="1">
                  <c:v>Produttività del lavoro</c:v>
                </c:pt>
                <c:pt idx="2">
                  <c:v>Tasso di occupazione</c:v>
                </c:pt>
                <c:pt idx="3">
                  <c:v>Capitale fisico</c:v>
                </c:pt>
                <c:pt idx="4">
                  <c:v>Capitale umano</c:v>
                </c:pt>
                <c:pt idx="5">
                  <c:v>Capitale finanziario</c:v>
                </c:pt>
                <c:pt idx="6">
                  <c:v>Struttura imprenditoriale</c:v>
                </c:pt>
                <c:pt idx="7">
                  <c:v>Capitale sociale e istituzionale</c:v>
                </c:pt>
                <c:pt idx="8">
                  <c:v>Innovazione e innovatività</c:v>
                </c:pt>
                <c:pt idx="9">
                  <c:v>Sicurezza</c:v>
                </c:pt>
                <c:pt idx="10">
                  <c:v>Skills, formazione e conoscenza</c:v>
                </c:pt>
                <c:pt idx="11">
                  <c:v>Centri decisionali e organizzativi</c:v>
                </c:pt>
                <c:pt idx="12">
                  <c:v>Accessibilità (Attrattività)</c:v>
                </c:pt>
                <c:pt idx="13">
                  <c:v>Struttura sociale</c:v>
                </c:pt>
                <c:pt idx="14">
                  <c:v>Struttura popolazione</c:v>
                </c:pt>
                <c:pt idx="15">
                  <c:v>Struttura economica</c:v>
                </c:pt>
              </c:strCache>
            </c:strRef>
          </c:cat>
          <c:val>
            <c:numRef>
              <c:f>'MPI 2'!$U$79:$U$94</c:f>
              <c:numCache>
                <c:formatCode>General</c:formatCode>
                <c:ptCount val="16"/>
                <c:pt idx="0">
                  <c:v>26</c:v>
                </c:pt>
                <c:pt idx="1">
                  <c:v>1</c:v>
                </c:pt>
                <c:pt idx="2">
                  <c:v>26</c:v>
                </c:pt>
                <c:pt idx="3">
                  <c:v>1</c:v>
                </c:pt>
                <c:pt idx="4">
                  <c:v>26</c:v>
                </c:pt>
                <c:pt idx="5">
                  <c:v>1</c:v>
                </c:pt>
                <c:pt idx="6">
                  <c:v>26</c:v>
                </c:pt>
                <c:pt idx="7">
                  <c:v>1</c:v>
                </c:pt>
                <c:pt idx="8">
                  <c:v>26</c:v>
                </c:pt>
                <c:pt idx="9">
                  <c:v>1</c:v>
                </c:pt>
                <c:pt idx="10">
                  <c:v>26</c:v>
                </c:pt>
                <c:pt idx="11">
                  <c:v>1</c:v>
                </c:pt>
                <c:pt idx="12">
                  <c:v>26</c:v>
                </c:pt>
                <c:pt idx="13">
                  <c:v>1</c:v>
                </c:pt>
                <c:pt idx="14">
                  <c:v>26</c:v>
                </c:pt>
                <c:pt idx="15">
                  <c:v>1</c:v>
                </c:pt>
              </c:numCache>
            </c:numRef>
          </c:val>
        </c:ser>
        <c:ser>
          <c:idx val="2"/>
          <c:order val="2"/>
          <c:tx>
            <c:strRef>
              <c:f>'MPI 2'!$V$78</c:f>
              <c:strCache>
                <c:ptCount val="1"/>
                <c:pt idx="0">
                  <c:v>Linee</c:v>
                </c:pt>
              </c:strCache>
            </c:strRef>
          </c:tx>
          <c:spPr>
            <a:ln w="12700" cap="rnd">
              <a:solidFill>
                <a:sysClr val="window" lastClr="FFFFFF">
                  <a:lumMod val="65000"/>
                  <a:alpha val="70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'MPI 2'!$S$79:$S$94</c:f>
              <c:strCache>
                <c:ptCount val="16"/>
                <c:pt idx="0">
                  <c:v>Qualità vita</c:v>
                </c:pt>
                <c:pt idx="1">
                  <c:v>Produttività del lavoro</c:v>
                </c:pt>
                <c:pt idx="2">
                  <c:v>Tasso di occupazione</c:v>
                </c:pt>
                <c:pt idx="3">
                  <c:v>Capitale fisico</c:v>
                </c:pt>
                <c:pt idx="4">
                  <c:v>Capitale umano</c:v>
                </c:pt>
                <c:pt idx="5">
                  <c:v>Capitale finanziario</c:v>
                </c:pt>
                <c:pt idx="6">
                  <c:v>Struttura imprenditoriale</c:v>
                </c:pt>
                <c:pt idx="7">
                  <c:v>Capitale sociale e istituzionale</c:v>
                </c:pt>
                <c:pt idx="8">
                  <c:v>Innovazione e innovatività</c:v>
                </c:pt>
                <c:pt idx="9">
                  <c:v>Sicurezza</c:v>
                </c:pt>
                <c:pt idx="10">
                  <c:v>Skills, formazione e conoscenza</c:v>
                </c:pt>
                <c:pt idx="11">
                  <c:v>Centri decisionali e organizzativi</c:v>
                </c:pt>
                <c:pt idx="12">
                  <c:v>Accessibilità (Attrattività)</c:v>
                </c:pt>
                <c:pt idx="13">
                  <c:v>Struttura sociale</c:v>
                </c:pt>
                <c:pt idx="14">
                  <c:v>Struttura popolazione</c:v>
                </c:pt>
                <c:pt idx="15">
                  <c:v>Struttura economica</c:v>
                </c:pt>
              </c:strCache>
            </c:strRef>
          </c:cat>
          <c:val>
            <c:numRef>
              <c:f>'MPI 2'!$V$79:$V$94</c:f>
              <c:numCache>
                <c:formatCode>General</c:formatCode>
                <c:ptCount val="16"/>
                <c:pt idx="0">
                  <c:v>1</c:v>
                </c:pt>
                <c:pt idx="1">
                  <c:v>26</c:v>
                </c:pt>
                <c:pt idx="2">
                  <c:v>1</c:v>
                </c:pt>
                <c:pt idx="3">
                  <c:v>26</c:v>
                </c:pt>
                <c:pt idx="4">
                  <c:v>1</c:v>
                </c:pt>
                <c:pt idx="5">
                  <c:v>26</c:v>
                </c:pt>
                <c:pt idx="6">
                  <c:v>1</c:v>
                </c:pt>
                <c:pt idx="7">
                  <c:v>26</c:v>
                </c:pt>
                <c:pt idx="8">
                  <c:v>1</c:v>
                </c:pt>
                <c:pt idx="9">
                  <c:v>26</c:v>
                </c:pt>
                <c:pt idx="10">
                  <c:v>1</c:v>
                </c:pt>
                <c:pt idx="11">
                  <c:v>26</c:v>
                </c:pt>
                <c:pt idx="12">
                  <c:v>1</c:v>
                </c:pt>
                <c:pt idx="13">
                  <c:v>26</c:v>
                </c:pt>
                <c:pt idx="14">
                  <c:v>1</c:v>
                </c:pt>
                <c:pt idx="15">
                  <c:v>26</c:v>
                </c:pt>
              </c:numCache>
            </c:numRef>
          </c:val>
        </c:ser>
        <c:ser>
          <c:idx val="3"/>
          <c:order val="3"/>
          <c:tx>
            <c:strRef>
              <c:f>'MPI 2'!$W$78</c:f>
              <c:strCache>
                <c:ptCount val="1"/>
                <c:pt idx="0">
                  <c:v>Grigioni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4F81BD"/>
              </a:solidFill>
              <a:ln w="9525">
                <a:solidFill>
                  <a:srgbClr val="0070C0"/>
                </a:solidFill>
                <a:prstDash val="solid"/>
              </a:ln>
              <a:effectLst/>
            </c:spPr>
          </c:marker>
          <c:cat>
            <c:strRef>
              <c:f>'MPI 2'!$S$79:$S$94</c:f>
              <c:strCache>
                <c:ptCount val="16"/>
                <c:pt idx="0">
                  <c:v>Qualità vita</c:v>
                </c:pt>
                <c:pt idx="1">
                  <c:v>Produttività del lavoro</c:v>
                </c:pt>
                <c:pt idx="2">
                  <c:v>Tasso di occupazione</c:v>
                </c:pt>
                <c:pt idx="3">
                  <c:v>Capitale fisico</c:v>
                </c:pt>
                <c:pt idx="4">
                  <c:v>Capitale umano</c:v>
                </c:pt>
                <c:pt idx="5">
                  <c:v>Capitale finanziario</c:v>
                </c:pt>
                <c:pt idx="6">
                  <c:v>Struttura imprenditoriale</c:v>
                </c:pt>
                <c:pt idx="7">
                  <c:v>Capitale sociale e istituzionale</c:v>
                </c:pt>
                <c:pt idx="8">
                  <c:v>Innovazione e innovatività</c:v>
                </c:pt>
                <c:pt idx="9">
                  <c:v>Sicurezza</c:v>
                </c:pt>
                <c:pt idx="10">
                  <c:v>Skills, formazione e conoscenza</c:v>
                </c:pt>
                <c:pt idx="11">
                  <c:v>Centri decisionali e organizzativi</c:v>
                </c:pt>
                <c:pt idx="12">
                  <c:v>Accessibilità (Attrattività)</c:v>
                </c:pt>
                <c:pt idx="13">
                  <c:v>Struttura sociale</c:v>
                </c:pt>
                <c:pt idx="14">
                  <c:v>Struttura popolazione</c:v>
                </c:pt>
                <c:pt idx="15">
                  <c:v>Struttura economica</c:v>
                </c:pt>
              </c:strCache>
            </c:strRef>
          </c:cat>
          <c:val>
            <c:numRef>
              <c:f>'MPI 2'!$W$79:$W$94</c:f>
              <c:numCache>
                <c:formatCode>General</c:formatCode>
                <c:ptCount val="16"/>
                <c:pt idx="0">
                  <c:v>9</c:v>
                </c:pt>
                <c:pt idx="1">
                  <c:v>17</c:v>
                </c:pt>
                <c:pt idx="2">
                  <c:v>5</c:v>
                </c:pt>
                <c:pt idx="3">
                  <c:v>25</c:v>
                </c:pt>
                <c:pt idx="4">
                  <c:v>24</c:v>
                </c:pt>
                <c:pt idx="5">
                  <c:v>5</c:v>
                </c:pt>
                <c:pt idx="6">
                  <c:v>9</c:v>
                </c:pt>
                <c:pt idx="7">
                  <c:v>2</c:v>
                </c:pt>
                <c:pt idx="8">
                  <c:v>23</c:v>
                </c:pt>
                <c:pt idx="9">
                  <c:v>7</c:v>
                </c:pt>
                <c:pt idx="10">
                  <c:v>14</c:v>
                </c:pt>
                <c:pt idx="11">
                  <c:v>4</c:v>
                </c:pt>
                <c:pt idx="12">
                  <c:v>5</c:v>
                </c:pt>
                <c:pt idx="13">
                  <c:v>14</c:v>
                </c:pt>
                <c:pt idx="14">
                  <c:v>13</c:v>
                </c:pt>
                <c:pt idx="1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359344"/>
        <c:axId val="228358560"/>
      </c:radarChart>
      <c:catAx>
        <c:axId val="22835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8358560"/>
        <c:crosses val="autoZero"/>
        <c:auto val="1"/>
        <c:lblAlgn val="ctr"/>
        <c:lblOffset val="100"/>
        <c:noMultiLvlLbl val="0"/>
      </c:catAx>
      <c:valAx>
        <c:axId val="228358560"/>
        <c:scaling>
          <c:orientation val="maxMin"/>
          <c:max val="2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835934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87859477124183"/>
          <c:y val="0.16048627450980393"/>
          <c:w val="0.32239313725490198"/>
          <c:h val="0.64478627450980397"/>
        </c:manualLayout>
      </c:layout>
      <c:doughnut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3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C00000"/>
              </a:solidFill>
              <a:ln w="1905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1666666666666667"/>
                  <c:y val="-0.120370370370370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6388888888888901"/>
                  <c:y val="-1.38888888888888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5555555555555554"/>
                  <c:y val="3.24074074074072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0555555555555557"/>
                  <c:y val="8.79629629629628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3333333333333339"/>
                  <c:y val="-7.4074074074074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3055555555555557"/>
                  <c:y val="-0.120370370370370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25"/>
                  <c:y val="-0.134259259259259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'[Chart in Microsoft Word]AGW'!$AQ$99:$AQ$105</c:f>
              <c:strCache>
                <c:ptCount val="7"/>
                <c:pt idx="0">
                  <c:v>Svizzera del Nord-Ovest</c:v>
                </c:pt>
                <c:pt idx="1">
                  <c:v>Zurigo</c:v>
                </c:pt>
                <c:pt idx="2">
                  <c:v>Espace Mittelland</c:v>
                </c:pt>
                <c:pt idx="3">
                  <c:v>Svizzera centrale</c:v>
                </c:pt>
                <c:pt idx="4">
                  <c:v>Svizzera orientale</c:v>
                </c:pt>
                <c:pt idx="5">
                  <c:v>Regioni del lemano</c:v>
                </c:pt>
                <c:pt idx="6">
                  <c:v>Ticino</c:v>
                </c:pt>
              </c:strCache>
            </c:strRef>
          </c:cat>
          <c:val>
            <c:numRef>
              <c:f>'[Chart in Microsoft Word]AGW'!$AR$99:$AR$105</c:f>
              <c:numCache>
                <c:formatCode>General</c:formatCode>
                <c:ptCount val="7"/>
                <c:pt idx="0">
                  <c:v>15.329015888700985</c:v>
                </c:pt>
                <c:pt idx="1">
                  <c:v>22.891045080882463</c:v>
                </c:pt>
                <c:pt idx="2">
                  <c:v>18.744355076197362</c:v>
                </c:pt>
                <c:pt idx="3">
                  <c:v>8.7002416054678875</c:v>
                </c:pt>
                <c:pt idx="4">
                  <c:v>11.434006301258037</c:v>
                </c:pt>
                <c:pt idx="5">
                  <c:v>18.634171527853773</c:v>
                </c:pt>
                <c:pt idx="6">
                  <c:v>4.2671645919344341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2886482939632541E-2"/>
          <c:y val="4.2083333333333355E-2"/>
          <c:w val="0.90074101307189547"/>
          <c:h val="0.6518261437908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</c:dPt>
          <c:cat>
            <c:strRef>
              <c:f>Sheet1!$G$4:$G$30</c:f>
              <c:strCache>
                <c:ptCount val="27"/>
                <c:pt idx="0">
                  <c:v>Nidvaldo</c:v>
                </c:pt>
                <c:pt idx="1">
                  <c:v>Appenzello interno</c:v>
                </c:pt>
                <c:pt idx="2">
                  <c:v>Glarona</c:v>
                </c:pt>
                <c:pt idx="3">
                  <c:v>Lucerna</c:v>
                </c:pt>
                <c:pt idx="4">
                  <c:v>Grigioni</c:v>
                </c:pt>
                <c:pt idx="5">
                  <c:v>Berna</c:v>
                </c:pt>
                <c:pt idx="6">
                  <c:v>Uri</c:v>
                </c:pt>
                <c:pt idx="7">
                  <c:v>Argovia</c:v>
                </c:pt>
                <c:pt idx="8">
                  <c:v>Zurigo</c:v>
                </c:pt>
                <c:pt idx="9">
                  <c:v>Soletta</c:v>
                </c:pt>
                <c:pt idx="10">
                  <c:v>Sciaffusa</c:v>
                </c:pt>
                <c:pt idx="11">
                  <c:v>Svitto</c:v>
                </c:pt>
                <c:pt idx="12">
                  <c:v>San Gallo</c:v>
                </c:pt>
                <c:pt idx="13">
                  <c:v>Appenzello esterno</c:v>
                </c:pt>
                <c:pt idx="14">
                  <c:v>Turgovia</c:v>
                </c:pt>
                <c:pt idx="15">
                  <c:v>Zugo</c:v>
                </c:pt>
                <c:pt idx="16">
                  <c:v>SVIZZERA</c:v>
                </c:pt>
                <c:pt idx="17">
                  <c:v>Friburgo</c:v>
                </c:pt>
                <c:pt idx="18">
                  <c:v>Basilea-campagna</c:v>
                </c:pt>
                <c:pt idx="19">
                  <c:v>Obvaldo</c:v>
                </c:pt>
                <c:pt idx="20">
                  <c:v>Giura</c:v>
                </c:pt>
                <c:pt idx="21">
                  <c:v>Basilea-città</c:v>
                </c:pt>
                <c:pt idx="22">
                  <c:v>Vallese</c:v>
                </c:pt>
                <c:pt idx="23">
                  <c:v>Vaud</c:v>
                </c:pt>
                <c:pt idx="24">
                  <c:v>Neuchâtel</c:v>
                </c:pt>
                <c:pt idx="25">
                  <c:v>Ticino</c:v>
                </c:pt>
                <c:pt idx="26">
                  <c:v>Ginevra</c:v>
                </c:pt>
              </c:strCache>
            </c:strRef>
          </c:cat>
          <c:val>
            <c:numRef>
              <c:f>Sheet1!$H$4:$H$30</c:f>
              <c:numCache>
                <c:formatCode>General</c:formatCode>
                <c:ptCount val="27"/>
                <c:pt idx="0">
                  <c:v>0.92749012341362791</c:v>
                </c:pt>
                <c:pt idx="1">
                  <c:v>0.90004791566842357</c:v>
                </c:pt>
                <c:pt idx="2">
                  <c:v>0.89601496725912066</c:v>
                </c:pt>
                <c:pt idx="3">
                  <c:v>0.8546732601981849</c:v>
                </c:pt>
                <c:pt idx="4">
                  <c:v>0.84646791815880107</c:v>
                </c:pt>
                <c:pt idx="5">
                  <c:v>0.84450016504198733</c:v>
                </c:pt>
                <c:pt idx="6">
                  <c:v>0.84096497922496394</c:v>
                </c:pt>
                <c:pt idx="7">
                  <c:v>0.83887307871610572</c:v>
                </c:pt>
                <c:pt idx="8">
                  <c:v>0.83476091390001761</c:v>
                </c:pt>
                <c:pt idx="9">
                  <c:v>0.83277714077091136</c:v>
                </c:pt>
                <c:pt idx="10">
                  <c:v>0.831138996138996</c:v>
                </c:pt>
                <c:pt idx="11">
                  <c:v>0.82987463837994213</c:v>
                </c:pt>
                <c:pt idx="12">
                  <c:v>0.82933095827546632</c:v>
                </c:pt>
                <c:pt idx="13">
                  <c:v>0.82735475965019778</c:v>
                </c:pt>
                <c:pt idx="14">
                  <c:v>0.82476923948128433</c:v>
                </c:pt>
                <c:pt idx="15">
                  <c:v>0.80572614933240505</c:v>
                </c:pt>
                <c:pt idx="16">
                  <c:v>0.80443189587044761</c:v>
                </c:pt>
                <c:pt idx="17">
                  <c:v>0.80256183745583043</c:v>
                </c:pt>
                <c:pt idx="18">
                  <c:v>0.79966524330624711</c:v>
                </c:pt>
                <c:pt idx="19">
                  <c:v>0.79861392558968958</c:v>
                </c:pt>
                <c:pt idx="20">
                  <c:v>0.79450066087408711</c:v>
                </c:pt>
                <c:pt idx="21">
                  <c:v>0.7834872473167972</c:v>
                </c:pt>
                <c:pt idx="22">
                  <c:v>0.7721720854343157</c:v>
                </c:pt>
                <c:pt idx="23">
                  <c:v>0.76955302761754363</c:v>
                </c:pt>
                <c:pt idx="24">
                  <c:v>0.76544810602434799</c:v>
                </c:pt>
                <c:pt idx="25">
                  <c:v>0.73956525443871901</c:v>
                </c:pt>
                <c:pt idx="26">
                  <c:v>0.68013832955618203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393384"/>
        <c:axId val="269396128"/>
      </c:barChart>
      <c:catAx>
        <c:axId val="269393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9396128"/>
        <c:crosses val="autoZero"/>
        <c:auto val="1"/>
        <c:lblAlgn val="ctr"/>
        <c:lblOffset val="100"/>
        <c:noMultiLvlLbl val="0"/>
      </c:catAx>
      <c:valAx>
        <c:axId val="26939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939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Produttività assoluta nel 2000 (asse x); crescita 2000-2007 (asse y), CH=0</a:t>
            </a:r>
          </a:p>
        </c:rich>
      </c:tx>
      <c:layout>
        <c:manualLayout>
          <c:xMode val="edge"/>
          <c:yMode val="edge"/>
          <c:x val="0.14584378220618158"/>
          <c:y val="4.72487725422880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Sheet2!$AH$1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/>
            </c:spPr>
          </c:marker>
          <c:dPt>
            <c:idx val="7"/>
            <c:marker>
              <c:symbol val="circle"/>
              <c:size val="6"/>
              <c:spPr>
                <a:solidFill>
                  <a:schemeClr val="tx1"/>
                </a:solidFill>
                <a:ln w="2857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</c:dPt>
          <c:dPt>
            <c:idx val="8"/>
            <c:marker>
              <c:symbol val="circle"/>
              <c:size val="5"/>
              <c:spPr>
                <a:solidFill>
                  <a:srgbClr val="00B050"/>
                </a:solidFill>
                <a:ln w="28575">
                  <a:solidFill>
                    <a:srgbClr val="00B050"/>
                  </a:solidFill>
                </a:ln>
                <a:effectLst/>
              </c:spPr>
            </c:marker>
            <c:bubble3D val="0"/>
          </c:dPt>
          <c:dPt>
            <c:idx val="9"/>
            <c:marker>
              <c:symbol val="circle"/>
              <c:size val="5"/>
              <c:spPr>
                <a:solidFill>
                  <a:srgbClr val="00B050"/>
                </a:solidFill>
                <a:ln w="28575">
                  <a:solidFill>
                    <a:srgbClr val="00B050"/>
                  </a:solidFill>
                </a:ln>
                <a:effectLst/>
              </c:spPr>
            </c:marker>
            <c:bubble3D val="0"/>
          </c:dPt>
          <c:dPt>
            <c:idx val="10"/>
            <c:marker>
              <c:symbol val="circle"/>
              <c:size val="5"/>
              <c:spPr>
                <a:solidFill>
                  <a:srgbClr val="00B050"/>
                </a:solidFill>
                <a:ln w="28575">
                  <a:solidFill>
                    <a:srgbClr val="00B050"/>
                  </a:solidFill>
                </a:ln>
                <a:effectLst/>
              </c:spPr>
            </c:marker>
            <c:bubble3D val="0"/>
          </c:dPt>
          <c:dPt>
            <c:idx val="11"/>
            <c:marker>
              <c:symbol val="circle"/>
              <c:size val="5"/>
              <c:spPr>
                <a:solidFill>
                  <a:srgbClr val="00B050"/>
                </a:solidFill>
                <a:ln w="28575">
                  <a:solidFill>
                    <a:srgbClr val="00B050"/>
                  </a:solidFill>
                </a:ln>
                <a:effectLst/>
              </c:spPr>
            </c:marker>
            <c:bubble3D val="0"/>
          </c:dPt>
          <c:dPt>
            <c:idx val="12"/>
            <c:marker>
              <c:symbol val="circle"/>
              <c:size val="5"/>
              <c:spPr>
                <a:solidFill>
                  <a:srgbClr val="00B050"/>
                </a:solidFill>
                <a:ln w="28575">
                  <a:solidFill>
                    <a:srgbClr val="00B050"/>
                  </a:solidFill>
                </a:ln>
                <a:effectLst/>
              </c:spPr>
            </c:marker>
            <c:bubble3D val="0"/>
          </c:dPt>
          <c:dPt>
            <c:idx val="13"/>
            <c:marker>
              <c:symbol val="circle"/>
              <c:size val="5"/>
              <c:spPr>
                <a:solidFill>
                  <a:srgbClr val="00B050"/>
                </a:solidFill>
                <a:ln w="28575">
                  <a:solidFill>
                    <a:srgbClr val="00B050"/>
                  </a:solidFill>
                </a:ln>
                <a:effectLst/>
              </c:spPr>
            </c:marker>
            <c:bubble3D val="0"/>
          </c:dPt>
          <c:dPt>
            <c:idx val="14"/>
            <c:marker>
              <c:symbol val="circle"/>
              <c:size val="5"/>
              <c:spPr>
                <a:solidFill>
                  <a:srgbClr val="00B050"/>
                </a:solidFill>
                <a:ln w="28575">
                  <a:solidFill>
                    <a:srgbClr val="00B050"/>
                  </a:solidFill>
                </a:ln>
                <a:effectLst/>
              </c:spPr>
            </c:marker>
            <c:bubble3D val="0"/>
          </c:dPt>
          <c:dPt>
            <c:idx val="15"/>
            <c:marker>
              <c:symbol val="circle"/>
              <c:size val="5"/>
              <c:spPr>
                <a:solidFill>
                  <a:srgbClr val="00B050"/>
                </a:solidFill>
                <a:ln w="28575">
                  <a:solidFill>
                    <a:srgbClr val="00B050"/>
                  </a:solidFill>
                </a:ln>
                <a:effectLst/>
              </c:spPr>
            </c:marker>
            <c:bubble3D val="0"/>
          </c:dPt>
          <c:dPt>
            <c:idx val="16"/>
            <c:marker>
              <c:symbol val="circle"/>
              <c:size val="5"/>
              <c:spPr>
                <a:solidFill>
                  <a:srgbClr val="00B050"/>
                </a:solidFill>
                <a:ln w="28575">
                  <a:solidFill>
                    <a:srgbClr val="00B050"/>
                  </a:solidFill>
                </a:ln>
                <a:effectLst/>
              </c:spPr>
            </c:marker>
            <c:bubble3D val="0"/>
          </c:dPt>
          <c:dPt>
            <c:idx val="17"/>
            <c:marker>
              <c:symbol val="circle"/>
              <c:size val="5"/>
              <c:spPr>
                <a:solidFill>
                  <a:srgbClr val="00B050"/>
                </a:solidFill>
                <a:ln w="28575">
                  <a:solidFill>
                    <a:srgbClr val="00B050"/>
                  </a:solidFill>
                </a:ln>
                <a:effectLst/>
              </c:spPr>
            </c:marker>
            <c:bubble3D val="0"/>
          </c:dPt>
          <c:dPt>
            <c:idx val="18"/>
            <c:marker>
              <c:symbol val="circle"/>
              <c:size val="5"/>
              <c:spPr>
                <a:solidFill>
                  <a:srgbClr val="00B050"/>
                </a:solidFill>
                <a:ln w="28575">
                  <a:solidFill>
                    <a:srgbClr val="00B050"/>
                  </a:solidFill>
                </a:ln>
                <a:effectLst/>
              </c:spPr>
            </c:marker>
            <c:bubble3D val="0"/>
          </c:dPt>
          <c:dPt>
            <c:idx val="19"/>
            <c:marker>
              <c:symbol val="circle"/>
              <c:size val="5"/>
              <c:spPr>
                <a:solidFill>
                  <a:srgbClr val="00B050"/>
                </a:solidFill>
                <a:ln w="28575">
                  <a:solidFill>
                    <a:srgbClr val="00B050"/>
                  </a:solidFill>
                </a:ln>
                <a:effectLst/>
              </c:spPr>
            </c:marker>
            <c:bubble3D val="0"/>
          </c:dPt>
          <c:dPt>
            <c:idx val="20"/>
            <c:marker>
              <c:symbol val="circle"/>
              <c:size val="5"/>
              <c:spPr>
                <a:solidFill>
                  <a:srgbClr val="00B050"/>
                </a:solidFill>
                <a:ln w="28575">
                  <a:solidFill>
                    <a:srgbClr val="00B050"/>
                  </a:solidFill>
                </a:ln>
                <a:effectLst/>
              </c:spPr>
            </c:marker>
            <c:bubble3D val="0"/>
          </c:dPt>
          <c:dPt>
            <c:idx val="21"/>
            <c:marker>
              <c:symbol val="circle"/>
              <c:size val="5"/>
              <c:spPr>
                <a:solidFill>
                  <a:srgbClr val="00B050"/>
                </a:solidFill>
                <a:ln w="28575">
                  <a:solidFill>
                    <a:srgbClr val="00B050"/>
                  </a:solidFill>
                </a:ln>
                <a:effectLst/>
              </c:spPr>
            </c:marker>
            <c:bubble3D val="0"/>
          </c:dPt>
          <c:dPt>
            <c:idx val="22"/>
            <c:marker>
              <c:symbol val="circle"/>
              <c:size val="5"/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  <a:effectLst/>
              </c:spPr>
            </c:marker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716620B-D0FA-409C-8B27-FBC1DABAB1F4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16CEF8F-6C71-4C47-8017-771404A35066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7987D96-6027-4073-9369-48DFF0B68AB1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>
                <c:manualLayout>
                  <c:x val="0"/>
                  <c:y val="-1.2573924731182795E-2"/>
                </c:manualLayout>
              </c:layout>
              <c:tx>
                <c:rich>
                  <a:bodyPr/>
                  <a:lstStyle/>
                  <a:p>
                    <a:fld id="{2FED402E-0973-4431-BB75-06A07ACA1BFE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08767E1D-233A-4BF4-B97B-A72A9152925D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>
                <c:manualLayout>
                  <c:x val="-7.7611111111111172E-2"/>
                  <c:y val="0"/>
                </c:manualLayout>
              </c:layout>
              <c:tx>
                <c:rich>
                  <a:bodyPr/>
                  <a:lstStyle/>
                  <a:p>
                    <a:fld id="{78F6B674-9048-4E91-98FA-12799ADC7519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39934984-A4AA-4AA6-9F54-C3CC9432C878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7"/>
              <c:layout>
                <c:manualLayout>
                  <c:x val="0"/>
                  <c:y val="2.8449820788530467E-3"/>
                </c:manualLayout>
              </c:layout>
              <c:tx>
                <c:rich>
                  <a:bodyPr/>
                  <a:lstStyle/>
                  <a:p>
                    <a:fld id="{007E23D7-50EE-475A-8C43-9D4475691B6D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951A22E4-03C5-48D7-8DC2-2B6CFFAC9E9A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9"/>
              <c:layout>
                <c:manualLayout>
                  <c:x val="-1.2935035758548312E-16"/>
                  <c:y val="3.386666666666667E-2"/>
                </c:manualLayout>
              </c:layout>
              <c:tx>
                <c:rich>
                  <a:bodyPr/>
                  <a:lstStyle/>
                  <a:p>
                    <a:fld id="{3BBBC7EF-A84C-40B0-B03B-9CC42D1D3E62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3749AF2F-CCE2-4F4A-87C8-9BC0B6EF65F6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layout>
                <c:manualLayout>
                  <c:x val="-2.2930555555555555E-2"/>
                  <c:y val="3.4139784946236505E-2"/>
                </c:manualLayout>
              </c:layout>
              <c:tx>
                <c:rich>
                  <a:bodyPr/>
                  <a:lstStyle/>
                  <a:p>
                    <a:fld id="{DE524CA4-8374-452F-BAC0-6AB7709B4844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80FD8BD9-16E6-49C1-B0B4-E9BFBF91125E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3"/>
              <c:layout>
                <c:manualLayout>
                  <c:x val="-7.0555555555555594E-2"/>
                  <c:y val="4.5155555555555553E-2"/>
                </c:manualLayout>
              </c:layout>
              <c:tx>
                <c:rich>
                  <a:bodyPr/>
                  <a:lstStyle/>
                  <a:p>
                    <a:fld id="{11D92C19-4E56-43BA-BABB-E35530D02FA7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FF6E8A6E-4DA6-4A0F-8B23-8A495B0D03A9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6A449B68-7B72-40AF-9FDB-38F27BD3A386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C09E7AEC-609F-4107-BF36-F4B23EF65D05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74F8BE1D-B0AB-4AFD-B2E6-BDB175942C49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8"/>
              <c:layout>
                <c:manualLayout>
                  <c:x val="-6.350000000000007E-2"/>
                  <c:y val="-3.1294802867383564E-2"/>
                </c:manualLayout>
              </c:layout>
              <c:tx>
                <c:rich>
                  <a:bodyPr/>
                  <a:lstStyle/>
                  <a:p>
                    <a:fld id="{011ECF32-5550-4ECF-ABCD-EA85D9FA74B6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9"/>
              <c:layout>
                <c:manualLayout>
                  <c:x val="-3.5277777777777908E-2"/>
                  <c:y val="-4.2674731182795751E-2"/>
                </c:manualLayout>
              </c:layout>
              <c:tx>
                <c:rich>
                  <a:bodyPr/>
                  <a:lstStyle/>
                  <a:p>
                    <a:fld id="{12676A57-45EA-47AD-B879-A97EAAC2FE20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0"/>
              <c:layout>
                <c:manualLayout>
                  <c:x val="-5.2916666666666667E-3"/>
                  <c:y val="2.2759856630824374E-2"/>
                </c:manualLayout>
              </c:layout>
              <c:tx>
                <c:rich>
                  <a:bodyPr/>
                  <a:lstStyle/>
                  <a:p>
                    <a:fld id="{3460F651-9E91-452C-83BF-E823AB1CC0EE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1"/>
              <c:layout>
                <c:manualLayout>
                  <c:x val="-4.7625000000000001E-2"/>
                  <c:y val="4.2674731182795647E-2"/>
                </c:manualLayout>
              </c:layout>
              <c:tx>
                <c:rich>
                  <a:bodyPr/>
                  <a:lstStyle/>
                  <a:p>
                    <a:fld id="{48C7F63A-BD56-4622-8DA7-E6D57144279E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0118D7DC-871C-475A-BEC3-5B620EA0543F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3"/>
              <c:layout>
                <c:manualLayout>
                  <c:x val="-1.7638888888888888E-3"/>
                  <c:y val="-2.8449820788530467E-3"/>
                </c:manualLayout>
              </c:layout>
              <c:tx>
                <c:rich>
                  <a:bodyPr/>
                  <a:lstStyle/>
                  <a:p>
                    <a:fld id="{81036436-E04F-40ED-AEB7-D2863EF03684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xVal>
            <c:numRef>
              <c:f>Sheet2!$AI$2:$AI$25</c:f>
              <c:numCache>
                <c:formatCode>General</c:formatCode>
                <c:ptCount val="24"/>
                <c:pt idx="0">
                  <c:v>5.0264550264550252</c:v>
                </c:pt>
                <c:pt idx="1">
                  <c:v>7.3832402090623788</c:v>
                </c:pt>
                <c:pt idx="2">
                  <c:v>12.852438309198362</c:v>
                </c:pt>
                <c:pt idx="3">
                  <c:v>5.9209635945323953</c:v>
                </c:pt>
                <c:pt idx="4">
                  <c:v>21.429215887193976</c:v>
                </c:pt>
                <c:pt idx="5">
                  <c:v>4.8563179501060176</c:v>
                </c:pt>
                <c:pt idx="6">
                  <c:v>4.801538967190595</c:v>
                </c:pt>
                <c:pt idx="7">
                  <c:v>0</c:v>
                </c:pt>
                <c:pt idx="8">
                  <c:v>5.1179681508548782</c:v>
                </c:pt>
                <c:pt idx="9">
                  <c:v>34.370911715613317</c:v>
                </c:pt>
                <c:pt idx="10">
                  <c:v>26.397669637620908</c:v>
                </c:pt>
                <c:pt idx="11">
                  <c:v>-16.933472536395797</c:v>
                </c:pt>
                <c:pt idx="12">
                  <c:v>-5.3973409637234226</c:v>
                </c:pt>
                <c:pt idx="13">
                  <c:v>-32.699508278071008</c:v>
                </c:pt>
                <c:pt idx="14">
                  <c:v>-9.7964155211414692</c:v>
                </c:pt>
                <c:pt idx="15">
                  <c:v>11.822593430388807</c:v>
                </c:pt>
                <c:pt idx="16">
                  <c:v>-12.235369178121928</c:v>
                </c:pt>
                <c:pt idx="17">
                  <c:v>4.331406402051968</c:v>
                </c:pt>
                <c:pt idx="18">
                  <c:v>-17.590498102069347</c:v>
                </c:pt>
                <c:pt idx="19">
                  <c:v>21.626420225689415</c:v>
                </c:pt>
                <c:pt idx="20">
                  <c:v>-7.8298500344785396</c:v>
                </c:pt>
                <c:pt idx="21">
                  <c:v>-22.55798516456251</c:v>
                </c:pt>
                <c:pt idx="22">
                  <c:v>-2.5298223227577665</c:v>
                </c:pt>
                <c:pt idx="23">
                  <c:v>3.4726652875252171</c:v>
                </c:pt>
              </c:numCache>
            </c:numRef>
          </c:xVal>
          <c:yVal>
            <c:numRef>
              <c:f>Sheet2!$AJ$2:$AJ$25</c:f>
              <c:numCache>
                <c:formatCode>General</c:formatCode>
                <c:ptCount val="24"/>
                <c:pt idx="0">
                  <c:v>-1.4103582102311667</c:v>
                </c:pt>
                <c:pt idx="1">
                  <c:v>-1.2866752015581533</c:v>
                </c:pt>
                <c:pt idx="2">
                  <c:v>-0.56869884982825125</c:v>
                </c:pt>
                <c:pt idx="3">
                  <c:v>0.19636976822372926</c:v>
                </c:pt>
                <c:pt idx="4">
                  <c:v>-0.69653512188756161</c:v>
                </c:pt>
                <c:pt idx="5">
                  <c:v>0.21744280224139464</c:v>
                </c:pt>
                <c:pt idx="6">
                  <c:v>0.48461113839989489</c:v>
                </c:pt>
                <c:pt idx="7">
                  <c:v>0</c:v>
                </c:pt>
                <c:pt idx="8">
                  <c:v>0.65325935062279616</c:v>
                </c:pt>
                <c:pt idx="9">
                  <c:v>0.49572353727003865</c:v>
                </c:pt>
                <c:pt idx="10">
                  <c:v>-0.12736200568479644</c:v>
                </c:pt>
                <c:pt idx="11">
                  <c:v>-4.8897038512342762E-2</c:v>
                </c:pt>
                <c:pt idx="12">
                  <c:v>0.35468306345161565</c:v>
                </c:pt>
                <c:pt idx="13">
                  <c:v>3.4655337837979271E-2</c:v>
                </c:pt>
                <c:pt idx="14">
                  <c:v>0.15301474051060435</c:v>
                </c:pt>
                <c:pt idx="15">
                  <c:v>-0.25923794304112457</c:v>
                </c:pt>
                <c:pt idx="16">
                  <c:v>-3.7322434261450516E-3</c:v>
                </c:pt>
                <c:pt idx="17">
                  <c:v>-1.0724678067629903</c:v>
                </c:pt>
                <c:pt idx="18">
                  <c:v>0.11175214968865374</c:v>
                </c:pt>
                <c:pt idx="19">
                  <c:v>-0.1331710955739708</c:v>
                </c:pt>
                <c:pt idx="20">
                  <c:v>-9.397516401939883E-2</c:v>
                </c:pt>
                <c:pt idx="21">
                  <c:v>6.0255170948217435E-3</c:v>
                </c:pt>
                <c:pt idx="22">
                  <c:v>-0.52428216360584456</c:v>
                </c:pt>
                <c:pt idx="23">
                  <c:v>9.2082520333616691E-2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Sheet2!$AH$2:$AH$25</c15:f>
                <c15:dlblRangeCache>
                  <c:ptCount val="24"/>
                  <c:pt idx="0">
                    <c:v>Novara</c:v>
                  </c:pt>
                  <c:pt idx="1">
                    <c:v>Verbano-Cusio-Ossola</c:v>
                  </c:pt>
                  <c:pt idx="2">
                    <c:v>Lombardia</c:v>
                  </c:pt>
                  <c:pt idx="3">
                    <c:v>Sondrio</c:v>
                  </c:pt>
                  <c:pt idx="4">
                    <c:v>Milano</c:v>
                  </c:pt>
                  <c:pt idx="5">
                    <c:v>Como</c:v>
                  </c:pt>
                  <c:pt idx="6">
                    <c:v>Varese</c:v>
                  </c:pt>
                  <c:pt idx="7">
                    <c:v>SVIZZERA</c:v>
                  </c:pt>
                  <c:pt idx="8">
                    <c:v>Basilea-campagna</c:v>
                  </c:pt>
                  <c:pt idx="9">
                    <c:v>Basilea-città</c:v>
                  </c:pt>
                  <c:pt idx="10">
                    <c:v>Zurigo</c:v>
                  </c:pt>
                  <c:pt idx="11">
                    <c:v>Lucerna</c:v>
                  </c:pt>
                  <c:pt idx="12">
                    <c:v>Nidvaldo</c:v>
                  </c:pt>
                  <c:pt idx="13">
                    <c:v>Obvaldo</c:v>
                  </c:pt>
                  <c:pt idx="14">
                    <c:v>Svitto</c:v>
                  </c:pt>
                  <c:pt idx="15">
                    <c:v>Zugo</c:v>
                  </c:pt>
                  <c:pt idx="16">
                    <c:v>San Gallo</c:v>
                  </c:pt>
                  <c:pt idx="17">
                    <c:v>Glarona</c:v>
                  </c:pt>
                  <c:pt idx="18">
                    <c:v>Grigioni</c:v>
                  </c:pt>
                  <c:pt idx="19">
                    <c:v>Ginevra</c:v>
                  </c:pt>
                  <c:pt idx="20">
                    <c:v>Vaud</c:v>
                  </c:pt>
                  <c:pt idx="21">
                    <c:v>Vallese</c:v>
                  </c:pt>
                  <c:pt idx="22">
                    <c:v>Ticino</c:v>
                  </c:pt>
                  <c:pt idx="23">
                    <c:v>Regio Insubrica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123696"/>
        <c:axId val="418120560"/>
      </c:scatterChart>
      <c:valAx>
        <c:axId val="418123696"/>
        <c:scaling>
          <c:orientation val="minMax"/>
          <c:min val="-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8120560"/>
        <c:crosses val="autoZero"/>
        <c:crossBetween val="midCat"/>
      </c:valAx>
      <c:valAx>
        <c:axId val="41812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8123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900"/>
      </a:pPr>
      <a:endParaRPr lang="it-IT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Produttività</a:t>
            </a:r>
            <a:r>
              <a:rPr lang="en-US" sz="1400" dirty="0"/>
              <a:t> </a:t>
            </a:r>
            <a:r>
              <a:rPr lang="en-US" sz="1400" dirty="0" err="1"/>
              <a:t>assoluta</a:t>
            </a:r>
            <a:r>
              <a:rPr lang="en-US" sz="1400" dirty="0"/>
              <a:t> </a:t>
            </a:r>
            <a:r>
              <a:rPr lang="en-US" sz="1400" dirty="0" err="1"/>
              <a:t>nel</a:t>
            </a:r>
            <a:r>
              <a:rPr lang="en-US" sz="1400" dirty="0"/>
              <a:t> 2008 (</a:t>
            </a:r>
            <a:r>
              <a:rPr lang="en-US" sz="1400" dirty="0" err="1"/>
              <a:t>asse</a:t>
            </a:r>
            <a:r>
              <a:rPr lang="en-US" sz="1400" dirty="0"/>
              <a:t> x); </a:t>
            </a:r>
            <a:r>
              <a:rPr lang="en-US" sz="1400" dirty="0" err="1"/>
              <a:t>crescita</a:t>
            </a:r>
            <a:r>
              <a:rPr lang="en-US" sz="1400" dirty="0"/>
              <a:t> 2008-2012</a:t>
            </a:r>
            <a:r>
              <a:rPr lang="en-US" sz="1400" baseline="0" dirty="0"/>
              <a:t> (</a:t>
            </a:r>
            <a:r>
              <a:rPr lang="en-US" sz="1400" baseline="0" dirty="0" err="1"/>
              <a:t>asse</a:t>
            </a:r>
            <a:r>
              <a:rPr lang="en-US" sz="1400" baseline="0" dirty="0"/>
              <a:t> y), CH=0</a:t>
            </a:r>
            <a:endParaRPr lang="en-US" sz="1400" dirty="0"/>
          </a:p>
        </c:rich>
      </c:tx>
      <c:layout>
        <c:manualLayout>
          <c:xMode val="edge"/>
          <c:yMode val="edge"/>
          <c:x val="0.14212761437908497"/>
          <c:y val="4.980392156862745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5021177175744563E-2"/>
          <c:y val="1.8338968224154019E-2"/>
          <c:w val="0.94267805555555551"/>
          <c:h val="0.95151504629629635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Sheet4!$Z$1</c:f>
              <c:strCache>
                <c:ptCount val="1"/>
                <c:pt idx="0">
                  <c:v>2008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28575">
                <a:solidFill>
                  <a:srgbClr val="00B05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70C0"/>
                </a:solidFill>
                <a:ln w="28575">
                  <a:solidFill>
                    <a:srgbClr val="0070C0"/>
                  </a:solidFill>
                </a:ln>
                <a:effectLst/>
              </c:spPr>
            </c:marker>
            <c:bubble3D val="0"/>
          </c:dPt>
          <c:dPt>
            <c:idx val="1"/>
            <c:marker>
              <c:symbol val="circle"/>
              <c:size val="5"/>
              <c:spPr>
                <a:solidFill>
                  <a:srgbClr val="0070C0"/>
                </a:solidFill>
                <a:ln w="28575">
                  <a:solidFill>
                    <a:srgbClr val="0070C0"/>
                  </a:solidFill>
                </a:ln>
                <a:effectLst/>
              </c:spPr>
            </c:marker>
            <c:bubble3D val="0"/>
          </c:dPt>
          <c:dPt>
            <c:idx val="2"/>
            <c:marker>
              <c:symbol val="circle"/>
              <c:size val="5"/>
              <c:spPr>
                <a:solidFill>
                  <a:srgbClr val="0070C0"/>
                </a:solidFill>
                <a:ln w="28575">
                  <a:solidFill>
                    <a:srgbClr val="0070C0"/>
                  </a:solidFill>
                </a:ln>
                <a:effectLst/>
              </c:spPr>
            </c:marker>
            <c:bubble3D val="0"/>
          </c:dPt>
          <c:dPt>
            <c:idx val="3"/>
            <c:marker>
              <c:symbol val="circle"/>
              <c:size val="5"/>
              <c:spPr>
                <a:solidFill>
                  <a:srgbClr val="0070C0"/>
                </a:solidFill>
                <a:ln w="28575">
                  <a:solidFill>
                    <a:srgbClr val="0070C0"/>
                  </a:solidFill>
                </a:ln>
                <a:effectLst/>
              </c:spPr>
            </c:marker>
            <c:bubble3D val="0"/>
          </c:dPt>
          <c:dPt>
            <c:idx val="4"/>
            <c:marker>
              <c:symbol val="circle"/>
              <c:size val="5"/>
              <c:spPr>
                <a:solidFill>
                  <a:srgbClr val="0070C0"/>
                </a:solidFill>
                <a:ln w="28575">
                  <a:solidFill>
                    <a:srgbClr val="0070C0"/>
                  </a:solidFill>
                </a:ln>
                <a:effectLst/>
              </c:spPr>
            </c:marker>
            <c:bubble3D val="0"/>
          </c:dPt>
          <c:dPt>
            <c:idx val="5"/>
            <c:marker>
              <c:symbol val="circle"/>
              <c:size val="5"/>
              <c:spPr>
                <a:solidFill>
                  <a:srgbClr val="0070C0"/>
                </a:solidFill>
                <a:ln w="28575">
                  <a:solidFill>
                    <a:srgbClr val="0070C0"/>
                  </a:solidFill>
                </a:ln>
                <a:effectLst/>
              </c:spPr>
            </c:marker>
            <c:bubble3D val="0"/>
          </c:dPt>
          <c:dPt>
            <c:idx val="7"/>
            <c:marker>
              <c:symbol val="circle"/>
              <c:size val="5"/>
              <c:spPr>
                <a:solidFill>
                  <a:sysClr val="windowText" lastClr="000000"/>
                </a:solidFill>
                <a:ln w="2857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</c:dPt>
          <c:dPt>
            <c:idx val="22"/>
            <c:marker>
              <c:symbol val="circle"/>
              <c:size val="5"/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  <a:effectLst/>
              </c:spPr>
            </c:marker>
            <c:bubble3D val="0"/>
          </c:dPt>
          <c:dPt>
            <c:idx val="23"/>
            <c:marker>
              <c:symbol val="circle"/>
              <c:size val="5"/>
              <c:spPr>
                <a:solidFill>
                  <a:srgbClr val="0070C0"/>
                </a:solidFill>
                <a:ln w="28575">
                  <a:solidFill>
                    <a:srgbClr val="0070C0"/>
                  </a:solidFill>
                </a:ln>
                <a:effectLst/>
              </c:spPr>
            </c:marker>
            <c:bubble3D val="0"/>
          </c:dPt>
          <c:dLbls>
            <c:dLbl>
              <c:idx val="0"/>
              <c:layout>
                <c:manualLayout>
                  <c:x val="-8.0256944444444506E-2"/>
                  <c:y val="3.38079861111111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DA31688-C603-4E32-9F73-9FAC0BF34291}" type="CELLRANGE">
                      <a:rPr lang="en-US" sz="120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sz="1200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156388888888887E-2"/>
                      <c:h val="4.9932870370370364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0.27340277777777783"/>
                  <c:y val="-2.0578703703703703E-2"/>
                </c:manualLayout>
              </c:layout>
              <c:tx>
                <c:rich>
                  <a:bodyPr/>
                  <a:lstStyle/>
                  <a:p>
                    <a:fld id="{B74537C1-30E5-4747-989F-38A502397623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56555555555557"/>
                      <c:h val="0.10930231481481481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4F04A4E-254A-4901-B966-5917D54A3DB3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>
                <c:manualLayout>
                  <c:x val="4.7058823529411761E-3"/>
                  <c:y val="2.2679988927879419E-3"/>
                </c:manualLayout>
              </c:layout>
              <c:tx>
                <c:rich>
                  <a:bodyPr/>
                  <a:lstStyle/>
                  <a:p>
                    <a:fld id="{83467789-14CC-4EFC-A8A8-5C2F2A336BC6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4280395-CC0D-4EA3-ACE4-84CE7CC89F0F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>
                <c:manualLayout>
                  <c:x val="-1.5295694444444445E-2"/>
                  <c:y val="-2.5367361111111163E-2"/>
                </c:manualLayout>
              </c:layout>
              <c:tx>
                <c:rich>
                  <a:bodyPr/>
                  <a:lstStyle/>
                  <a:p>
                    <a:fld id="{9443BD50-668D-4261-9CEE-38CE603688CF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6400BFD4-2869-42BC-89CC-FD90A9746DE0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7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C13480-2037-435E-9494-06636444ED20}" type="CELLRANGE">
                      <a:rPr lang="it-IT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8"/>
              <c:layout>
                <c:manualLayout>
                  <c:x val="-3.5277777777779069E-3"/>
                  <c:y val="-1.4699074074074182E-2"/>
                </c:manualLayout>
              </c:layout>
              <c:tx>
                <c:rich>
                  <a:bodyPr/>
                  <a:lstStyle/>
                  <a:p>
                    <a:fld id="{274ABA40-8A3F-4C5B-8692-C5E477A5C18F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9"/>
              <c:layout>
                <c:manualLayout>
                  <c:x val="-3.175E-2"/>
                  <c:y val="-2.9398148148148149E-2"/>
                </c:manualLayout>
              </c:layout>
              <c:tx>
                <c:rich>
                  <a:bodyPr/>
                  <a:lstStyle/>
                  <a:p>
                    <a:fld id="{BCBBCD37-959F-4EFA-AD6C-11C1D97DE368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80CA4CFA-8D35-4CEA-905D-1E53EB0DFECF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layout>
                <c:manualLayout>
                  <c:x val="-0.10231861111111114"/>
                  <c:y val="1.9992824074074073E-2"/>
                </c:manualLayout>
              </c:layout>
              <c:tx>
                <c:rich>
                  <a:bodyPr/>
                  <a:lstStyle/>
                  <a:p>
                    <a:fld id="{C52E1230-B27A-423C-AFD3-0BBFD5A3948B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379702C0-E7C4-46CD-A8FB-B5834CB3ED47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3"/>
              <c:layout>
                <c:manualLayout>
                  <c:x val="-8.819444444444445E-2"/>
                  <c:y val="-1.4699074074074074E-2"/>
                </c:manualLayout>
              </c:layout>
              <c:tx>
                <c:rich>
                  <a:bodyPr/>
                  <a:lstStyle/>
                  <a:p>
                    <a:fld id="{22EEC038-F820-4111-BE85-C362AA06EEDC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4"/>
              <c:layout>
                <c:manualLayout>
                  <c:x val="-4.7625000000000063E-2"/>
                  <c:y val="-2.0578703703703811E-2"/>
                </c:manualLayout>
              </c:layout>
              <c:tx>
                <c:rich>
                  <a:bodyPr/>
                  <a:lstStyle/>
                  <a:p>
                    <a:fld id="{DCCCCEFC-1BC0-4E8B-9E54-BC47F6F1B174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5"/>
              <c:layout>
                <c:manualLayout>
                  <c:x val="-1.0583333333333333E-2"/>
                  <c:y val="2.9398148148148149E-2"/>
                </c:manualLayout>
              </c:layout>
              <c:tx>
                <c:rich>
                  <a:bodyPr/>
                  <a:lstStyle/>
                  <a:p>
                    <a:fld id="{6D813AA1-2F69-4D05-A21A-D0FED0DAE416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6"/>
              <c:layout>
                <c:manualLayout>
                  <c:x val="-6.1736111111111179E-2"/>
                  <c:y val="2.9398148148148041E-2"/>
                </c:manualLayout>
              </c:layout>
              <c:tx>
                <c:rich>
                  <a:bodyPr/>
                  <a:lstStyle/>
                  <a:p>
                    <a:fld id="{CAF23458-FC9E-4842-A63D-298B8D5F4176}" type="CELLRANGE">
                      <a:rPr lang="en-US" dirty="0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2F3E2B49-380B-4AC4-87D2-0CAAFCCE4B0C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8"/>
              <c:layout>
                <c:manualLayout>
                  <c:x val="-3.5277777777777776E-2"/>
                  <c:y val="-3.8217592592592595E-2"/>
                </c:manualLayout>
              </c:layout>
              <c:tx>
                <c:rich>
                  <a:bodyPr/>
                  <a:lstStyle/>
                  <a:p>
                    <a:fld id="{3AF8353C-DABE-44D3-B051-E02037C1102A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9"/>
              <c:layout>
                <c:manualLayout>
                  <c:x val="-9.8277777777777773E-4"/>
                  <c:y val="4.9638425925925926E-2"/>
                </c:manualLayout>
              </c:layout>
              <c:tx>
                <c:rich>
                  <a:bodyPr/>
                  <a:lstStyle/>
                  <a:p>
                    <a:fld id="{C8DDBEB9-3B34-44AB-A456-1487AFD8A083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321DA8A0-7EDD-458E-AC0A-EBB4628F9AC0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1"/>
              <c:layout>
                <c:manualLayout>
                  <c:x val="-6.3500000000000001E-2"/>
                  <c:y val="-4.1157407407407517E-2"/>
                </c:manualLayout>
              </c:layout>
              <c:tx>
                <c:rich>
                  <a:bodyPr/>
                  <a:lstStyle/>
                  <a:p>
                    <a:fld id="{9E5A3BBE-9CF2-4539-B294-30164C9D1CF3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2"/>
              <c:layout>
                <c:manualLayout>
                  <c:x val="-8.819444444444444E-3"/>
                  <c:y val="5.8796296296296296E-3"/>
                </c:manualLayout>
              </c:layout>
              <c:tx>
                <c:rich>
                  <a:bodyPr/>
                  <a:lstStyle/>
                  <a:p>
                    <a:fld id="{C26FF5FC-EFE8-4137-AC22-8E953C9E136F}" type="CELLRANGE">
                      <a:rPr lang="en-US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704FE3E4-B6CD-4447-B10E-C72E16E47383}" type="CELLRANGE">
                      <a:rPr lang="it-IT"/>
                      <a:pPr/>
                      <a:t>[CELLRANGE]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xVal>
            <c:numRef>
              <c:f>Sheet4!$Z$2:$Z$25</c:f>
              <c:numCache>
                <c:formatCode>General</c:formatCode>
                <c:ptCount val="24"/>
                <c:pt idx="0">
                  <c:v>-3.9864351905188045</c:v>
                </c:pt>
                <c:pt idx="1">
                  <c:v>-2.8296452530551903</c:v>
                </c:pt>
                <c:pt idx="2">
                  <c:v>3.5421522319015253</c:v>
                </c:pt>
                <c:pt idx="3">
                  <c:v>7.2139854603675531</c:v>
                </c:pt>
                <c:pt idx="4">
                  <c:v>4.1178885925033057</c:v>
                </c:pt>
                <c:pt idx="5">
                  <c:v>5.0094085187712523</c:v>
                </c:pt>
                <c:pt idx="6">
                  <c:v>5.5635806134295223</c:v>
                </c:pt>
                <c:pt idx="7">
                  <c:v>0</c:v>
                </c:pt>
                <c:pt idx="8">
                  <c:v>10.57919255117082</c:v>
                </c:pt>
                <c:pt idx="9">
                  <c:v>51.244671706206077</c:v>
                </c:pt>
                <c:pt idx="10">
                  <c:v>19.851531505983331</c:v>
                </c:pt>
                <c:pt idx="11">
                  <c:v>-16.133320335693597</c:v>
                </c:pt>
                <c:pt idx="12">
                  <c:v>-1.2126207081941232</c:v>
                </c:pt>
                <c:pt idx="13">
                  <c:v>-29.3123362371242</c:v>
                </c:pt>
                <c:pt idx="14">
                  <c:v>-6.7581818665201467</c:v>
                </c:pt>
                <c:pt idx="15">
                  <c:v>10.528383595797038</c:v>
                </c:pt>
                <c:pt idx="16">
                  <c:v>-11.70910100643087</c:v>
                </c:pt>
                <c:pt idx="17">
                  <c:v>1.7490687486522347</c:v>
                </c:pt>
                <c:pt idx="18">
                  <c:v>-14.706829373484226</c:v>
                </c:pt>
                <c:pt idx="19">
                  <c:v>15.03649678160717</c:v>
                </c:pt>
                <c:pt idx="20">
                  <c:v>-8.0180667192480115</c:v>
                </c:pt>
                <c:pt idx="21">
                  <c:v>-20.913793154379462</c:v>
                </c:pt>
                <c:pt idx="22">
                  <c:v>-4.6956927594284537</c:v>
                </c:pt>
                <c:pt idx="23">
                  <c:v>2.5933245303864254</c:v>
                </c:pt>
              </c:numCache>
            </c:numRef>
          </c:xVal>
          <c:yVal>
            <c:numRef>
              <c:f>Sheet4!$AA$2:$AA$25</c:f>
              <c:numCache>
                <c:formatCode>General</c:formatCode>
                <c:ptCount val="24"/>
                <c:pt idx="0">
                  <c:v>-0.60100882235076802</c:v>
                </c:pt>
                <c:pt idx="1">
                  <c:v>1.1829691809994278</c:v>
                </c:pt>
                <c:pt idx="2">
                  <c:v>-0.57163591480831866</c:v>
                </c:pt>
                <c:pt idx="3">
                  <c:v>1.4161409772331786</c:v>
                </c:pt>
                <c:pt idx="4">
                  <c:v>-1.6236654645663553</c:v>
                </c:pt>
                <c:pt idx="5">
                  <c:v>1.5235731824372853</c:v>
                </c:pt>
                <c:pt idx="6">
                  <c:v>0.51337770768443025</c:v>
                </c:pt>
                <c:pt idx="7">
                  <c:v>0</c:v>
                </c:pt>
                <c:pt idx="8">
                  <c:v>0.19312609273581827</c:v>
                </c:pt>
                <c:pt idx="9">
                  <c:v>0.1294577564520025</c:v>
                </c:pt>
                <c:pt idx="10">
                  <c:v>-0.12064512143434618</c:v>
                </c:pt>
                <c:pt idx="11">
                  <c:v>5.9012120199271167E-3</c:v>
                </c:pt>
                <c:pt idx="12">
                  <c:v>3.0706334494101326</c:v>
                </c:pt>
                <c:pt idx="13">
                  <c:v>1.7024656455698693E-2</c:v>
                </c:pt>
                <c:pt idx="14">
                  <c:v>-0.16408272848827163</c:v>
                </c:pt>
                <c:pt idx="15">
                  <c:v>-4.3470426662654077E-2</c:v>
                </c:pt>
                <c:pt idx="16">
                  <c:v>-8.5330848137834842E-2</c:v>
                </c:pt>
                <c:pt idx="17">
                  <c:v>3.487353099678725</c:v>
                </c:pt>
                <c:pt idx="18">
                  <c:v>6.9013471284126673E-2</c:v>
                </c:pt>
                <c:pt idx="19">
                  <c:v>-9.5340689538989193E-2</c:v>
                </c:pt>
                <c:pt idx="20">
                  <c:v>0.16008277603783555</c:v>
                </c:pt>
                <c:pt idx="21">
                  <c:v>6.4541839641872573E-2</c:v>
                </c:pt>
                <c:pt idx="22">
                  <c:v>-0.21251734924619456</c:v>
                </c:pt>
                <c:pt idx="23">
                  <c:v>1.1960678474460276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Sheet4!$Y$2:$Y$25</c15:f>
                <c15:dlblRangeCache>
                  <c:ptCount val="24"/>
                  <c:pt idx="0">
                    <c:v>Novara</c:v>
                  </c:pt>
                  <c:pt idx="1">
                    <c:v>Verbano-Cusio-Ossola</c:v>
                  </c:pt>
                  <c:pt idx="2">
                    <c:v>Lombardia</c:v>
                  </c:pt>
                  <c:pt idx="3">
                    <c:v>Sondrio</c:v>
                  </c:pt>
                  <c:pt idx="4">
                    <c:v>Milano</c:v>
                  </c:pt>
                  <c:pt idx="5">
                    <c:v>Como</c:v>
                  </c:pt>
                  <c:pt idx="6">
                    <c:v>Varese</c:v>
                  </c:pt>
                  <c:pt idx="7">
                    <c:v>SVIZZERA</c:v>
                  </c:pt>
                  <c:pt idx="8">
                    <c:v>Basilea-campagna</c:v>
                  </c:pt>
                  <c:pt idx="9">
                    <c:v>Basilea-città</c:v>
                  </c:pt>
                  <c:pt idx="10">
                    <c:v>Zurigo</c:v>
                  </c:pt>
                  <c:pt idx="11">
                    <c:v>Lucerna</c:v>
                  </c:pt>
                  <c:pt idx="12">
                    <c:v>Nidvaldo</c:v>
                  </c:pt>
                  <c:pt idx="13">
                    <c:v>Obvaldo</c:v>
                  </c:pt>
                  <c:pt idx="14">
                    <c:v>Svitto</c:v>
                  </c:pt>
                  <c:pt idx="15">
                    <c:v>Zugo</c:v>
                  </c:pt>
                  <c:pt idx="16">
                    <c:v>San Gallo</c:v>
                  </c:pt>
                  <c:pt idx="17">
                    <c:v>Glarona</c:v>
                  </c:pt>
                  <c:pt idx="18">
                    <c:v>Grigioni</c:v>
                  </c:pt>
                  <c:pt idx="19">
                    <c:v>Ginevra</c:v>
                  </c:pt>
                  <c:pt idx="20">
                    <c:v>Vaud</c:v>
                  </c:pt>
                  <c:pt idx="21">
                    <c:v>Vallese</c:v>
                  </c:pt>
                  <c:pt idx="22">
                    <c:v>Ticino</c:v>
                  </c:pt>
                  <c:pt idx="23">
                    <c:v>Regio Insubrica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556240"/>
        <c:axId val="424556632"/>
      </c:scatterChart>
      <c:valAx>
        <c:axId val="424556240"/>
        <c:scaling>
          <c:orientation val="minMax"/>
          <c:min val="-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4556632"/>
        <c:crosses val="autoZero"/>
        <c:crossBetween val="midCat"/>
      </c:valAx>
      <c:valAx>
        <c:axId val="424556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4556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SVIZZERA</a:t>
            </a:r>
          </a:p>
        </c:rich>
      </c:tx>
      <c:layout>
        <c:manualLayout>
          <c:xMode val="edge"/>
          <c:yMode val="edge"/>
          <c:x val="0.26041756677241629"/>
          <c:y val="0.4159009432556274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5947940135801611E-2"/>
          <c:y val="0.24364421114027413"/>
          <c:w val="0.57092407143797286"/>
          <c:h val="0.67174185341349779"/>
        </c:manualLayout>
      </c:layout>
      <c:doughnutChart>
        <c:varyColors val="1"/>
        <c:ser>
          <c:idx val="1"/>
          <c:order val="0"/>
          <c:tx>
            <c:strRef>
              <c:f>Sheet3!$A$17</c:f>
              <c:strCache>
                <c:ptCount val="1"/>
                <c:pt idx="0">
                  <c:v>SVIZZERA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Sheet3!$B$14:$Q$14</c:f>
              <c:strCache>
                <c:ptCount val="16"/>
                <c:pt idx="0">
                  <c:v>Manufacturing</c:v>
                </c:pt>
                <c:pt idx="1">
                  <c:v>Textiles, garments, leather goods and shoes</c:v>
                </c:pt>
                <c:pt idx="2">
                  <c:v>Metals and metal products</c:v>
                </c:pt>
                <c:pt idx="3">
                  <c:v>Computers, elec. engineering, precision equipment</c:v>
                </c:pt>
                <c:pt idx="4">
                  <c:v>Precision and optical equipment, watches</c:v>
                </c:pt>
                <c:pt idx="5">
                  <c:v>Utilities (energy and water supply)</c:v>
                </c:pt>
                <c:pt idx="6">
                  <c:v>Construction</c:v>
                </c:pt>
                <c:pt idx="7">
                  <c:v>Trade and repair</c:v>
                </c:pt>
                <c:pt idx="8">
                  <c:v>Hotels and restaurants</c:v>
                </c:pt>
                <c:pt idx="9">
                  <c:v>Banking</c:v>
                </c:pt>
                <c:pt idx="10">
                  <c:v>Business services, real estate etc.</c:v>
                </c:pt>
                <c:pt idx="11">
                  <c:v>Mechanical engineering</c:v>
                </c:pt>
                <c:pt idx="12">
                  <c:v>Postal service and telecommunications</c:v>
                </c:pt>
                <c:pt idx="13">
                  <c:v>IT services</c:v>
                </c:pt>
                <c:pt idx="14">
                  <c:v>Health and social services</c:v>
                </c:pt>
                <c:pt idx="15">
                  <c:v>Other</c:v>
                </c:pt>
              </c:strCache>
            </c:strRef>
          </c:cat>
          <c:val>
            <c:numRef>
              <c:f>Sheet3!$B$17:$Q$17</c:f>
              <c:numCache>
                <c:formatCode>General</c:formatCode>
                <c:ptCount val="16"/>
                <c:pt idx="0">
                  <c:v>16.676084238210315</c:v>
                </c:pt>
                <c:pt idx="1">
                  <c:v>0.16384847360031365</c:v>
                </c:pt>
                <c:pt idx="2">
                  <c:v>2.1686269748204579</c:v>
                </c:pt>
                <c:pt idx="3">
                  <c:v>2.5912169116201853</c:v>
                </c:pt>
                <c:pt idx="4">
                  <c:v>1.6145059531311932</c:v>
                </c:pt>
                <c:pt idx="5">
                  <c:v>1.1746172851279002</c:v>
                </c:pt>
                <c:pt idx="6">
                  <c:v>6.0039744832610253</c:v>
                </c:pt>
                <c:pt idx="7">
                  <c:v>12.866732794262129</c:v>
                </c:pt>
                <c:pt idx="8">
                  <c:v>1.6459239567469433</c:v>
                </c:pt>
                <c:pt idx="9">
                  <c:v>9.35224512061518</c:v>
                </c:pt>
                <c:pt idx="10">
                  <c:v>11.539151796564401</c:v>
                </c:pt>
                <c:pt idx="11">
                  <c:v>2.6466269642278046</c:v>
                </c:pt>
                <c:pt idx="12">
                  <c:v>5.1951495980003468</c:v>
                </c:pt>
                <c:pt idx="13">
                  <c:v>1.4218551065359293</c:v>
                </c:pt>
                <c:pt idx="14">
                  <c:v>6.6905425304741621</c:v>
                </c:pt>
                <c:pt idx="15">
                  <c:v>18.248897812801697</c:v>
                </c:pt>
              </c:numCache>
            </c:numRef>
          </c:val>
        </c:ser>
        <c:ser>
          <c:idx val="0"/>
          <c:order val="1"/>
          <c:tx>
            <c:strRef>
              <c:f>Sheet3!$A$15</c:f>
              <c:strCache>
                <c:ptCount val="1"/>
                <c:pt idx="0">
                  <c:v>ITALIA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Sheet3!$B$14:$Q$14</c:f>
              <c:strCache>
                <c:ptCount val="16"/>
                <c:pt idx="0">
                  <c:v>Manufacturing</c:v>
                </c:pt>
                <c:pt idx="1">
                  <c:v>Textiles, garments, leather goods and shoes</c:v>
                </c:pt>
                <c:pt idx="2">
                  <c:v>Metals and metal products</c:v>
                </c:pt>
                <c:pt idx="3">
                  <c:v>Computers, elec. engineering, precision equipment</c:v>
                </c:pt>
                <c:pt idx="4">
                  <c:v>Precision and optical equipment, watches</c:v>
                </c:pt>
                <c:pt idx="5">
                  <c:v>Utilities (energy and water supply)</c:v>
                </c:pt>
                <c:pt idx="6">
                  <c:v>Construction</c:v>
                </c:pt>
                <c:pt idx="7">
                  <c:v>Trade and repair</c:v>
                </c:pt>
                <c:pt idx="8">
                  <c:v>Hotels and restaurants</c:v>
                </c:pt>
                <c:pt idx="9">
                  <c:v>Banking</c:v>
                </c:pt>
                <c:pt idx="10">
                  <c:v>Business services, real estate etc.</c:v>
                </c:pt>
                <c:pt idx="11">
                  <c:v>Mechanical engineering</c:v>
                </c:pt>
                <c:pt idx="12">
                  <c:v>Postal service and telecommunications</c:v>
                </c:pt>
                <c:pt idx="13">
                  <c:v>IT services</c:v>
                </c:pt>
                <c:pt idx="14">
                  <c:v>Health and social services</c:v>
                </c:pt>
                <c:pt idx="15">
                  <c:v>Other</c:v>
                </c:pt>
              </c:strCache>
            </c:strRef>
          </c:cat>
          <c:val>
            <c:numRef>
              <c:f>Sheet3!$B$15:$Q$15</c:f>
              <c:numCache>
                <c:formatCode>General</c:formatCode>
                <c:ptCount val="16"/>
                <c:pt idx="0">
                  <c:v>16.092503186773119</c:v>
                </c:pt>
                <c:pt idx="1">
                  <c:v>1.4136075568132045</c:v>
                </c:pt>
                <c:pt idx="2">
                  <c:v>3.054128852751353</c:v>
                </c:pt>
                <c:pt idx="3">
                  <c:v>1.6689393915993218</c:v>
                </c:pt>
                <c:pt idx="4">
                  <c:v>0.98959410785872148</c:v>
                </c:pt>
                <c:pt idx="5">
                  <c:v>1.2127663908089019</c:v>
                </c:pt>
                <c:pt idx="6">
                  <c:v>3.8879744470503756</c:v>
                </c:pt>
                <c:pt idx="7">
                  <c:v>10.239202723506965</c:v>
                </c:pt>
                <c:pt idx="8">
                  <c:v>2.5205407672649507</c:v>
                </c:pt>
                <c:pt idx="9">
                  <c:v>4.2060619198543581</c:v>
                </c:pt>
                <c:pt idx="10">
                  <c:v>19.72979167832306</c:v>
                </c:pt>
                <c:pt idx="11">
                  <c:v>3.0511177457162062</c:v>
                </c:pt>
                <c:pt idx="12">
                  <c:v>3.7809769140923328</c:v>
                </c:pt>
                <c:pt idx="13">
                  <c:v>2.2225590609377242</c:v>
                </c:pt>
                <c:pt idx="14">
                  <c:v>5.1675315299755855</c:v>
                </c:pt>
                <c:pt idx="15">
                  <c:v>20.762703726673802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0.04769</cdr:x>
      <cdr:y>0.04435</cdr:y>
    </cdr:from>
    <cdr:to>
      <cdr:x>0.08659</cdr:x>
      <cdr:y>0.10227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91849" y="203582"/>
          <a:ext cx="238068" cy="265853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/>
            <a:t>1</a:t>
          </a:r>
        </a:p>
      </cdr:txBody>
    </cdr:sp>
  </cdr:relSizeAnchor>
  <cdr:relSizeAnchor xmlns:cdr="http://schemas.openxmlformats.org/drawingml/2006/chartDrawing">
    <cdr:from>
      <cdr:x>0.90997</cdr:x>
      <cdr:y>0.04682</cdr:y>
    </cdr:from>
    <cdr:to>
      <cdr:x>0.94887</cdr:x>
      <cdr:y>0.10474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569024" y="214891"/>
          <a:ext cx="238068" cy="265853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/>
            <a:t>2</a:t>
          </a:r>
        </a:p>
      </cdr:txBody>
    </cdr:sp>
  </cdr:relSizeAnchor>
  <cdr:relSizeAnchor xmlns:cdr="http://schemas.openxmlformats.org/drawingml/2006/chartDrawing">
    <cdr:from>
      <cdr:x>0.05047</cdr:x>
      <cdr:y>0.89298</cdr:y>
    </cdr:from>
    <cdr:to>
      <cdr:x>0.08936</cdr:x>
      <cdr:y>0.95091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62732" y="4700945"/>
          <a:ext cx="279507" cy="304971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/>
            <a:t>4</a:t>
          </a:r>
        </a:p>
      </cdr:txBody>
    </cdr:sp>
  </cdr:relSizeAnchor>
  <cdr:relSizeAnchor xmlns:cdr="http://schemas.openxmlformats.org/drawingml/2006/chartDrawing">
    <cdr:from>
      <cdr:x>0.913</cdr:x>
      <cdr:y>0.88893</cdr:y>
    </cdr:from>
    <cdr:to>
      <cdr:x>0.9519</cdr:x>
      <cdr:y>0.94685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5587582" y="4080203"/>
          <a:ext cx="238068" cy="265853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/>
            <a:t>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0.04769</cdr:x>
      <cdr:y>0.04435</cdr:y>
    </cdr:from>
    <cdr:to>
      <cdr:x>0.08659</cdr:x>
      <cdr:y>0.10227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91849" y="203582"/>
          <a:ext cx="238068" cy="265853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/>
            <a:t>1</a:t>
          </a:r>
        </a:p>
      </cdr:txBody>
    </cdr:sp>
  </cdr:relSizeAnchor>
  <cdr:relSizeAnchor xmlns:cdr="http://schemas.openxmlformats.org/drawingml/2006/chartDrawing">
    <cdr:from>
      <cdr:x>0.90997</cdr:x>
      <cdr:y>0.04682</cdr:y>
    </cdr:from>
    <cdr:to>
      <cdr:x>0.94887</cdr:x>
      <cdr:y>0.10474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569024" y="214891"/>
          <a:ext cx="238068" cy="265853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/>
            <a:t>2</a:t>
          </a:r>
        </a:p>
      </cdr:txBody>
    </cdr:sp>
  </cdr:relSizeAnchor>
  <cdr:relSizeAnchor xmlns:cdr="http://schemas.openxmlformats.org/drawingml/2006/chartDrawing">
    <cdr:from>
      <cdr:x>0.05304</cdr:x>
      <cdr:y>0.92719</cdr:y>
    </cdr:from>
    <cdr:to>
      <cdr:x>0.09193</cdr:x>
      <cdr:y>0.98512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81856" y="4005456"/>
          <a:ext cx="280008" cy="250257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/>
            <a:t>4</a:t>
          </a:r>
        </a:p>
      </cdr:txBody>
    </cdr:sp>
  </cdr:relSizeAnchor>
  <cdr:relSizeAnchor xmlns:cdr="http://schemas.openxmlformats.org/drawingml/2006/chartDrawing">
    <cdr:from>
      <cdr:x>0.91336</cdr:x>
      <cdr:y>0.92528</cdr:y>
    </cdr:from>
    <cdr:to>
      <cdr:x>0.95226</cdr:x>
      <cdr:y>0.9832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576195" y="3997196"/>
          <a:ext cx="280080" cy="250214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0.16049</cdr:x>
      <cdr:y>0.2561</cdr:y>
    </cdr:from>
    <cdr:to>
      <cdr:x>0.28634</cdr:x>
      <cdr:y>0.32999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1512168"/>
          <a:ext cx="734039" cy="43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r>
            <a:rPr lang="en-US" sz="1400" b="1" dirty="0">
              <a:solidFill>
                <a:schemeClr val="tx1"/>
              </a:solidFill>
            </a:rPr>
            <a:t>IT</a:t>
          </a:r>
          <a:r>
            <a:rPr lang="en-US" sz="1400" b="1" i="0" u="none" strike="noStrike" kern="1200" spc="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ALIA</a:t>
          </a:r>
        </a:p>
      </cdr:txBody>
    </cdr:sp>
  </cdr:relSizeAnchor>
  <cdr:relSizeAnchor xmlns:cdr="http://schemas.openxmlformats.org/drawingml/2006/chartDrawing">
    <cdr:from>
      <cdr:x>0</cdr:x>
      <cdr:y>0.11623</cdr:y>
    </cdr:from>
    <cdr:to>
      <cdr:x>0.64198</cdr:x>
      <cdr:y>0.21527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0" y="686316"/>
          <a:ext cx="3744416" cy="58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3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3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3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3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it-IT" dirty="0" smtClean="0">
              <a:solidFill>
                <a:srgbClr val="000000"/>
              </a:solidFill>
              <a:latin typeface="Arial Narrow" pitchFamily="34" charset="0"/>
            </a:rPr>
            <a:t>Specializzazioni</a:t>
          </a:r>
          <a:endParaRPr lang="it-IT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0.53705</cdr:x>
      <cdr:y>0.25926</cdr:y>
    </cdr:from>
    <cdr:to>
      <cdr:x>0.78</cdr:x>
      <cdr:y>0.34508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6318" y="1512168"/>
          <a:ext cx="1102143" cy="500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i="0" u="none" strike="noStrike" kern="1200" spc="0" baseline="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Lombardia</a:t>
          </a:r>
          <a:endParaRPr lang="en-US" sz="1400" b="1" i="0" u="none" strike="noStrike" kern="1200" spc="0" baseline="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0963CF6-71E4-4241-A350-A785BB0AA4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744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12D83A7-862C-4A97-9796-1E98ADD2CF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81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165850"/>
            <a:ext cx="576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logoEC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963"/>
            <a:ext cx="82518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457200" y="6524625"/>
            <a:ext cx="8291513" cy="130175"/>
          </a:xfrm>
          <a:prstGeom prst="rect">
            <a:avLst/>
          </a:prstGeom>
          <a:solidFill>
            <a:srgbClr val="BAD3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it-CH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341438"/>
            <a:ext cx="213836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0"/>
          <p:cNvSpPr>
            <a:spLocks noChangeArrowheads="1"/>
          </p:cNvSpPr>
          <p:nvPr userDrawn="1"/>
        </p:nvSpPr>
        <p:spPr bwMode="auto">
          <a:xfrm>
            <a:off x="457200" y="1341438"/>
            <a:ext cx="128588" cy="5183187"/>
          </a:xfrm>
          <a:prstGeom prst="rect">
            <a:avLst/>
          </a:prstGeom>
          <a:solidFill>
            <a:srgbClr val="BAD3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it-CH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2138" y="1341438"/>
            <a:ext cx="5543550" cy="935037"/>
          </a:xfrm>
        </p:spPr>
        <p:txBody>
          <a:bodyPr lIns="91440" tIns="45720" rIns="91440" bIns="45720" anchor="ctr"/>
          <a:lstStyle>
            <a:lvl1pPr>
              <a:defRPr sz="3200"/>
            </a:lvl1pPr>
          </a:lstStyle>
          <a:p>
            <a:r>
              <a:rPr lang="en-US" dirty="0" err="1"/>
              <a:t>Università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Svizzera</a:t>
            </a:r>
            <a:r>
              <a:rPr lang="en-US" dirty="0"/>
              <a:t> </a:t>
            </a:r>
            <a:r>
              <a:rPr lang="en-US" dirty="0" err="1"/>
              <a:t>italiana</a:t>
            </a: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2492375"/>
            <a:ext cx="5576887" cy="2881313"/>
          </a:xfrm>
        </p:spPr>
        <p:txBody>
          <a:bodyPr lIns="91440" tIns="45720" rIns="91440" bIns="45720"/>
          <a:lstStyle>
            <a:lvl1pPr marL="0" indent="0">
              <a:defRPr/>
            </a:lvl1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9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50292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56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05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96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2276475"/>
            <a:ext cx="37925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488" y="2276475"/>
            <a:ext cx="37925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849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40559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04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9592" y="1340767"/>
            <a:ext cx="5486400" cy="3667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2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99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61034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438275"/>
            <a:ext cx="19526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438275"/>
            <a:ext cx="5710237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623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5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268413"/>
            <a:ext cx="78152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endParaRPr lang="en-US" smtClean="0"/>
          </a:p>
        </p:txBody>
      </p:sp>
      <p:sp>
        <p:nvSpPr>
          <p:cNvPr id="1027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05038"/>
            <a:ext cx="773747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 Fourth level</a:t>
            </a:r>
          </a:p>
          <a:p>
            <a:pPr lvl="4"/>
            <a:r>
              <a:rPr lang="en-US" smtClean="0"/>
              <a:t> Fifth level  </a:t>
            </a:r>
          </a:p>
        </p:txBody>
      </p:sp>
      <p:sp>
        <p:nvSpPr>
          <p:cNvPr id="1028" name="Rectangle 75"/>
          <p:cNvSpPr>
            <a:spLocks noChangeArrowheads="1"/>
          </p:cNvSpPr>
          <p:nvPr/>
        </p:nvSpPr>
        <p:spPr bwMode="auto">
          <a:xfrm>
            <a:off x="468313" y="404813"/>
            <a:ext cx="44656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it-CH"/>
          </a:p>
        </p:txBody>
      </p:sp>
      <p:sp>
        <p:nvSpPr>
          <p:cNvPr id="1029" name="Rectangle 2"/>
          <p:cNvSpPr>
            <a:spLocks noChangeArrowheads="1"/>
          </p:cNvSpPr>
          <p:nvPr userDrawn="1"/>
        </p:nvSpPr>
        <p:spPr bwMode="auto">
          <a:xfrm>
            <a:off x="457200" y="6524625"/>
            <a:ext cx="8291513" cy="130175"/>
          </a:xfrm>
          <a:prstGeom prst="rect">
            <a:avLst/>
          </a:prstGeom>
          <a:solidFill>
            <a:srgbClr val="BAD3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it-CH"/>
          </a:p>
        </p:txBody>
      </p:sp>
      <p:sp>
        <p:nvSpPr>
          <p:cNvPr id="1030" name="Rectangle 60"/>
          <p:cNvSpPr>
            <a:spLocks noChangeArrowheads="1"/>
          </p:cNvSpPr>
          <p:nvPr userDrawn="1"/>
        </p:nvSpPr>
        <p:spPr bwMode="auto">
          <a:xfrm>
            <a:off x="457200" y="1341438"/>
            <a:ext cx="128588" cy="5183187"/>
          </a:xfrm>
          <a:prstGeom prst="rect">
            <a:avLst/>
          </a:prstGeom>
          <a:solidFill>
            <a:srgbClr val="BAD3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it-CH"/>
          </a:p>
        </p:txBody>
      </p:sp>
      <p:pic>
        <p:nvPicPr>
          <p:cNvPr id="1031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165850"/>
            <a:ext cx="576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logoECO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963"/>
            <a:ext cx="82518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9" r:id="rId1"/>
    <p:sldLayoutId id="2147484901" r:id="rId2"/>
    <p:sldLayoutId id="2147484902" r:id="rId3"/>
    <p:sldLayoutId id="2147484903" r:id="rId4"/>
    <p:sldLayoutId id="2147484904" r:id="rId5"/>
    <p:sldLayoutId id="2147484905" r:id="rId6"/>
    <p:sldLayoutId id="2147484906" r:id="rId7"/>
    <p:sldLayoutId id="2147484907" r:id="rId8"/>
    <p:sldLayoutId id="214748490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BAD3C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BAD3C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BAD3C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BAD3C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BAD3C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2"/>
          <p:cNvCxnSpPr>
            <a:cxnSpLocks noChangeShapeType="1"/>
          </p:cNvCxnSpPr>
          <p:nvPr/>
        </p:nvCxnSpPr>
        <p:spPr bwMode="auto">
          <a:xfrm>
            <a:off x="2268538" y="333375"/>
            <a:ext cx="0" cy="792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68325" y="1268413"/>
            <a:ext cx="2160588" cy="5256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3648" y="3528853"/>
            <a:ext cx="4975709" cy="269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0" y="3178247"/>
            <a:ext cx="7244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IT" sz="2800" dirty="0">
                <a:latin typeface="Arial Narrow" pitchFamily="34" charset="0"/>
              </a:rPr>
              <a:t>Il ruolo di EXPO2015 per Ticino e Svizzera</a:t>
            </a:r>
            <a:endParaRPr lang="it-CH" sz="2800" dirty="0">
              <a:latin typeface="Arial Narrow" pitchFamily="34" charset="0"/>
            </a:endParaRP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7092280" y="5460595"/>
            <a:ext cx="17637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i="1" dirty="0" smtClean="0">
                <a:latin typeface="Arial Narrow" pitchFamily="34" charset="0"/>
              </a:rPr>
              <a:t>Valentina Mini</a:t>
            </a:r>
            <a:endParaRPr lang="en-US" sz="1400" i="1" dirty="0">
              <a:latin typeface="Arial Narrow" pitchFamily="34" charset="0"/>
            </a:endParaRPr>
          </a:p>
          <a:p>
            <a:pPr algn="r" eaLnBrk="1" hangingPunct="1"/>
            <a:r>
              <a:rPr lang="en-US" sz="1400" i="1" dirty="0" smtClean="0">
                <a:latin typeface="Arial Narrow" pitchFamily="34" charset="0"/>
              </a:rPr>
              <a:t>Davide </a:t>
            </a:r>
            <a:r>
              <a:rPr lang="en-US" sz="1400" i="1" dirty="0">
                <a:latin typeface="Arial Narrow" pitchFamily="34" charset="0"/>
              </a:rPr>
              <a:t>Arioldi</a:t>
            </a:r>
          </a:p>
          <a:p>
            <a:pPr algn="r" eaLnBrk="1" hangingPunct="1"/>
            <a:endParaRPr lang="en-US" sz="1400" i="1" dirty="0" smtClean="0">
              <a:latin typeface="Arial Narrow" pitchFamily="34" charset="0"/>
            </a:endParaRPr>
          </a:p>
        </p:txBody>
      </p:sp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1547664" y="2938302"/>
            <a:ext cx="5588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err="1" smtClean="0">
                <a:latin typeface="Arial Narrow" pitchFamily="34" charset="0"/>
              </a:rPr>
              <a:t>ConfronTi</a:t>
            </a:r>
            <a:r>
              <a:rPr lang="en-US" sz="1200" dirty="0" smtClean="0">
                <a:latin typeface="Arial Narrow" pitchFamily="34" charset="0"/>
              </a:rPr>
              <a:t>-economia 27 Nov 2014, Bellinzona</a:t>
            </a:r>
            <a:endParaRPr lang="en-US" sz="1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13285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Narrow" panose="020B0606020202030204" pitchFamily="34" charset="0"/>
              </a:rPr>
              <a:t>Partendo da questa situazione, </a:t>
            </a:r>
          </a:p>
          <a:p>
            <a:pPr algn="ctr"/>
            <a:r>
              <a:rPr lang="it-IT" dirty="0" smtClean="0">
                <a:latin typeface="Arial Narrow" panose="020B0606020202030204" pitchFamily="34" charset="0"/>
              </a:rPr>
              <a:t>quale ruolo ha EXPO2015?</a:t>
            </a:r>
            <a:endParaRPr lang="it-I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2"/>
          <p:cNvCxnSpPr>
            <a:cxnSpLocks noChangeShapeType="1"/>
          </p:cNvCxnSpPr>
          <p:nvPr/>
        </p:nvCxnSpPr>
        <p:spPr bwMode="auto">
          <a:xfrm>
            <a:off x="2268538" y="333375"/>
            <a:ext cx="0" cy="792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68325" y="1268413"/>
            <a:ext cx="2160588" cy="5256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23850" y="1268413"/>
            <a:ext cx="719138" cy="540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68325" y="6489700"/>
            <a:ext cx="8251825" cy="252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2800349" y="319088"/>
            <a:ext cx="59483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CH" sz="2400" dirty="0" smtClean="0">
                <a:latin typeface="Arial Narrow" pitchFamily="34" charset="0"/>
              </a:rPr>
              <a:t>Gli impatti dei mega-eventi sui paesi ospitanti</a:t>
            </a:r>
          </a:p>
          <a:p>
            <a:pPr algn="r" eaLnBrk="1" hangingPunct="1"/>
            <a:r>
              <a:rPr lang="it-CH" sz="1800" i="1" dirty="0" smtClean="0">
                <a:latin typeface="Arial Narrow" pitchFamily="34" charset="0"/>
              </a:rPr>
              <a:t>(letteratura)</a:t>
            </a:r>
            <a:endParaRPr lang="it-CH" sz="1800" i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0" y="1311196"/>
            <a:ext cx="84246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fr-CH" sz="1800" b="1" i="1" dirty="0" err="1" smtClean="0"/>
              <a:t>Positivi</a:t>
            </a:r>
            <a:endParaRPr lang="fr-CH" sz="1800" b="1" i="1" dirty="0" smtClean="0"/>
          </a:p>
          <a:p>
            <a:pPr marL="45720" indent="0" algn="ctr">
              <a:buNone/>
            </a:pPr>
            <a:endParaRPr lang="fr-CH" sz="1800" b="1" i="1" dirty="0" smtClean="0"/>
          </a:p>
          <a:p>
            <a:pPr marL="45720" indent="0" algn="just">
              <a:buNone/>
            </a:pPr>
            <a:endParaRPr lang="fr-CH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H" sz="1800" dirty="0" err="1" smtClean="0"/>
              <a:t>aumento</a:t>
            </a:r>
            <a:r>
              <a:rPr lang="fr-CH" sz="1800" dirty="0" smtClean="0"/>
              <a:t> </a:t>
            </a:r>
            <a:r>
              <a:rPr lang="fr-CH" sz="1800" dirty="0"/>
              <a:t>permanente del </a:t>
            </a:r>
            <a:r>
              <a:rPr lang="fr-CH" sz="1800" b="1" dirty="0" err="1"/>
              <a:t>flusso</a:t>
            </a:r>
            <a:r>
              <a:rPr lang="fr-CH" sz="1800" b="1" dirty="0"/>
              <a:t> di </a:t>
            </a:r>
            <a:r>
              <a:rPr lang="fr-CH" sz="1800" b="1" dirty="0" err="1"/>
              <a:t>scambi</a:t>
            </a:r>
            <a:r>
              <a:rPr lang="fr-CH" sz="1800" b="1" dirty="0"/>
              <a:t> </a:t>
            </a:r>
            <a:r>
              <a:rPr lang="fr-CH" sz="1800" b="1" dirty="0" err="1"/>
              <a:t>commerciali</a:t>
            </a:r>
            <a:r>
              <a:rPr lang="fr-CH" sz="1800" b="1" dirty="0"/>
              <a:t> </a:t>
            </a:r>
            <a:r>
              <a:rPr lang="fr-CH" sz="1800" dirty="0"/>
              <a:t>(Rose e Spiegel, 2011</a:t>
            </a:r>
            <a:r>
              <a:rPr lang="fr-CH" sz="1800" dirty="0" smtClean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CH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H" sz="1800" dirty="0" err="1"/>
              <a:t>recupero</a:t>
            </a:r>
            <a:r>
              <a:rPr lang="fr-CH" sz="1800" dirty="0"/>
              <a:t> e </a:t>
            </a:r>
            <a:r>
              <a:rPr lang="fr-CH" sz="1800" dirty="0" err="1"/>
              <a:t>riqualificazione</a:t>
            </a:r>
            <a:r>
              <a:rPr lang="fr-CH" sz="1800" dirty="0"/>
              <a:t> di </a:t>
            </a:r>
            <a:r>
              <a:rPr lang="fr-CH" sz="1800" dirty="0" err="1"/>
              <a:t>aree</a:t>
            </a:r>
            <a:r>
              <a:rPr lang="fr-CH" sz="1800" dirty="0"/>
              <a:t> </a:t>
            </a:r>
            <a:r>
              <a:rPr lang="fr-CH" sz="1800" dirty="0" err="1"/>
              <a:t>abbondonate</a:t>
            </a:r>
            <a:r>
              <a:rPr lang="fr-CH" sz="1800" dirty="0"/>
              <a:t> (</a:t>
            </a:r>
            <a:r>
              <a:rPr lang="fr-CH" sz="1800" dirty="0" err="1"/>
              <a:t>Lisbona</a:t>
            </a:r>
            <a:r>
              <a:rPr lang="fr-CH" sz="1800" dirty="0"/>
              <a:t> 1998 o </a:t>
            </a:r>
            <a:r>
              <a:rPr lang="fr-CH" sz="1800" dirty="0" err="1"/>
              <a:t>Barcellona</a:t>
            </a:r>
            <a:r>
              <a:rPr lang="fr-CH" sz="1800" dirty="0"/>
              <a:t> 1992) </a:t>
            </a:r>
            <a:r>
              <a:rPr lang="fr-CH" sz="1800" dirty="0" err="1"/>
              <a:t>ed</a:t>
            </a:r>
            <a:r>
              <a:rPr lang="fr-CH" sz="1800" dirty="0"/>
              <a:t> </a:t>
            </a:r>
            <a:r>
              <a:rPr lang="fr-CH" sz="1800" b="1" dirty="0" err="1"/>
              <a:t>adeguamento</a:t>
            </a:r>
            <a:r>
              <a:rPr lang="fr-CH" sz="1800" b="1" dirty="0"/>
              <a:t> </a:t>
            </a:r>
            <a:r>
              <a:rPr lang="fr-CH" sz="1800" b="1" dirty="0" err="1"/>
              <a:t>infrastrutturale</a:t>
            </a:r>
            <a:r>
              <a:rPr lang="fr-CH" sz="1800" b="1" dirty="0"/>
              <a:t> </a:t>
            </a:r>
            <a:r>
              <a:rPr lang="fr-CH" sz="1800" dirty="0"/>
              <a:t>(</a:t>
            </a:r>
            <a:r>
              <a:rPr lang="fr-CH" sz="1800" dirty="0" err="1"/>
              <a:t>Carlsen</a:t>
            </a:r>
            <a:r>
              <a:rPr lang="fr-CH" sz="1800" dirty="0"/>
              <a:t> e Taylor, 2003</a:t>
            </a:r>
            <a:r>
              <a:rPr lang="fr-CH" sz="1800" dirty="0" smtClean="0"/>
              <a:t>,…)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CH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H" sz="1800" dirty="0" err="1" smtClean="0"/>
              <a:t>impatto</a:t>
            </a:r>
            <a:r>
              <a:rPr lang="fr-CH" sz="1800" dirty="0" smtClean="0"/>
              <a:t> </a:t>
            </a:r>
            <a:r>
              <a:rPr lang="fr-CH" sz="1800" b="1" dirty="0" err="1"/>
              <a:t>turistico</a:t>
            </a:r>
            <a:r>
              <a:rPr lang="fr-CH" sz="1800" dirty="0"/>
              <a:t> di </a:t>
            </a:r>
            <a:r>
              <a:rPr lang="fr-CH" sz="1800" dirty="0" err="1"/>
              <a:t>breve</a:t>
            </a:r>
            <a:r>
              <a:rPr lang="fr-CH" sz="1800" dirty="0"/>
              <a:t> e medio </a:t>
            </a:r>
            <a:r>
              <a:rPr lang="fr-CH" sz="1800" dirty="0" err="1"/>
              <a:t>periodo</a:t>
            </a:r>
            <a:r>
              <a:rPr lang="fr-CH" sz="1800" dirty="0"/>
              <a:t> </a:t>
            </a:r>
            <a:r>
              <a:rPr lang="it-CH" sz="1800" dirty="0"/>
              <a:t>(Barker et al., 2002; Faulkner et al., 2003; </a:t>
            </a:r>
            <a:r>
              <a:rPr lang="it-CH" sz="1800" dirty="0" err="1"/>
              <a:t>Brown</a:t>
            </a:r>
            <a:r>
              <a:rPr lang="it-CH" sz="1800" dirty="0"/>
              <a:t>, 2000) con alcune riserve (</a:t>
            </a:r>
            <a:r>
              <a:rPr lang="it-CH" sz="1800" dirty="0" err="1"/>
              <a:t>Fourie</a:t>
            </a:r>
            <a:r>
              <a:rPr lang="it-CH" sz="1800" dirty="0"/>
              <a:t> Santana-Gallego, 2011</a:t>
            </a:r>
            <a:r>
              <a:rPr lang="it-CH" sz="1800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CH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CH" sz="1800" dirty="0"/>
              <a:t>Miglioramento dell’immagine del paese, della coesione </a:t>
            </a:r>
            <a:r>
              <a:rPr lang="it-CH" sz="1800" dirty="0" smtClean="0"/>
              <a:t>interna – network – e </a:t>
            </a:r>
            <a:r>
              <a:rPr lang="it-CH" sz="1800" dirty="0"/>
              <a:t>della </a:t>
            </a:r>
            <a:r>
              <a:rPr lang="it-CH" sz="1800" b="1" dirty="0"/>
              <a:t>visibilità </a:t>
            </a:r>
            <a:r>
              <a:rPr lang="it-CH" sz="1800" b="1" dirty="0" smtClean="0"/>
              <a:t>internazionale</a:t>
            </a:r>
            <a:r>
              <a:rPr lang="it-CH" sz="1800" b="1" dirty="0"/>
              <a:t> </a:t>
            </a:r>
            <a:r>
              <a:rPr lang="it-CH" sz="1800" dirty="0" smtClean="0"/>
              <a:t>(Jones</a:t>
            </a:r>
            <a:r>
              <a:rPr lang="it-CH" sz="1800" dirty="0"/>
              <a:t>, 2005; Garcia, 2004;…)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2"/>
          <p:cNvCxnSpPr>
            <a:cxnSpLocks noChangeShapeType="1"/>
          </p:cNvCxnSpPr>
          <p:nvPr/>
        </p:nvCxnSpPr>
        <p:spPr bwMode="auto">
          <a:xfrm>
            <a:off x="2268538" y="333375"/>
            <a:ext cx="0" cy="792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68325" y="1268413"/>
            <a:ext cx="2160588" cy="5256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23850" y="1268413"/>
            <a:ext cx="719138" cy="540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68325" y="6489700"/>
            <a:ext cx="8251825" cy="252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850" y="1311196"/>
            <a:ext cx="84246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fr-CH" sz="1800" b="1" i="1" dirty="0" err="1" smtClean="0"/>
              <a:t>Negativi</a:t>
            </a:r>
            <a:endParaRPr lang="fr-CH" sz="1800" i="1" dirty="0" smtClean="0"/>
          </a:p>
          <a:p>
            <a:pPr marL="45720" indent="0" algn="just">
              <a:buNone/>
            </a:pPr>
            <a:endParaRPr lang="fr-CH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CH" sz="1800" b="1" dirty="0" err="1" smtClean="0"/>
              <a:t>substitution</a:t>
            </a:r>
            <a:r>
              <a:rPr lang="it-CH" sz="1800" b="1" dirty="0" smtClean="0"/>
              <a:t> </a:t>
            </a:r>
            <a:r>
              <a:rPr lang="it-CH" sz="1800" b="1" dirty="0" err="1" smtClean="0"/>
              <a:t>effect</a:t>
            </a:r>
            <a:r>
              <a:rPr lang="it-CH" sz="1800" b="1" dirty="0" smtClean="0"/>
              <a:t>; </a:t>
            </a:r>
            <a:r>
              <a:rPr lang="it-CH" sz="1800" dirty="0" smtClean="0"/>
              <a:t>un </a:t>
            </a:r>
            <a:r>
              <a:rPr lang="it-CH" sz="1800" dirty="0"/>
              <a:t>evento mi spinge a spendere risorse nel settore sponsorizzato invece che nelle strutture o attività abituali, che vedono quindi un calo di </a:t>
            </a:r>
            <a:r>
              <a:rPr lang="it-CH" sz="1800" dirty="0" smtClean="0"/>
              <a:t>fatturato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CH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CH" sz="1800" b="1" dirty="0" err="1" smtClean="0"/>
              <a:t>crowding</a:t>
            </a:r>
            <a:r>
              <a:rPr lang="it-CH" sz="1800" b="1" dirty="0" smtClean="0"/>
              <a:t> out; </a:t>
            </a:r>
            <a:r>
              <a:rPr lang="it-CH" sz="1800" dirty="0" smtClean="0"/>
              <a:t>lo </a:t>
            </a:r>
            <a:r>
              <a:rPr lang="it-CH" sz="1800" dirty="0"/>
              <a:t>spostamento dei normali flussi turistici dalla destinazione dove si tiene il mega-evento verso aree non interessate dalla </a:t>
            </a:r>
            <a:r>
              <a:rPr lang="it-CH" sz="1800" dirty="0" smtClean="0"/>
              <a:t>manifestazione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CH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CH" sz="1800" b="1" dirty="0" err="1" smtClean="0"/>
              <a:t>Leakages</a:t>
            </a:r>
            <a:r>
              <a:rPr lang="it-CH" sz="1800" b="1" dirty="0" smtClean="0"/>
              <a:t>;</a:t>
            </a:r>
            <a:r>
              <a:rPr lang="it-CH" sz="1800" dirty="0" smtClean="0"/>
              <a:t> le </a:t>
            </a:r>
            <a:r>
              <a:rPr lang="it-CH" sz="1800" dirty="0"/>
              <a:t>ricadute sulla comunità non pareggiano le maggiori risorse finanziarie raccolte tramite un aumento delle </a:t>
            </a:r>
            <a:r>
              <a:rPr lang="it-CH" sz="1800" dirty="0" smtClean="0"/>
              <a:t>tasse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CH" sz="1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H" sz="1800" b="1" dirty="0" smtClean="0"/>
              <a:t>white </a:t>
            </a:r>
            <a:r>
              <a:rPr lang="fr-CH" sz="1800" b="1" dirty="0" err="1" smtClean="0"/>
              <a:t>elephants</a:t>
            </a:r>
            <a:r>
              <a:rPr lang="fr-CH" sz="1800" b="1" dirty="0" smtClean="0"/>
              <a:t>; </a:t>
            </a:r>
            <a:r>
              <a:rPr lang="fr-CH" sz="1800" dirty="0" err="1" smtClean="0"/>
              <a:t>mancanza</a:t>
            </a:r>
            <a:r>
              <a:rPr lang="fr-CH" sz="1800" dirty="0" smtClean="0"/>
              <a:t> di </a:t>
            </a:r>
            <a:r>
              <a:rPr lang="fr-CH" sz="1800" dirty="0" err="1" smtClean="0"/>
              <a:t>funzionalità</a:t>
            </a:r>
            <a:r>
              <a:rPr lang="fr-CH" sz="1800" dirty="0" smtClean="0"/>
              <a:t> </a:t>
            </a:r>
            <a:r>
              <a:rPr lang="fr-CH" sz="1800" dirty="0" err="1" smtClean="0"/>
              <a:t>degli</a:t>
            </a:r>
            <a:r>
              <a:rPr lang="fr-CH" sz="1800" dirty="0" smtClean="0"/>
              <a:t> </a:t>
            </a:r>
            <a:r>
              <a:rPr lang="fr-CH" sz="1800" dirty="0" err="1"/>
              <a:t>investimenti</a:t>
            </a:r>
            <a:r>
              <a:rPr lang="fr-CH" sz="1800" dirty="0"/>
              <a:t> </a:t>
            </a:r>
            <a:r>
              <a:rPr lang="fr-CH" sz="1800" dirty="0" err="1"/>
              <a:t>una</a:t>
            </a:r>
            <a:r>
              <a:rPr lang="fr-CH" sz="1800" dirty="0"/>
              <a:t> volta </a:t>
            </a:r>
            <a:r>
              <a:rPr lang="fr-CH" sz="1800" dirty="0" err="1"/>
              <a:t>terminato</a:t>
            </a:r>
            <a:r>
              <a:rPr lang="fr-CH" sz="1800" dirty="0"/>
              <a:t> l’</a:t>
            </a:r>
            <a:r>
              <a:rPr lang="fr-CH" sz="1800" dirty="0" err="1"/>
              <a:t>evento</a:t>
            </a:r>
            <a:endParaRPr lang="fr-CH" sz="1800" dirty="0"/>
          </a:p>
          <a:p>
            <a:endParaRPr lang="en-US" sz="1800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800349" y="319088"/>
            <a:ext cx="59483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CH" sz="2400" dirty="0" smtClean="0">
                <a:latin typeface="Arial Narrow" pitchFamily="34" charset="0"/>
              </a:rPr>
              <a:t>Gli impatti dei mega-eventi sui paesi ospitanti</a:t>
            </a:r>
          </a:p>
          <a:p>
            <a:pPr algn="r" eaLnBrk="1" hangingPunct="1"/>
            <a:r>
              <a:rPr lang="it-CH" sz="1800" i="1" dirty="0" smtClean="0">
                <a:latin typeface="Arial Narrow" pitchFamily="34" charset="0"/>
              </a:rPr>
              <a:t>(letteratura)</a:t>
            </a:r>
            <a:endParaRPr lang="it-CH" sz="18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2"/>
          <p:cNvCxnSpPr>
            <a:cxnSpLocks noChangeShapeType="1"/>
          </p:cNvCxnSpPr>
          <p:nvPr/>
        </p:nvCxnSpPr>
        <p:spPr bwMode="auto">
          <a:xfrm>
            <a:off x="2268538" y="333375"/>
            <a:ext cx="0" cy="792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13631" y="1242120"/>
            <a:ext cx="2286717" cy="5256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23850" y="1268413"/>
            <a:ext cx="719138" cy="540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68325" y="6489700"/>
            <a:ext cx="8251825" cy="252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2800349" y="319088"/>
            <a:ext cx="594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CH" sz="2400" dirty="0" smtClean="0">
                <a:latin typeface="Arial Narrow" pitchFamily="34" charset="0"/>
              </a:rPr>
              <a:t>Gli impatti dei mega-eventi sui paesi ospitanti</a:t>
            </a:r>
            <a:endParaRPr lang="it-CH" sz="2400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850" y="1311196"/>
            <a:ext cx="8424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fr-CH" sz="1800" b="1" i="1" dirty="0" err="1" smtClean="0"/>
              <a:t>Miglioramento</a:t>
            </a:r>
            <a:r>
              <a:rPr lang="fr-CH" sz="1800" b="1" i="1" dirty="0" smtClean="0"/>
              <a:t> del </a:t>
            </a:r>
            <a:r>
              <a:rPr lang="fr-CH" sz="1800" b="1" i="1" dirty="0" err="1" smtClean="0"/>
              <a:t>livello</a:t>
            </a:r>
            <a:r>
              <a:rPr lang="fr-CH" sz="1800" b="1" i="1" dirty="0" smtClean="0"/>
              <a:t> </a:t>
            </a:r>
            <a:r>
              <a:rPr lang="fr-CH" sz="1800" b="1" i="1" dirty="0" err="1" smtClean="0"/>
              <a:t>infrastrutturale</a:t>
            </a:r>
            <a:r>
              <a:rPr lang="fr-CH" sz="1800" b="1" i="1" dirty="0" smtClean="0"/>
              <a:t> </a:t>
            </a:r>
            <a:r>
              <a:rPr lang="fr-CH" sz="1050" b="1" i="1" dirty="0" smtClean="0"/>
              <a:t>(fonte: </a:t>
            </a:r>
            <a:r>
              <a:rPr lang="fr-CH" sz="1050" b="1" i="1" dirty="0" err="1" smtClean="0"/>
              <a:t>elaborazione</a:t>
            </a:r>
            <a:r>
              <a:rPr lang="fr-CH" sz="1050" b="1" i="1" dirty="0" smtClean="0"/>
              <a:t> </a:t>
            </a:r>
            <a:r>
              <a:rPr lang="fr-CH" sz="1050" b="1" i="1" dirty="0" err="1" smtClean="0"/>
              <a:t>dati</a:t>
            </a:r>
            <a:r>
              <a:rPr lang="fr-CH" sz="1050" b="1" i="1" dirty="0" smtClean="0"/>
              <a:t> IRE da IMD – CEPII)</a:t>
            </a:r>
            <a:endParaRPr lang="fr-CH" sz="1050" i="1" dirty="0" smtClean="0"/>
          </a:p>
          <a:p>
            <a:pPr marL="45720" indent="0" algn="just">
              <a:buNone/>
            </a:pPr>
            <a:endParaRPr lang="fr-CH" sz="1800" dirty="0"/>
          </a:p>
          <a:p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769" y="1833364"/>
            <a:ext cx="66579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2"/>
          <p:cNvCxnSpPr>
            <a:cxnSpLocks noChangeShapeType="1"/>
          </p:cNvCxnSpPr>
          <p:nvPr/>
        </p:nvCxnSpPr>
        <p:spPr bwMode="auto">
          <a:xfrm>
            <a:off x="2268538" y="333375"/>
            <a:ext cx="0" cy="792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13631" y="1242120"/>
            <a:ext cx="2286717" cy="5256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23850" y="1268413"/>
            <a:ext cx="719138" cy="540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68325" y="6489700"/>
            <a:ext cx="8251825" cy="252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2800349" y="319088"/>
            <a:ext cx="594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CH" sz="2400" dirty="0" smtClean="0">
                <a:latin typeface="Arial Narrow" pitchFamily="34" charset="0"/>
              </a:rPr>
              <a:t>Gli impatti dei mega-eventi sui paesi ospitanti</a:t>
            </a:r>
            <a:endParaRPr lang="it-CH" sz="2400" dirty="0">
              <a:latin typeface="Arial Narrow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23850" y="1268413"/>
            <a:ext cx="719138" cy="540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3850" y="1311196"/>
            <a:ext cx="424815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fr-CH" sz="1800" b="1" i="1" dirty="0" err="1" smtClean="0"/>
              <a:t>Aumento</a:t>
            </a:r>
            <a:r>
              <a:rPr lang="fr-CH" sz="1800" b="1" i="1" dirty="0" smtClean="0"/>
              <a:t> </a:t>
            </a:r>
            <a:r>
              <a:rPr lang="fr-CH" sz="1800" b="1" i="1" dirty="0" err="1" smtClean="0"/>
              <a:t>degli</a:t>
            </a:r>
            <a:r>
              <a:rPr lang="fr-CH" sz="1800" b="1" i="1" dirty="0" smtClean="0"/>
              <a:t> </a:t>
            </a:r>
            <a:r>
              <a:rPr lang="fr-CH" sz="1800" b="1" i="1" dirty="0" err="1" smtClean="0"/>
              <a:t>scambi</a:t>
            </a:r>
            <a:r>
              <a:rPr lang="fr-CH" sz="1800" b="1" i="1" dirty="0" smtClean="0"/>
              <a:t> </a:t>
            </a:r>
            <a:r>
              <a:rPr lang="fr-CH" sz="1800" b="1" i="1" dirty="0" err="1" smtClean="0"/>
              <a:t>commerciali</a:t>
            </a:r>
            <a:r>
              <a:rPr lang="fr-CH" sz="1800" b="1" i="1" dirty="0" smtClean="0"/>
              <a:t> con </a:t>
            </a:r>
            <a:r>
              <a:rPr lang="fr-CH" sz="1800" b="1" i="1" dirty="0" err="1" smtClean="0"/>
              <a:t>gli</a:t>
            </a:r>
            <a:r>
              <a:rPr lang="fr-CH" sz="1800" b="1" i="1" dirty="0" smtClean="0"/>
              <a:t> </a:t>
            </a:r>
            <a:r>
              <a:rPr lang="fr-CH" sz="1800" b="1" i="1" dirty="0" err="1" smtClean="0"/>
              <a:t>altri</a:t>
            </a:r>
            <a:r>
              <a:rPr lang="fr-CH" sz="1800" b="1" i="1" dirty="0" smtClean="0"/>
              <a:t> </a:t>
            </a:r>
            <a:r>
              <a:rPr lang="fr-CH" sz="1800" b="1" i="1" dirty="0" err="1" smtClean="0"/>
              <a:t>paesi</a:t>
            </a:r>
            <a:r>
              <a:rPr lang="fr-CH" sz="1800" b="1" i="1" dirty="0" smtClean="0"/>
              <a:t> </a:t>
            </a:r>
            <a:r>
              <a:rPr lang="fr-CH" sz="1050" b="1" i="1" dirty="0">
                <a:solidFill>
                  <a:srgbClr val="000000"/>
                </a:solidFill>
              </a:rPr>
              <a:t>(fonte: </a:t>
            </a:r>
            <a:r>
              <a:rPr lang="fr-CH" sz="1050" b="1" i="1" dirty="0" err="1">
                <a:solidFill>
                  <a:srgbClr val="000000"/>
                </a:solidFill>
              </a:rPr>
              <a:t>elaborazione</a:t>
            </a:r>
            <a:r>
              <a:rPr lang="fr-CH" sz="1050" b="1" i="1" dirty="0">
                <a:solidFill>
                  <a:srgbClr val="000000"/>
                </a:solidFill>
              </a:rPr>
              <a:t> </a:t>
            </a:r>
            <a:r>
              <a:rPr lang="fr-CH" sz="1050" b="1" i="1" dirty="0" err="1">
                <a:solidFill>
                  <a:srgbClr val="000000"/>
                </a:solidFill>
              </a:rPr>
              <a:t>dati</a:t>
            </a:r>
            <a:r>
              <a:rPr lang="fr-CH" sz="1050" b="1" i="1" dirty="0">
                <a:solidFill>
                  <a:srgbClr val="000000"/>
                </a:solidFill>
              </a:rPr>
              <a:t> IRE </a:t>
            </a:r>
            <a:r>
              <a:rPr lang="fr-CH" sz="1050" b="1" i="1" dirty="0" smtClean="0">
                <a:solidFill>
                  <a:srgbClr val="000000"/>
                </a:solidFill>
              </a:rPr>
              <a:t>da CEPII-COMTRADE)</a:t>
            </a:r>
            <a:endParaRPr lang="fr-CH" sz="1050" i="1" dirty="0">
              <a:solidFill>
                <a:srgbClr val="000000"/>
              </a:solidFill>
            </a:endParaRPr>
          </a:p>
          <a:p>
            <a:pPr marL="45720" indent="0" algn="ctr">
              <a:buNone/>
            </a:pPr>
            <a:endParaRPr lang="fr-CH" sz="1800" i="1" dirty="0" smtClean="0"/>
          </a:p>
          <a:p>
            <a:r>
              <a:rPr lang="en-US" sz="1800" dirty="0" err="1" smtClean="0"/>
              <a:t>Aumento</a:t>
            </a:r>
            <a:r>
              <a:rPr lang="en-US" sz="1800" dirty="0" smtClean="0"/>
              <a:t> del </a:t>
            </a:r>
            <a:r>
              <a:rPr lang="en-US" sz="1800" dirty="0" err="1" smtClean="0"/>
              <a:t>valore</a:t>
            </a:r>
            <a:r>
              <a:rPr lang="en-US" sz="1800" dirty="0" smtClean="0"/>
              <a:t> </a:t>
            </a:r>
            <a:r>
              <a:rPr lang="en-US" sz="1800" dirty="0" err="1" smtClean="0"/>
              <a:t>degli</a:t>
            </a:r>
            <a:r>
              <a:rPr lang="en-US" sz="1800" dirty="0" smtClean="0"/>
              <a:t> </a:t>
            </a:r>
            <a:r>
              <a:rPr lang="en-US" sz="1800" dirty="0" err="1" smtClean="0"/>
              <a:t>scambi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err="1" smtClean="0"/>
              <a:t>Aumento</a:t>
            </a:r>
            <a:r>
              <a:rPr lang="en-US" sz="1800" dirty="0" smtClean="0"/>
              <a:t> </a:t>
            </a:r>
            <a:r>
              <a:rPr lang="en-US" sz="1800" dirty="0" err="1" smtClean="0"/>
              <a:t>della</a:t>
            </a:r>
            <a:r>
              <a:rPr lang="en-US" sz="1800" dirty="0" smtClean="0"/>
              <a:t> </a:t>
            </a:r>
            <a:r>
              <a:rPr lang="en-US" sz="1800" dirty="0" err="1" smtClean="0"/>
              <a:t>probabilità</a:t>
            </a:r>
            <a:r>
              <a:rPr lang="en-US" sz="1800" dirty="0" smtClean="0"/>
              <a:t> di </a:t>
            </a:r>
            <a:r>
              <a:rPr lang="en-US" sz="1800" dirty="0" err="1" smtClean="0"/>
              <a:t>scambio</a:t>
            </a:r>
            <a:endParaRPr lang="en-US" sz="1800" dirty="0"/>
          </a:p>
        </p:txBody>
      </p:sp>
      <p:sp>
        <p:nvSpPr>
          <p:cNvPr id="18" name="Right Arrow 17"/>
          <p:cNvSpPr/>
          <p:nvPr/>
        </p:nvSpPr>
        <p:spPr>
          <a:xfrm rot="19806072">
            <a:off x="4236474" y="1943490"/>
            <a:ext cx="1050614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5400000">
            <a:off x="883448" y="4369387"/>
            <a:ext cx="391088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961" y="1191022"/>
            <a:ext cx="2420719" cy="51872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-922" t="2250" r="47191" b="-2250"/>
          <a:stretch/>
        </p:blipFill>
        <p:spPr>
          <a:xfrm>
            <a:off x="323850" y="4691705"/>
            <a:ext cx="4176142" cy="17145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 bwMode="auto">
          <a:xfrm>
            <a:off x="0" y="6021288"/>
            <a:ext cx="1418194" cy="2163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 smtClean="0"/>
              <a:t>Expo </a:t>
            </a:r>
            <a:r>
              <a:rPr lang="en-US" sz="900" b="1" dirty="0" err="1" smtClean="0"/>
              <a:t>effetto</a:t>
            </a:r>
            <a:r>
              <a:rPr lang="en-US" sz="900" b="1" dirty="0" smtClean="0"/>
              <a:t> perm.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5840070"/>
            <a:ext cx="1418194" cy="2163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/>
              <a:t>Confine </a:t>
            </a:r>
            <a:r>
              <a:rPr lang="en-US" sz="900" dirty="0" err="1" smtClean="0"/>
              <a:t>comune</a:t>
            </a:r>
            <a:endParaRPr kumimoji="0" lang="en-US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5684371"/>
            <a:ext cx="1418194" cy="2163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/>
              <a:t>RTA</a:t>
            </a:r>
            <a:endParaRPr kumimoji="0" lang="en-US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0" y="5490568"/>
            <a:ext cx="1418194" cy="2163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/>
              <a:t>Lingua </a:t>
            </a:r>
            <a:r>
              <a:rPr lang="en-US" sz="900" dirty="0" err="1" smtClean="0"/>
              <a:t>comune</a:t>
            </a:r>
            <a:endParaRPr kumimoji="0" lang="en-US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0" y="5294057"/>
            <a:ext cx="1418194" cy="2163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err="1" smtClean="0"/>
              <a:t>Valuta</a:t>
            </a:r>
            <a:r>
              <a:rPr lang="en-US" sz="900" dirty="0" smtClean="0"/>
              <a:t> </a:t>
            </a:r>
            <a:r>
              <a:rPr lang="en-US" sz="900" dirty="0" err="1" smtClean="0"/>
              <a:t>comune</a:t>
            </a:r>
            <a:endParaRPr kumimoji="0" lang="en-US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75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2"/>
          <p:cNvCxnSpPr>
            <a:cxnSpLocks noChangeShapeType="1"/>
          </p:cNvCxnSpPr>
          <p:nvPr/>
        </p:nvCxnSpPr>
        <p:spPr bwMode="auto">
          <a:xfrm>
            <a:off x="2268538" y="333375"/>
            <a:ext cx="0" cy="792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13631" y="1242120"/>
            <a:ext cx="2286717" cy="5256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12290" y="1399291"/>
            <a:ext cx="719138" cy="540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68325" y="6489700"/>
            <a:ext cx="8251825" cy="252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2800349" y="319088"/>
            <a:ext cx="594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CH" sz="2400" dirty="0" smtClean="0">
                <a:latin typeface="Arial Narrow" pitchFamily="34" charset="0"/>
              </a:rPr>
              <a:t>Gli impatti dei mega-eventi sul Ticino - Svizzera</a:t>
            </a:r>
            <a:endParaRPr lang="it-CH" sz="2400" dirty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850" y="1311196"/>
            <a:ext cx="8424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en-US" sz="1800" dirty="0"/>
              <a:t>Gli </a:t>
            </a:r>
            <a:r>
              <a:rPr lang="en-US" sz="1800" dirty="0" err="1"/>
              <a:t>impatti</a:t>
            </a:r>
            <a:r>
              <a:rPr lang="en-US" sz="1800" dirty="0"/>
              <a:t> </a:t>
            </a:r>
            <a:r>
              <a:rPr lang="en-US" sz="1800" dirty="0" smtClean="0"/>
              <a:t>di un Expo per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territori</a:t>
            </a:r>
            <a:r>
              <a:rPr lang="en-US" sz="1800" dirty="0"/>
              <a:t> </a:t>
            </a:r>
            <a:r>
              <a:rPr lang="en-US" sz="1800" dirty="0" err="1"/>
              <a:t>circostanti</a:t>
            </a:r>
            <a:r>
              <a:rPr lang="en-US" sz="1800" dirty="0"/>
              <a:t> e le </a:t>
            </a:r>
            <a:r>
              <a:rPr lang="en-US" sz="1800" dirty="0" err="1"/>
              <a:t>economie</a:t>
            </a:r>
            <a:r>
              <a:rPr lang="en-US" sz="1800" dirty="0"/>
              <a:t> </a:t>
            </a:r>
            <a:r>
              <a:rPr lang="en-US" sz="1800" dirty="0" err="1"/>
              <a:t>collegate</a:t>
            </a:r>
            <a:r>
              <a:rPr lang="en-US" sz="1800" dirty="0"/>
              <a:t>.</a:t>
            </a:r>
          </a:p>
        </p:txBody>
      </p:sp>
      <p:sp>
        <p:nvSpPr>
          <p:cNvPr id="22" name="Content Placeholder 13"/>
          <p:cNvSpPr txBox="1">
            <a:spLocks/>
          </p:cNvSpPr>
          <p:nvPr/>
        </p:nvSpPr>
        <p:spPr bwMode="auto">
          <a:xfrm>
            <a:off x="329330" y="1827591"/>
            <a:ext cx="7843070" cy="41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80808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80808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80808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45720" algn="just">
              <a:buFont typeface="Wingdings" pitchFamily="2" charset="2"/>
              <a:buNone/>
            </a:pPr>
            <a:r>
              <a:rPr lang="en-US" kern="0" dirty="0" err="1" smtClean="0"/>
              <a:t>Gli</a:t>
            </a:r>
            <a:r>
              <a:rPr lang="en-US" kern="0" dirty="0" smtClean="0"/>
              <a:t> </a:t>
            </a:r>
            <a:r>
              <a:rPr lang="en-US" kern="0" dirty="0" err="1" smtClean="0"/>
              <a:t>effetti</a:t>
            </a:r>
            <a:r>
              <a:rPr lang="en-US" kern="0" dirty="0" smtClean="0"/>
              <a:t> sui </a:t>
            </a:r>
            <a:r>
              <a:rPr lang="en-US" kern="0" dirty="0" err="1" smtClean="0"/>
              <a:t>territori</a:t>
            </a:r>
            <a:r>
              <a:rPr lang="en-US" kern="0" dirty="0" smtClean="0"/>
              <a:t> </a:t>
            </a:r>
            <a:r>
              <a:rPr lang="en-US" kern="0" dirty="0" err="1" smtClean="0"/>
              <a:t>circostanti</a:t>
            </a:r>
            <a:r>
              <a:rPr lang="en-US" kern="0" dirty="0" smtClean="0"/>
              <a:t> e le </a:t>
            </a:r>
            <a:r>
              <a:rPr lang="en-US" kern="0" dirty="0" err="1" smtClean="0"/>
              <a:t>economie</a:t>
            </a:r>
            <a:r>
              <a:rPr lang="en-US" kern="0" dirty="0" smtClean="0"/>
              <a:t> </a:t>
            </a:r>
            <a:r>
              <a:rPr lang="en-US" kern="0" dirty="0" err="1" smtClean="0"/>
              <a:t>collegate</a:t>
            </a:r>
            <a:r>
              <a:rPr lang="en-US" kern="0" dirty="0" smtClean="0"/>
              <a:t> </a:t>
            </a:r>
            <a:r>
              <a:rPr lang="en-US" kern="0" dirty="0" err="1" smtClean="0"/>
              <a:t>sono</a:t>
            </a:r>
            <a:r>
              <a:rPr lang="en-US" kern="0" dirty="0" smtClean="0"/>
              <a:t> </a:t>
            </a:r>
            <a:r>
              <a:rPr lang="en-US" kern="0" dirty="0" err="1" smtClean="0"/>
              <a:t>molteplici</a:t>
            </a:r>
            <a:r>
              <a:rPr lang="en-US" kern="0" dirty="0" smtClean="0"/>
              <a:t> e </a:t>
            </a:r>
            <a:r>
              <a:rPr lang="en-US" kern="0" dirty="0" err="1" smtClean="0"/>
              <a:t>complessi</a:t>
            </a:r>
            <a:r>
              <a:rPr lang="en-US" kern="0" dirty="0" smtClean="0"/>
              <a:t>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3789" y="2284621"/>
            <a:ext cx="346881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470" indent="-285750" algn="just">
              <a:buFontTx/>
              <a:buChar char="-"/>
            </a:pPr>
            <a:r>
              <a:rPr lang="en-US" sz="1400" dirty="0"/>
              <a:t>Aumento </a:t>
            </a:r>
            <a:r>
              <a:rPr lang="en-US" sz="1400" dirty="0" err="1"/>
              <a:t>degli</a:t>
            </a:r>
            <a:r>
              <a:rPr lang="en-US" sz="1400" dirty="0"/>
              <a:t> </a:t>
            </a:r>
            <a:r>
              <a:rPr lang="en-US" sz="1400" dirty="0" err="1"/>
              <a:t>scambi</a:t>
            </a:r>
            <a:r>
              <a:rPr lang="en-US" sz="1400" dirty="0"/>
              <a:t> </a:t>
            </a:r>
            <a:r>
              <a:rPr lang="en-US" sz="1400" dirty="0" err="1"/>
              <a:t>commerciali</a:t>
            </a:r>
            <a:r>
              <a:rPr lang="en-US" sz="1400" dirty="0"/>
              <a:t> con </a:t>
            </a:r>
            <a:r>
              <a:rPr lang="en-US" sz="1400" dirty="0" err="1"/>
              <a:t>il</a:t>
            </a:r>
            <a:r>
              <a:rPr lang="en-US" sz="1400" dirty="0"/>
              <a:t> </a:t>
            </a:r>
            <a:r>
              <a:rPr lang="en-US" sz="1400" dirty="0" err="1"/>
              <a:t>paese</a:t>
            </a:r>
            <a:r>
              <a:rPr lang="en-US" sz="1400" dirty="0"/>
              <a:t> </a:t>
            </a:r>
            <a:r>
              <a:rPr lang="en-US" sz="1400" dirty="0" err="1"/>
              <a:t>ospitante</a:t>
            </a:r>
            <a:r>
              <a:rPr lang="en-US" sz="1400" dirty="0"/>
              <a:t> </a:t>
            </a:r>
          </a:p>
          <a:p>
            <a:pPr marL="331470" indent="-285750" algn="just">
              <a:buFontTx/>
              <a:buChar char="-"/>
            </a:pPr>
            <a:endParaRPr lang="en-US" sz="1400" dirty="0"/>
          </a:p>
          <a:p>
            <a:pPr marL="331470" indent="-285750" algn="just">
              <a:buFontTx/>
              <a:buChar char="-"/>
            </a:pPr>
            <a:r>
              <a:rPr lang="en-US" sz="1400" dirty="0" err="1"/>
              <a:t>I</a:t>
            </a:r>
            <a:r>
              <a:rPr lang="en-US" sz="1400" dirty="0" err="1" smtClean="0"/>
              <a:t>nvestimenti</a:t>
            </a:r>
            <a:r>
              <a:rPr lang="en-US" sz="1400" dirty="0" smtClean="0"/>
              <a:t> </a:t>
            </a:r>
            <a:r>
              <a:rPr lang="en-US" sz="1400" dirty="0"/>
              <a:t>e </a:t>
            </a:r>
            <a:r>
              <a:rPr lang="en-US" sz="1400" dirty="0" err="1"/>
              <a:t>capitali</a:t>
            </a:r>
            <a:r>
              <a:rPr lang="en-US" sz="1400" dirty="0"/>
              <a:t> </a:t>
            </a:r>
            <a:r>
              <a:rPr lang="en-US" sz="1400" dirty="0" err="1"/>
              <a:t>dai</a:t>
            </a:r>
            <a:r>
              <a:rPr lang="en-US" sz="1400" dirty="0"/>
              <a:t> </a:t>
            </a:r>
            <a:r>
              <a:rPr lang="en-US" sz="1400" dirty="0" err="1"/>
              <a:t>territori</a:t>
            </a:r>
            <a:r>
              <a:rPr lang="en-US" sz="1400" dirty="0"/>
              <a:t> </a:t>
            </a:r>
            <a:r>
              <a:rPr lang="en-US" sz="1400" dirty="0" err="1"/>
              <a:t>limitrofi</a:t>
            </a:r>
            <a:r>
              <a:rPr lang="en-US" sz="1400" dirty="0"/>
              <a:t> </a:t>
            </a:r>
            <a:r>
              <a:rPr lang="en-US" sz="1400" dirty="0" err="1"/>
              <a:t>ai</a:t>
            </a:r>
            <a:r>
              <a:rPr lang="en-US" sz="1400" dirty="0"/>
              <a:t> </a:t>
            </a:r>
            <a:r>
              <a:rPr lang="en-US" sz="1400" dirty="0" err="1"/>
              <a:t>territori</a:t>
            </a:r>
            <a:r>
              <a:rPr lang="en-US" sz="1400" dirty="0"/>
              <a:t> </a:t>
            </a:r>
            <a:r>
              <a:rPr lang="en-US" sz="1400" dirty="0" err="1"/>
              <a:t>espositivi</a:t>
            </a:r>
            <a:r>
              <a:rPr lang="en-US" sz="1400" dirty="0"/>
              <a:t> (</a:t>
            </a:r>
            <a:r>
              <a:rPr lang="en-US" sz="1400" dirty="0" err="1"/>
              <a:t>miglioramento</a:t>
            </a:r>
            <a:r>
              <a:rPr lang="en-US" sz="1400" dirty="0"/>
              <a:t> </a:t>
            </a:r>
            <a:r>
              <a:rPr lang="en-US" sz="1400" dirty="0" err="1"/>
              <a:t>dell’attrattività</a:t>
            </a:r>
            <a:r>
              <a:rPr lang="en-US" sz="1400" dirty="0"/>
              <a:t> del </a:t>
            </a:r>
            <a:r>
              <a:rPr lang="en-US" sz="1400" dirty="0" err="1"/>
              <a:t>territorio</a:t>
            </a:r>
            <a:r>
              <a:rPr lang="en-US" sz="1400" dirty="0"/>
              <a:t>, </a:t>
            </a:r>
            <a:r>
              <a:rPr lang="en-US" sz="1400" dirty="0" err="1"/>
              <a:t>effetti</a:t>
            </a:r>
            <a:r>
              <a:rPr lang="en-US" sz="1400" dirty="0"/>
              <a:t> </a:t>
            </a:r>
            <a:r>
              <a:rPr lang="en-US" sz="1400" dirty="0" err="1"/>
              <a:t>negativi</a:t>
            </a:r>
            <a:r>
              <a:rPr lang="en-US" sz="1400" dirty="0"/>
              <a:t> per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territori</a:t>
            </a:r>
            <a:r>
              <a:rPr lang="en-US" sz="1400" dirty="0"/>
              <a:t> </a:t>
            </a:r>
            <a:r>
              <a:rPr lang="en-US" sz="1400" dirty="0" err="1"/>
              <a:t>vicini</a:t>
            </a:r>
            <a:r>
              <a:rPr lang="en-US" sz="1400" dirty="0"/>
              <a:t>)</a:t>
            </a:r>
          </a:p>
          <a:p>
            <a:pPr marL="331470" indent="-285750" algn="just">
              <a:buFontTx/>
              <a:buChar char="-"/>
            </a:pPr>
            <a:endParaRPr lang="en-US" sz="1400" dirty="0"/>
          </a:p>
          <a:p>
            <a:pPr marL="331470" indent="-285750" algn="just">
              <a:buFontTx/>
              <a:buChar char="-"/>
            </a:pPr>
            <a:r>
              <a:rPr lang="en-US" sz="1400" dirty="0" err="1"/>
              <a:t>Creazione</a:t>
            </a:r>
            <a:r>
              <a:rPr lang="en-US" sz="1400" dirty="0"/>
              <a:t> o </a:t>
            </a:r>
            <a:r>
              <a:rPr lang="en-US" sz="1400" dirty="0" err="1"/>
              <a:t>miglioramento</a:t>
            </a:r>
            <a:r>
              <a:rPr lang="en-US" sz="1400" dirty="0"/>
              <a:t> </a:t>
            </a:r>
            <a:r>
              <a:rPr lang="en-US" sz="1400" dirty="0" err="1"/>
              <a:t>dei</a:t>
            </a:r>
            <a:r>
              <a:rPr lang="en-US" sz="1400" dirty="0"/>
              <a:t> network </a:t>
            </a:r>
            <a:r>
              <a:rPr lang="en-US" sz="1400" dirty="0" err="1"/>
              <a:t>tra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territori</a:t>
            </a:r>
            <a:r>
              <a:rPr lang="en-US" sz="1400" dirty="0"/>
              <a:t> (</a:t>
            </a:r>
            <a:r>
              <a:rPr lang="en-US" sz="1400" dirty="0" err="1"/>
              <a:t>p.e.</a:t>
            </a:r>
            <a:r>
              <a:rPr lang="en-US" sz="1400" dirty="0"/>
              <a:t> partnership Milano-Torino, Milano-</a:t>
            </a:r>
            <a:r>
              <a:rPr lang="en-US" sz="1400" dirty="0" err="1"/>
              <a:t>Venezia</a:t>
            </a:r>
            <a:r>
              <a:rPr lang="en-US" sz="1400" dirty="0"/>
              <a:t>, Milano-Lugano) o </a:t>
            </a:r>
            <a:r>
              <a:rPr lang="en-US" sz="1400" dirty="0" err="1"/>
              <a:t>all’interno</a:t>
            </a:r>
            <a:r>
              <a:rPr lang="en-US" sz="1400" dirty="0"/>
              <a:t> </a:t>
            </a:r>
            <a:r>
              <a:rPr lang="en-US" sz="1400" dirty="0" err="1"/>
              <a:t>dei</a:t>
            </a:r>
            <a:r>
              <a:rPr lang="en-US" sz="1400" dirty="0"/>
              <a:t> </a:t>
            </a:r>
            <a:r>
              <a:rPr lang="en-US" sz="1400" dirty="0" err="1"/>
              <a:t>territori</a:t>
            </a:r>
            <a:r>
              <a:rPr lang="en-US" sz="1400" dirty="0"/>
              <a:t> (partnership pubblico-private)</a:t>
            </a:r>
          </a:p>
          <a:p>
            <a:pPr marL="331470" indent="-285750" algn="just">
              <a:buFontTx/>
              <a:buChar char="-"/>
            </a:pPr>
            <a:endParaRPr lang="en-US" sz="1400" dirty="0"/>
          </a:p>
          <a:p>
            <a:pPr marL="331470" indent="-285750" algn="just">
              <a:buFontTx/>
              <a:buChar char="-"/>
            </a:pPr>
            <a:r>
              <a:rPr lang="en-US" sz="1400" dirty="0" err="1"/>
              <a:t>Attivazione</a:t>
            </a:r>
            <a:r>
              <a:rPr lang="en-US" sz="1400" dirty="0"/>
              <a:t> di </a:t>
            </a:r>
            <a:r>
              <a:rPr lang="en-US" sz="1400" dirty="0" err="1"/>
              <a:t>processi</a:t>
            </a:r>
            <a:r>
              <a:rPr lang="en-US" sz="1400" dirty="0"/>
              <a:t> </a:t>
            </a:r>
            <a:r>
              <a:rPr lang="en-US" sz="1400" dirty="0" err="1"/>
              <a:t>competitivi</a:t>
            </a:r>
            <a:r>
              <a:rPr lang="en-US" sz="1400" dirty="0"/>
              <a:t> o </a:t>
            </a:r>
            <a:r>
              <a:rPr lang="en-US" sz="1400" dirty="0" err="1"/>
              <a:t>sviluppo</a:t>
            </a:r>
            <a:r>
              <a:rPr lang="en-US" sz="1400" dirty="0"/>
              <a:t> di </a:t>
            </a:r>
            <a:r>
              <a:rPr lang="en-US" sz="1400" dirty="0" err="1"/>
              <a:t>sinergie</a:t>
            </a:r>
            <a:r>
              <a:rPr lang="en-US" sz="1400" dirty="0"/>
              <a:t> (</a:t>
            </a:r>
            <a:r>
              <a:rPr lang="en-US" sz="1400" dirty="0" err="1"/>
              <a:t>p.e.</a:t>
            </a:r>
            <a:r>
              <a:rPr lang="en-US" sz="1400" dirty="0"/>
              <a:t> </a:t>
            </a:r>
            <a:r>
              <a:rPr lang="en-US" sz="1400" dirty="0" err="1"/>
              <a:t>accoglienza</a:t>
            </a:r>
            <a:r>
              <a:rPr lang="en-US" sz="1400" dirty="0"/>
              <a:t> </a:t>
            </a:r>
            <a:r>
              <a:rPr lang="en-US" sz="1400" dirty="0" err="1"/>
              <a:t>turistica</a:t>
            </a:r>
            <a:r>
              <a:rPr lang="en-US" sz="1400" dirty="0"/>
              <a:t>,…)</a:t>
            </a:r>
          </a:p>
          <a:p>
            <a:pPr marL="331470" indent="-285750" algn="just">
              <a:buFontTx/>
              <a:buChar char="-"/>
            </a:pPr>
            <a:endParaRPr lang="en-US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119" y="2187953"/>
            <a:ext cx="5111677" cy="3579045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5" name="Curved Down Arrow 24"/>
          <p:cNvSpPr/>
          <p:nvPr/>
        </p:nvSpPr>
        <p:spPr>
          <a:xfrm rot="4421986">
            <a:off x="5422466" y="3477683"/>
            <a:ext cx="1143835" cy="36762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Down Arrow 25"/>
          <p:cNvSpPr/>
          <p:nvPr/>
        </p:nvSpPr>
        <p:spPr>
          <a:xfrm rot="15109710">
            <a:off x="5190853" y="3908047"/>
            <a:ext cx="631714" cy="283314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Down Arrow 26"/>
          <p:cNvSpPr/>
          <p:nvPr/>
        </p:nvSpPr>
        <p:spPr>
          <a:xfrm rot="20966562">
            <a:off x="5901563" y="3771436"/>
            <a:ext cx="998506" cy="25230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Down Arrow 27"/>
          <p:cNvSpPr/>
          <p:nvPr/>
        </p:nvSpPr>
        <p:spPr>
          <a:xfrm rot="9428340">
            <a:off x="4704241" y="4671501"/>
            <a:ext cx="1144412" cy="27705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rot="13883667">
            <a:off x="3385901" y="3406385"/>
            <a:ext cx="2511202" cy="37700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Down Arrow 29"/>
          <p:cNvSpPr/>
          <p:nvPr/>
        </p:nvSpPr>
        <p:spPr>
          <a:xfrm rot="6520927">
            <a:off x="5551722" y="3248018"/>
            <a:ext cx="2312502" cy="377003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 rot="21076135" flipV="1">
            <a:off x="6294925" y="4239804"/>
            <a:ext cx="2611269" cy="22631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2"/>
          <p:cNvCxnSpPr>
            <a:cxnSpLocks noChangeShapeType="1"/>
          </p:cNvCxnSpPr>
          <p:nvPr/>
        </p:nvCxnSpPr>
        <p:spPr bwMode="auto">
          <a:xfrm>
            <a:off x="2268538" y="333375"/>
            <a:ext cx="0" cy="792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23851" y="1213633"/>
            <a:ext cx="2476498" cy="52846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12290" y="1399291"/>
            <a:ext cx="719138" cy="540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68325" y="6489700"/>
            <a:ext cx="8251825" cy="252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2800349" y="319088"/>
            <a:ext cx="594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CH" sz="2400" dirty="0" smtClean="0">
                <a:latin typeface="Arial Narrow" pitchFamily="34" charset="0"/>
              </a:rPr>
              <a:t>Gli impatti dei mega-eventi sul Ticino - Svizzera</a:t>
            </a:r>
            <a:endParaRPr lang="it-CH" sz="24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0" y="1311196"/>
            <a:ext cx="8424614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it-IT" sz="1800" b="1" i="1" dirty="0" smtClean="0"/>
              <a:t>Gli effetti potenziali: i flussi di scambio Svizzera – </a:t>
            </a:r>
            <a:r>
              <a:rPr lang="fr-CH" sz="1800" b="1" i="1" dirty="0" err="1" smtClean="0"/>
              <a:t>Italia</a:t>
            </a:r>
            <a:r>
              <a:rPr lang="fr-CH" sz="1800" b="1" i="1" dirty="0" smtClean="0"/>
              <a:t> </a:t>
            </a:r>
            <a:r>
              <a:rPr lang="fr-CH" sz="1050" b="1" i="1" dirty="0">
                <a:solidFill>
                  <a:srgbClr val="000000"/>
                </a:solidFill>
              </a:rPr>
              <a:t>(fonte: </a:t>
            </a:r>
            <a:r>
              <a:rPr lang="fr-CH" sz="1050" b="1" i="1" dirty="0" err="1">
                <a:solidFill>
                  <a:srgbClr val="000000"/>
                </a:solidFill>
              </a:rPr>
              <a:t>elaborazione</a:t>
            </a:r>
            <a:r>
              <a:rPr lang="fr-CH" sz="1050" b="1" i="1" dirty="0">
                <a:solidFill>
                  <a:srgbClr val="000000"/>
                </a:solidFill>
              </a:rPr>
              <a:t> </a:t>
            </a:r>
            <a:r>
              <a:rPr lang="fr-CH" sz="1050" b="1" i="1" dirty="0" err="1">
                <a:solidFill>
                  <a:srgbClr val="000000"/>
                </a:solidFill>
              </a:rPr>
              <a:t>dati</a:t>
            </a:r>
            <a:r>
              <a:rPr lang="fr-CH" sz="1050" b="1" i="1" dirty="0">
                <a:solidFill>
                  <a:srgbClr val="000000"/>
                </a:solidFill>
              </a:rPr>
              <a:t> IRE da </a:t>
            </a:r>
            <a:r>
              <a:rPr lang="fr-CH" sz="1050" b="1" i="1" dirty="0" smtClean="0">
                <a:solidFill>
                  <a:srgbClr val="000000"/>
                </a:solidFill>
              </a:rPr>
              <a:t>ICE- COMTRADE)</a:t>
            </a:r>
            <a:endParaRPr lang="fr-CH" sz="1050" i="1" dirty="0">
              <a:solidFill>
                <a:srgbClr val="000000"/>
              </a:solidFill>
            </a:endParaRPr>
          </a:p>
          <a:p>
            <a:pPr marL="45720" indent="0" algn="ctr">
              <a:buNone/>
            </a:pPr>
            <a:endParaRPr lang="fr-CH" sz="1800" dirty="0" smtClean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82" y="1853652"/>
            <a:ext cx="76009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2"/>
          <p:cNvCxnSpPr>
            <a:cxnSpLocks noChangeShapeType="1"/>
          </p:cNvCxnSpPr>
          <p:nvPr/>
        </p:nvCxnSpPr>
        <p:spPr bwMode="auto">
          <a:xfrm>
            <a:off x="2268538" y="333375"/>
            <a:ext cx="0" cy="792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12290" y="1243925"/>
            <a:ext cx="2476498" cy="52846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12290" y="1399291"/>
            <a:ext cx="719138" cy="540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68325" y="6489700"/>
            <a:ext cx="8251825" cy="252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2800349" y="319088"/>
            <a:ext cx="594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CH" sz="2400" dirty="0" smtClean="0">
                <a:latin typeface="Arial Narrow" pitchFamily="34" charset="0"/>
              </a:rPr>
              <a:t>Gli impatti dei mega-eventi sul Ticino - Svizzera</a:t>
            </a:r>
            <a:endParaRPr lang="it-CH" sz="24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311196"/>
            <a:ext cx="8928992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it-IT" sz="1800" b="1" i="1" dirty="0"/>
              <a:t>Gli effetti potenziali: </a:t>
            </a:r>
            <a:r>
              <a:rPr lang="fr-CH" sz="1800" b="1" i="1" dirty="0" smtClean="0"/>
              <a:t>le </a:t>
            </a:r>
            <a:r>
              <a:rPr lang="fr-CH" sz="1800" b="1" i="1" dirty="0" err="1" smtClean="0"/>
              <a:t>specializzazioni</a:t>
            </a:r>
            <a:r>
              <a:rPr lang="fr-CH" sz="1800" b="1" i="1" dirty="0" smtClean="0"/>
              <a:t> di </a:t>
            </a:r>
            <a:r>
              <a:rPr lang="fr-CH" sz="1800" b="1" i="1" dirty="0" err="1" smtClean="0"/>
              <a:t>scambio</a:t>
            </a:r>
            <a:r>
              <a:rPr lang="fr-CH" sz="1800" b="1" i="1" dirty="0" smtClean="0"/>
              <a:t> </a:t>
            </a:r>
            <a:r>
              <a:rPr lang="fr-CH" sz="1800" b="1" i="1" dirty="0" err="1" smtClean="0"/>
              <a:t>dell’Italia</a:t>
            </a:r>
            <a:r>
              <a:rPr lang="fr-CH" sz="1800" b="1" i="1" dirty="0" smtClean="0"/>
              <a:t> verso la Svizzera</a:t>
            </a:r>
          </a:p>
          <a:p>
            <a:pPr marL="45720" lvl="0"/>
            <a:r>
              <a:rPr lang="fr-CH" sz="1050" b="1" i="1" dirty="0" smtClean="0">
                <a:solidFill>
                  <a:srgbClr val="000000"/>
                </a:solidFill>
              </a:rPr>
              <a:t>     (</a:t>
            </a:r>
            <a:r>
              <a:rPr lang="fr-CH" sz="1050" b="1" i="1" dirty="0">
                <a:solidFill>
                  <a:srgbClr val="000000"/>
                </a:solidFill>
              </a:rPr>
              <a:t>fonte: </a:t>
            </a:r>
            <a:r>
              <a:rPr lang="fr-CH" sz="1050" b="1" i="1" dirty="0" err="1">
                <a:solidFill>
                  <a:srgbClr val="000000"/>
                </a:solidFill>
              </a:rPr>
              <a:t>elaborazione</a:t>
            </a:r>
            <a:r>
              <a:rPr lang="fr-CH" sz="1050" b="1" i="1" dirty="0">
                <a:solidFill>
                  <a:srgbClr val="000000"/>
                </a:solidFill>
              </a:rPr>
              <a:t> </a:t>
            </a:r>
            <a:r>
              <a:rPr lang="fr-CH" sz="1050" b="1" i="1" dirty="0" err="1">
                <a:solidFill>
                  <a:srgbClr val="000000"/>
                </a:solidFill>
              </a:rPr>
              <a:t>dati</a:t>
            </a:r>
            <a:r>
              <a:rPr lang="fr-CH" sz="1050" b="1" i="1" dirty="0">
                <a:solidFill>
                  <a:srgbClr val="000000"/>
                </a:solidFill>
              </a:rPr>
              <a:t> IRE da ICE- COMTRADE)</a:t>
            </a:r>
            <a:endParaRPr lang="fr-CH" sz="1050" i="1" dirty="0">
              <a:solidFill>
                <a:srgbClr val="000000"/>
              </a:solidFill>
            </a:endParaRPr>
          </a:p>
          <a:p>
            <a:pPr marL="45720" indent="0" algn="ctr">
              <a:buNone/>
            </a:pPr>
            <a:endParaRPr lang="fr-CH" sz="1800" dirty="0" smtClean="0"/>
          </a:p>
          <a:p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" y="2052637"/>
            <a:ext cx="81057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2"/>
          <p:cNvCxnSpPr>
            <a:cxnSpLocks noChangeShapeType="1"/>
          </p:cNvCxnSpPr>
          <p:nvPr/>
        </p:nvCxnSpPr>
        <p:spPr bwMode="auto">
          <a:xfrm>
            <a:off x="2268538" y="333375"/>
            <a:ext cx="0" cy="792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23851" y="1213633"/>
            <a:ext cx="2476498" cy="52846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12290" y="1399291"/>
            <a:ext cx="719138" cy="540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68325" y="6489700"/>
            <a:ext cx="8251825" cy="252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2800349" y="319088"/>
            <a:ext cx="594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CH" sz="2400" dirty="0" smtClean="0">
                <a:latin typeface="Arial Narrow" pitchFamily="34" charset="0"/>
              </a:rPr>
              <a:t>Gli impatti dei mega-eventi sul Ticino - Svizzera</a:t>
            </a:r>
            <a:endParaRPr lang="it-CH" sz="24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0" y="1311196"/>
            <a:ext cx="8424614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it-IT" sz="1800" b="1" i="1" dirty="0" smtClean="0"/>
              <a:t>Gli effetti potenziali: i flussi di scambio Svizzera – </a:t>
            </a:r>
            <a:r>
              <a:rPr lang="fr-CH" sz="1800" b="1" i="1" dirty="0" err="1" smtClean="0"/>
              <a:t>Lombardia</a:t>
            </a:r>
            <a:r>
              <a:rPr lang="fr-CH" sz="1800" b="1" i="1" dirty="0" smtClean="0"/>
              <a:t> </a:t>
            </a:r>
            <a:r>
              <a:rPr lang="fr-CH" sz="1050" b="1" i="1" dirty="0">
                <a:solidFill>
                  <a:srgbClr val="000000"/>
                </a:solidFill>
              </a:rPr>
              <a:t>(fonte: </a:t>
            </a:r>
            <a:r>
              <a:rPr lang="fr-CH" sz="1050" b="1" i="1" dirty="0" err="1">
                <a:solidFill>
                  <a:srgbClr val="000000"/>
                </a:solidFill>
              </a:rPr>
              <a:t>elaborazione</a:t>
            </a:r>
            <a:r>
              <a:rPr lang="fr-CH" sz="1050" b="1" i="1" dirty="0">
                <a:solidFill>
                  <a:srgbClr val="000000"/>
                </a:solidFill>
              </a:rPr>
              <a:t> </a:t>
            </a:r>
            <a:r>
              <a:rPr lang="fr-CH" sz="1050" b="1" i="1" dirty="0" err="1">
                <a:solidFill>
                  <a:srgbClr val="000000"/>
                </a:solidFill>
              </a:rPr>
              <a:t>dati</a:t>
            </a:r>
            <a:r>
              <a:rPr lang="fr-CH" sz="1050" b="1" i="1" dirty="0">
                <a:solidFill>
                  <a:srgbClr val="000000"/>
                </a:solidFill>
              </a:rPr>
              <a:t> IRE da ICE- COMTRADE)</a:t>
            </a:r>
            <a:endParaRPr lang="fr-CH" sz="1050" i="1" dirty="0">
              <a:solidFill>
                <a:srgbClr val="000000"/>
              </a:solidFill>
            </a:endParaRPr>
          </a:p>
          <a:p>
            <a:pPr marL="45720" indent="0" algn="ctr"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873" y="1863125"/>
            <a:ext cx="6552728" cy="48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2"/>
          <p:cNvCxnSpPr>
            <a:cxnSpLocks noChangeShapeType="1"/>
          </p:cNvCxnSpPr>
          <p:nvPr/>
        </p:nvCxnSpPr>
        <p:spPr bwMode="auto">
          <a:xfrm>
            <a:off x="2268538" y="333375"/>
            <a:ext cx="0" cy="792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13631" y="1242120"/>
            <a:ext cx="2286717" cy="5256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12290" y="1399291"/>
            <a:ext cx="719138" cy="540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68325" y="6489700"/>
            <a:ext cx="8251825" cy="252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2800349" y="319088"/>
            <a:ext cx="594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CH" sz="2400" dirty="0" smtClean="0">
                <a:latin typeface="Arial Narrow" pitchFamily="34" charset="0"/>
              </a:rPr>
              <a:t>Gli impatti dei mega-eventi sul Ticino - Svizzera</a:t>
            </a:r>
            <a:endParaRPr lang="it-CH" sz="24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214" y="1184358"/>
            <a:ext cx="8784976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it-IT" sz="1800" b="1" i="1" dirty="0" smtClean="0"/>
              <a:t>Gli effetti potenziali: i moltiplicatori nazionali e regionali </a:t>
            </a:r>
            <a:r>
              <a:rPr lang="fr-CH" sz="1050" b="1" i="1" dirty="0">
                <a:solidFill>
                  <a:srgbClr val="000000"/>
                </a:solidFill>
              </a:rPr>
              <a:t>(fonte: </a:t>
            </a:r>
            <a:r>
              <a:rPr lang="fr-CH" sz="1050" b="1" i="1" dirty="0" err="1">
                <a:solidFill>
                  <a:srgbClr val="000000"/>
                </a:solidFill>
              </a:rPr>
              <a:t>elaborazione</a:t>
            </a:r>
            <a:r>
              <a:rPr lang="fr-CH" sz="1050" b="1" i="1" dirty="0">
                <a:solidFill>
                  <a:srgbClr val="000000"/>
                </a:solidFill>
              </a:rPr>
              <a:t> </a:t>
            </a:r>
            <a:r>
              <a:rPr lang="fr-CH" sz="1050" b="1" i="1" dirty="0" err="1">
                <a:solidFill>
                  <a:srgbClr val="000000"/>
                </a:solidFill>
              </a:rPr>
              <a:t>dati</a:t>
            </a:r>
            <a:r>
              <a:rPr lang="fr-CH" sz="1050" b="1" i="1" dirty="0">
                <a:solidFill>
                  <a:srgbClr val="000000"/>
                </a:solidFill>
              </a:rPr>
              <a:t> IRE </a:t>
            </a:r>
            <a:r>
              <a:rPr lang="fr-CH" sz="1050" b="1" i="1" dirty="0" smtClean="0">
                <a:solidFill>
                  <a:srgbClr val="000000"/>
                </a:solidFill>
              </a:rPr>
              <a:t>da UST, 2008)</a:t>
            </a:r>
            <a:endParaRPr lang="fr-CH" sz="1050" i="1" dirty="0">
              <a:solidFill>
                <a:srgbClr val="000000"/>
              </a:solidFill>
            </a:endParaRPr>
          </a:p>
          <a:p>
            <a:pPr marL="45720" indent="0" algn="ctr">
              <a:buNone/>
            </a:pPr>
            <a:endParaRPr lang="fr-CH" sz="1800" dirty="0" smtClean="0"/>
          </a:p>
          <a:p>
            <a:endParaRPr lang="en-US" sz="1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/>
        </p:blipFill>
        <p:spPr bwMode="auto">
          <a:xfrm>
            <a:off x="1126318" y="1679246"/>
            <a:ext cx="6912768" cy="498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107504" y="4365104"/>
            <a:ext cx="1296144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107504" y="4650451"/>
            <a:ext cx="1296144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107504" y="4223773"/>
            <a:ext cx="1080069" cy="12504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47664" y="2492896"/>
            <a:ext cx="724403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dirty="0" smtClean="0">
                <a:solidFill>
                  <a:srgbClr val="000000"/>
                </a:solidFill>
                <a:latin typeface="Arial Narrow" pitchFamily="34" charset="0"/>
              </a:rPr>
              <a:t>La </a:t>
            </a:r>
            <a:r>
              <a:rPr lang="it-IT" sz="2800" dirty="0">
                <a:solidFill>
                  <a:srgbClr val="000000"/>
                </a:solidFill>
                <a:latin typeface="Arial Narrow" pitchFamily="34" charset="0"/>
              </a:rPr>
              <a:t>competitività economica </a:t>
            </a:r>
            <a:r>
              <a:rPr lang="it-IT" sz="2800" dirty="0" smtClean="0">
                <a:solidFill>
                  <a:srgbClr val="000000"/>
                </a:solidFill>
                <a:latin typeface="Arial Narrow" pitchFamily="34" charset="0"/>
              </a:rPr>
              <a:t>ticinese nel 2014 e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latin typeface="Arial Narrow" pitchFamily="34" charset="0"/>
              </a:rPr>
              <a:t>i</a:t>
            </a:r>
            <a:r>
              <a:rPr lang="it-IT" sz="2800" dirty="0" smtClean="0">
                <a:latin typeface="Arial Narrow" pitchFamily="34" charset="0"/>
              </a:rPr>
              <a:t>l </a:t>
            </a:r>
            <a:r>
              <a:rPr lang="it-IT" sz="2800" dirty="0">
                <a:latin typeface="Arial Narrow" pitchFamily="34" charset="0"/>
              </a:rPr>
              <a:t>ruolo di EXPO2015 per Ticino e Svizzera</a:t>
            </a:r>
            <a:endParaRPr lang="it-CH" sz="2800" dirty="0">
              <a:latin typeface="Arial Narrow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it-CH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2"/>
          <p:cNvCxnSpPr>
            <a:cxnSpLocks noChangeShapeType="1"/>
          </p:cNvCxnSpPr>
          <p:nvPr/>
        </p:nvCxnSpPr>
        <p:spPr bwMode="auto">
          <a:xfrm>
            <a:off x="2268538" y="333375"/>
            <a:ext cx="0" cy="792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23851" y="1213633"/>
            <a:ext cx="2476498" cy="52846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12290" y="1399291"/>
            <a:ext cx="719138" cy="540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68325" y="6489700"/>
            <a:ext cx="8251825" cy="252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2800349" y="319088"/>
            <a:ext cx="594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CH" sz="2400" dirty="0" smtClean="0">
                <a:latin typeface="Arial Narrow" pitchFamily="34" charset="0"/>
              </a:rPr>
              <a:t>Gli impatti dei mega-eventi sul Ticino - Svizzera</a:t>
            </a:r>
            <a:endParaRPr lang="it-CH" sz="24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0" y="1311196"/>
            <a:ext cx="8424614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it-IT" sz="1800" b="1" i="1" dirty="0" smtClean="0"/>
              <a:t>Gli effetti sul Ticino </a:t>
            </a:r>
            <a:r>
              <a:rPr lang="fr-CH" sz="1800" b="1" i="1" dirty="0" smtClean="0"/>
              <a:t>di un </a:t>
            </a:r>
            <a:r>
              <a:rPr lang="fr-CH" sz="1800" b="1" i="1" dirty="0" err="1" smtClean="0"/>
              <a:t>aumento</a:t>
            </a:r>
            <a:r>
              <a:rPr lang="fr-CH" sz="1800" b="1" i="1" dirty="0" smtClean="0"/>
              <a:t> </a:t>
            </a:r>
            <a:r>
              <a:rPr lang="fr-CH" sz="1800" b="1" i="1" dirty="0" err="1" smtClean="0"/>
              <a:t>degli</a:t>
            </a:r>
            <a:r>
              <a:rPr lang="fr-CH" sz="1800" b="1" i="1" dirty="0" smtClean="0"/>
              <a:t> </a:t>
            </a:r>
            <a:r>
              <a:rPr lang="fr-CH" sz="1800" b="1" i="1" dirty="0" err="1" smtClean="0"/>
              <a:t>scambi</a:t>
            </a:r>
            <a:r>
              <a:rPr lang="fr-CH" sz="1800" b="1" i="1" dirty="0" smtClean="0"/>
              <a:t> </a:t>
            </a:r>
            <a:r>
              <a:rPr lang="fr-CH" sz="1800" b="1" i="1" dirty="0" err="1" smtClean="0"/>
              <a:t>commerciali</a:t>
            </a:r>
            <a:r>
              <a:rPr lang="fr-CH" sz="1800" b="1" i="1" dirty="0" smtClean="0"/>
              <a:t> con l’</a:t>
            </a:r>
            <a:r>
              <a:rPr lang="fr-CH" sz="1800" b="1" i="1" dirty="0" err="1" smtClean="0"/>
              <a:t>Italia</a:t>
            </a:r>
            <a:r>
              <a:rPr lang="fr-CH" sz="1800" b="1" i="1" dirty="0" smtClean="0"/>
              <a:t> </a:t>
            </a:r>
            <a:r>
              <a:rPr lang="fr-CH" sz="1050" b="1" i="1" dirty="0">
                <a:solidFill>
                  <a:srgbClr val="000000"/>
                </a:solidFill>
              </a:rPr>
              <a:t>(fonte: </a:t>
            </a:r>
            <a:r>
              <a:rPr lang="fr-CH" sz="1050" b="1" i="1" dirty="0" err="1">
                <a:solidFill>
                  <a:srgbClr val="000000"/>
                </a:solidFill>
              </a:rPr>
              <a:t>elaborazione</a:t>
            </a:r>
            <a:r>
              <a:rPr lang="fr-CH" sz="1050" b="1" i="1" dirty="0">
                <a:solidFill>
                  <a:srgbClr val="000000"/>
                </a:solidFill>
              </a:rPr>
              <a:t> </a:t>
            </a:r>
            <a:r>
              <a:rPr lang="fr-CH" sz="1050" b="1" i="1" dirty="0" err="1">
                <a:solidFill>
                  <a:srgbClr val="000000"/>
                </a:solidFill>
              </a:rPr>
              <a:t>dati</a:t>
            </a:r>
            <a:r>
              <a:rPr lang="fr-CH" sz="1050" b="1" i="1" dirty="0">
                <a:solidFill>
                  <a:srgbClr val="000000"/>
                </a:solidFill>
              </a:rPr>
              <a:t> IRE da </a:t>
            </a:r>
            <a:r>
              <a:rPr lang="fr-CH" sz="1050" b="1" i="1" dirty="0" smtClean="0">
                <a:solidFill>
                  <a:srgbClr val="000000"/>
                </a:solidFill>
              </a:rPr>
              <a:t>UST-USTAT)</a:t>
            </a:r>
            <a:endParaRPr lang="fr-CH" sz="1050" i="1" dirty="0">
              <a:solidFill>
                <a:srgbClr val="000000"/>
              </a:solidFill>
            </a:endParaRPr>
          </a:p>
          <a:p>
            <a:pPr marL="45720" indent="0" algn="ctr">
              <a:buNone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47388" y="1866186"/>
            <a:ext cx="83450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it-IT" sz="1100" i="1" dirty="0"/>
              <a:t>Impatti sul livello di disoccupazione (ILO) di un aumento del livello di scambi con l’Italia</a:t>
            </a:r>
            <a:r>
              <a:rPr lang="it-IT" sz="1100" i="1" dirty="0" smtClean="0"/>
              <a:t>.</a:t>
            </a:r>
          </a:p>
          <a:p>
            <a:pPr marL="45720" indent="0" algn="just">
              <a:buNone/>
            </a:pPr>
            <a:endParaRPr lang="it-IT" sz="1100" i="1" dirty="0" smtClean="0"/>
          </a:p>
          <a:p>
            <a:pPr marL="45720" indent="0" algn="just">
              <a:buNone/>
            </a:pPr>
            <a:endParaRPr lang="it-IT" sz="1100" dirty="0" smtClean="0"/>
          </a:p>
          <a:p>
            <a:pPr marL="45720" indent="0" algn="just">
              <a:buNone/>
            </a:pPr>
            <a:r>
              <a:rPr lang="it-IT" sz="1100" dirty="0" smtClean="0"/>
              <a:t>Tramite un modello </a:t>
            </a:r>
            <a:r>
              <a:rPr lang="it-IT" sz="1100" dirty="0"/>
              <a:t>VAR </a:t>
            </a:r>
            <a:r>
              <a:rPr lang="it-IT" sz="1100" dirty="0" smtClean="0"/>
              <a:t>è stata analizzata la </a:t>
            </a:r>
            <a:r>
              <a:rPr lang="it-IT" sz="1100" dirty="0"/>
              <a:t>relazione che intercorre tra tasso di disoccupazione ticinese, numero di nuovi impieghi creati in Ticino, esportazioni e importazioni svizzere, esportazioni e importazioni svizzere in Italia, controllando per alcune variabili tra i quali la crescita delle costruzioni, gli investimenti fissi, gli andamenti economici (</a:t>
            </a:r>
            <a:r>
              <a:rPr lang="it-IT" sz="1100" dirty="0" err="1"/>
              <a:t>sentiment</a:t>
            </a:r>
            <a:r>
              <a:rPr lang="it-IT" sz="1100" dirty="0"/>
              <a:t>) e la stagionalità.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6" y="3039075"/>
            <a:ext cx="4647541" cy="3488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294" y="3012898"/>
            <a:ext cx="4521840" cy="34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2"/>
          <p:cNvCxnSpPr>
            <a:cxnSpLocks noChangeShapeType="1"/>
          </p:cNvCxnSpPr>
          <p:nvPr/>
        </p:nvCxnSpPr>
        <p:spPr bwMode="auto">
          <a:xfrm>
            <a:off x="2268538" y="333375"/>
            <a:ext cx="0" cy="792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31774" y="1212067"/>
            <a:ext cx="2476498" cy="52846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683568" y="2324909"/>
            <a:ext cx="2315494" cy="212820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sz="2800" dirty="0"/>
          </a:p>
          <a:p>
            <a:r>
              <a:rPr lang="en-US" sz="1400" dirty="0" err="1" smtClean="0"/>
              <a:t>L’economia</a:t>
            </a:r>
            <a:r>
              <a:rPr lang="en-US" sz="1400" dirty="0" smtClean="0"/>
              <a:t> </a:t>
            </a:r>
            <a:r>
              <a:rPr lang="en-US" sz="1400" dirty="0" err="1" smtClean="0"/>
              <a:t>Ticinese</a:t>
            </a:r>
            <a:r>
              <a:rPr lang="en-US" sz="1400" dirty="0" smtClean="0"/>
              <a:t> e </a:t>
            </a:r>
            <a:r>
              <a:rPr lang="en-US" sz="1400" dirty="0" err="1" smtClean="0"/>
              <a:t>Italiana</a:t>
            </a:r>
            <a:r>
              <a:rPr lang="en-US" sz="1400" dirty="0" smtClean="0"/>
              <a:t> </a:t>
            </a:r>
            <a:r>
              <a:rPr lang="en-US" sz="1400" dirty="0" err="1" smtClean="0"/>
              <a:t>risultano</a:t>
            </a:r>
            <a:r>
              <a:rPr lang="en-US" sz="1400" dirty="0" smtClean="0"/>
              <a:t> </a:t>
            </a:r>
            <a:r>
              <a:rPr lang="en-US" sz="1400" dirty="0" err="1" smtClean="0"/>
              <a:t>collegate</a:t>
            </a:r>
            <a:r>
              <a:rPr lang="en-US" sz="1400" dirty="0" smtClean="0"/>
              <a:t>. (economia di </a:t>
            </a:r>
            <a:r>
              <a:rPr lang="en-US" sz="1400" dirty="0" err="1" smtClean="0"/>
              <a:t>trasformazione</a:t>
            </a:r>
            <a:r>
              <a:rPr lang="en-US" sz="1400" dirty="0" smtClean="0"/>
              <a:t>).</a:t>
            </a:r>
            <a:endParaRPr lang="en-US" sz="1600" dirty="0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68325" y="6489700"/>
            <a:ext cx="8251825" cy="252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2800349" y="319088"/>
            <a:ext cx="594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CH" sz="2400" dirty="0" smtClean="0">
                <a:latin typeface="Arial Narrow" pitchFamily="34" charset="0"/>
              </a:rPr>
              <a:t>Gli impatti dei mega-eventi sul Ticino - Svizzera</a:t>
            </a:r>
            <a:endParaRPr lang="it-CH" sz="2400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0" y="1311196"/>
            <a:ext cx="84246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it-IT" sz="1600" b="1" dirty="0"/>
              <a:t>Gli effetti </a:t>
            </a:r>
            <a:r>
              <a:rPr lang="it-IT" sz="1600" b="1" dirty="0" smtClean="0"/>
              <a:t>sul Ticino </a:t>
            </a:r>
            <a:r>
              <a:rPr lang="fr-CH" sz="1600" b="1" dirty="0" smtClean="0"/>
              <a:t>di un </a:t>
            </a:r>
            <a:r>
              <a:rPr lang="fr-CH" sz="1600" b="1" dirty="0" err="1" smtClean="0"/>
              <a:t>aumento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degli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scambi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commerciali</a:t>
            </a:r>
            <a:r>
              <a:rPr lang="fr-CH" sz="1600" b="1" dirty="0" smtClean="0"/>
              <a:t> con l’</a:t>
            </a:r>
            <a:r>
              <a:rPr lang="fr-CH" sz="1600" b="1" dirty="0" err="1" smtClean="0"/>
              <a:t>Italia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971600" y="1594549"/>
            <a:ext cx="65341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it-IT" sz="1100" i="1" dirty="0"/>
              <a:t>Impatto di un aumento delle </a:t>
            </a:r>
            <a:r>
              <a:rPr lang="it-IT" sz="1100" i="1" dirty="0" smtClean="0"/>
              <a:t>esportazioni italiane sulle importazioni italiane</a:t>
            </a:r>
            <a:endParaRPr lang="it-IT" sz="11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403" y="2295755"/>
            <a:ext cx="5080770" cy="38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2"/>
          <p:cNvCxnSpPr>
            <a:cxnSpLocks noChangeShapeType="1"/>
          </p:cNvCxnSpPr>
          <p:nvPr/>
        </p:nvCxnSpPr>
        <p:spPr bwMode="auto">
          <a:xfrm>
            <a:off x="2268538" y="333375"/>
            <a:ext cx="0" cy="792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23851" y="1213633"/>
            <a:ext cx="2476498" cy="52846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708750" y="1406743"/>
            <a:ext cx="2315494" cy="540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 dirty="0" smtClean="0"/>
          </a:p>
          <a:p>
            <a:pPr algn="r"/>
            <a:endParaRPr lang="en-US" dirty="0" smtClean="0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68325" y="6489700"/>
            <a:ext cx="8251825" cy="252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1600" y="523568"/>
            <a:ext cx="7730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r">
              <a:buNone/>
            </a:pPr>
            <a:r>
              <a:rPr lang="fr-CH" sz="2400" dirty="0" err="1" smtClean="0"/>
              <a:t>Conclusioni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51431" y="1581828"/>
            <a:ext cx="8050859" cy="5321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17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La competitività economica Ticinese presenta punti di forza e di debolezza (confronto temporale e geografico), ma la nostra competitività </a:t>
            </a:r>
            <a:r>
              <a:rPr lang="it-IT" sz="1200" b="1" dirty="0" smtClean="0"/>
              <a:t>non dipende solo dalle caratteristiche endogene, ma anche da progetti e sfide che arrivano dall’esterno</a:t>
            </a:r>
            <a:r>
              <a:rPr lang="it-IT" sz="1200" dirty="0" smtClean="0"/>
              <a:t>. </a:t>
            </a:r>
            <a:r>
              <a:rPr lang="it-IT" sz="1200" b="1" dirty="0" smtClean="0"/>
              <a:t>L’esempio di EXPO2015 </a:t>
            </a:r>
            <a:r>
              <a:rPr lang="it-IT" sz="1200" dirty="0" smtClean="0"/>
              <a:t>come grande evento è stato esaminato:</a:t>
            </a:r>
          </a:p>
          <a:p>
            <a:pPr marL="21717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674370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Dalla letteratura, alcuni </a:t>
            </a:r>
            <a:r>
              <a:rPr lang="it-IT" sz="1200" b="1" dirty="0" smtClean="0"/>
              <a:t>settori </a:t>
            </a:r>
            <a:r>
              <a:rPr lang="it-IT" sz="1200" dirty="0" smtClean="0"/>
              <a:t>potrebbero beneficiare maggiormente dell’evento;  </a:t>
            </a:r>
          </a:p>
          <a:p>
            <a:pPr marL="21717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200" dirty="0" smtClean="0"/>
          </a:p>
          <a:p>
            <a:pPr marL="674370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Un </a:t>
            </a:r>
            <a:r>
              <a:rPr lang="it-IT" sz="1200" b="1" dirty="0" smtClean="0"/>
              <a:t>aumento degli scambi </a:t>
            </a:r>
            <a:r>
              <a:rPr lang="it-IT" sz="1200" dirty="0" smtClean="0"/>
              <a:t>con l’Italia di circa il 20% (su un orizzonte temporale di 4 anni successivamente ad Expo) potrebbe ridurre il tasso di disoccupazione Ticinese ai sensi Ilo di -0,45%;  </a:t>
            </a:r>
          </a:p>
          <a:p>
            <a:pPr marL="21717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67437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Gli impatti in termini di maggior </a:t>
            </a:r>
            <a:r>
              <a:rPr lang="it-IT" sz="1200" b="1" dirty="0" smtClean="0"/>
              <a:t>valore aggiunto </a:t>
            </a:r>
            <a:r>
              <a:rPr lang="it-IT" sz="1200" dirty="0" smtClean="0"/>
              <a:t>sul prodotto interno lordo ticinese dipendono in maniera importante dagli </a:t>
            </a:r>
            <a:r>
              <a:rPr lang="it-IT" sz="1200" b="1" dirty="0" smtClean="0"/>
              <a:t>investimenti,</a:t>
            </a:r>
            <a:r>
              <a:rPr lang="it-IT" sz="1200" dirty="0" smtClean="0"/>
              <a:t> maggiori scambi, servizi turistici che il territorio sarà in grado di attirare e produrre.</a:t>
            </a:r>
          </a:p>
          <a:p>
            <a:pPr marL="502920" lvl="1">
              <a:lnSpc>
                <a:spcPct val="150000"/>
              </a:lnSpc>
            </a:pPr>
            <a:r>
              <a:rPr lang="it-IT" sz="1200" dirty="0"/>
              <a:t>	</a:t>
            </a:r>
            <a:r>
              <a:rPr lang="it-IT" sz="1200" b="1" dirty="0" smtClean="0"/>
              <a:t>stime</a:t>
            </a:r>
            <a:r>
              <a:rPr lang="it-IT" sz="1200" dirty="0" smtClean="0"/>
              <a:t>: Un aumento di 1 </a:t>
            </a:r>
            <a:r>
              <a:rPr lang="it-IT" sz="1200" dirty="0" err="1" smtClean="0"/>
              <a:t>Chf</a:t>
            </a:r>
            <a:r>
              <a:rPr lang="it-IT" sz="1200" dirty="0" smtClean="0"/>
              <a:t> nel commercio produrrà un effetto complessivo sul tessuto economico di 	2,6 </a:t>
            </a:r>
            <a:r>
              <a:rPr lang="it-IT" sz="1200" dirty="0" err="1" smtClean="0"/>
              <a:t>Chf</a:t>
            </a:r>
            <a:r>
              <a:rPr lang="it-IT" sz="1200" dirty="0" smtClean="0"/>
              <a:t>; </a:t>
            </a:r>
          </a:p>
          <a:p>
            <a:pPr marL="502920" lvl="1">
              <a:lnSpc>
                <a:spcPct val="150000"/>
              </a:lnSpc>
            </a:pPr>
            <a:r>
              <a:rPr lang="it-IT" sz="1200" dirty="0"/>
              <a:t>	</a:t>
            </a:r>
            <a:r>
              <a:rPr lang="it-IT" sz="1200" dirty="0" smtClean="0"/>
              <a:t>un   aumento di 1 </a:t>
            </a:r>
            <a:r>
              <a:rPr lang="it-IT" sz="1200" dirty="0" err="1" smtClean="0"/>
              <a:t>Chf</a:t>
            </a:r>
            <a:r>
              <a:rPr lang="it-IT" sz="1200" dirty="0" smtClean="0"/>
              <a:t> nel settore dei trasporti 1,62 </a:t>
            </a:r>
            <a:r>
              <a:rPr lang="it-IT" sz="1200" dirty="0" err="1" smtClean="0"/>
              <a:t>Chf</a:t>
            </a:r>
            <a:r>
              <a:rPr lang="it-IT" sz="1200" dirty="0" smtClean="0"/>
              <a:t>; </a:t>
            </a:r>
          </a:p>
          <a:p>
            <a:pPr marL="502920" lvl="1">
              <a:lnSpc>
                <a:spcPct val="150000"/>
              </a:lnSpc>
            </a:pPr>
            <a:r>
              <a:rPr lang="it-IT" sz="1200" dirty="0"/>
              <a:t>	</a:t>
            </a:r>
            <a:r>
              <a:rPr lang="it-IT" sz="1200" dirty="0" smtClean="0"/>
              <a:t>un aumento di 1 </a:t>
            </a:r>
            <a:r>
              <a:rPr lang="it-IT" sz="1200" dirty="0" err="1" smtClean="0"/>
              <a:t>Chf</a:t>
            </a:r>
            <a:r>
              <a:rPr lang="it-IT" sz="1200" dirty="0" smtClean="0"/>
              <a:t> nel settore ricettivo un aumento complessivo di circa 1,8 </a:t>
            </a:r>
            <a:r>
              <a:rPr lang="it-IT" sz="1200" dirty="0" err="1" smtClean="0"/>
              <a:t>Chf</a:t>
            </a:r>
            <a:r>
              <a:rPr lang="it-IT" sz="1200" dirty="0" smtClean="0"/>
              <a:t>.</a:t>
            </a:r>
          </a:p>
          <a:p>
            <a:pPr marL="21717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21717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200" dirty="0" smtClean="0"/>
          </a:p>
          <a:p>
            <a:pPr marL="21717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200" dirty="0" smtClean="0"/>
          </a:p>
        </p:txBody>
      </p:sp>
    </p:spTree>
    <p:extLst>
      <p:ext uri="{BB962C8B-B14F-4D97-AF65-F5344CB8AC3E}">
        <p14:creationId xmlns:p14="http://schemas.microsoft.com/office/powerpoint/2010/main" val="33542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12776"/>
            <a:ext cx="7908614" cy="4507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30" y="1412776"/>
            <a:ext cx="7893659" cy="4565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353002"/>
            <a:ext cx="8235720" cy="46415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3298" y="419256"/>
            <a:ext cx="4103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0000"/>
                </a:solidFill>
                <a:latin typeface="Arial Narrow" pitchFamily="34" charset="0"/>
              </a:rPr>
              <a:t>Competitività economica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410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463901"/>
              </p:ext>
            </p:extLst>
          </p:nvPr>
        </p:nvGraphicFramePr>
        <p:xfrm>
          <a:off x="827584" y="1340768"/>
          <a:ext cx="410430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628518"/>
              </p:ext>
            </p:extLst>
          </p:nvPr>
        </p:nvGraphicFramePr>
        <p:xfrm>
          <a:off x="5004048" y="1268470"/>
          <a:ext cx="4139952" cy="230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971998"/>
              </p:ext>
            </p:extLst>
          </p:nvPr>
        </p:nvGraphicFramePr>
        <p:xfrm>
          <a:off x="827584" y="4004768"/>
          <a:ext cx="4104304" cy="2304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056408"/>
              </p:ext>
            </p:extLst>
          </p:nvPr>
        </p:nvGraphicFramePr>
        <p:xfrm>
          <a:off x="4860032" y="3933055"/>
          <a:ext cx="4283968" cy="230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4573298" y="419256"/>
            <a:ext cx="4103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0000"/>
                </a:solidFill>
                <a:latin typeface="Arial Narrow" pitchFamily="34" charset="0"/>
              </a:rPr>
              <a:t>Competitività economica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75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57581976"/>
              </p:ext>
            </p:extLst>
          </p:nvPr>
        </p:nvGraphicFramePr>
        <p:xfrm>
          <a:off x="1979712" y="1863988"/>
          <a:ext cx="6119495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30565"/>
              </p:ext>
            </p:extLst>
          </p:nvPr>
        </p:nvGraphicFramePr>
        <p:xfrm>
          <a:off x="1187624" y="5157192"/>
          <a:ext cx="6756402" cy="1209675"/>
        </p:xfrm>
        <a:graphic>
          <a:graphicData uri="http://schemas.openxmlformats.org/drawingml/2006/table">
            <a:tbl>
              <a:tblPr/>
              <a:tblGrid>
                <a:gridCol w="1094860"/>
                <a:gridCol w="609314"/>
                <a:gridCol w="609314"/>
                <a:gridCol w="609314"/>
                <a:gridCol w="609314"/>
                <a:gridCol w="177716"/>
                <a:gridCol w="609314"/>
                <a:gridCol w="609314"/>
                <a:gridCol w="609314"/>
                <a:gridCol w="609314"/>
                <a:gridCol w="609314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Cantone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1980-1990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1990-2000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2000-2008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2008-2012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Cantone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1980-1990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1990-2000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2000-2008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2008-2012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Basilea-città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Grigioni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Zurigo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Ginevra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Berna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Vallese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Lucerna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Ticino</a:t>
                      </a:r>
                      <a:endParaRPr lang="it-IT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1.97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Zugo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SVIZZERA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115616" y="4653136"/>
            <a:ext cx="68407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Tasso di crescita medio annuo del PIL secondo i cantoni, dal 1980 al </a:t>
            </a:r>
            <a:r>
              <a:rPr lang="it-CH" sz="1400" b="1" dirty="0" smtClean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2012</a:t>
            </a:r>
            <a:endParaRPr lang="it-CH" sz="1400" b="1" dirty="0"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it-CH" sz="1200" i="1" dirty="0" smtClean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(elaborazione </a:t>
            </a:r>
            <a:r>
              <a:rPr lang="it-CH" sz="1200" i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IRE su dati </a:t>
            </a:r>
            <a:r>
              <a:rPr lang="it-CH" sz="1200" i="1" dirty="0" smtClean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BAK, 2014)</a:t>
            </a:r>
            <a:endParaRPr lang="it-IT" sz="2800" i="1" dirty="0"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608" y="1340768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Proporzione del PIL rispetto al valore svizzero per grandi regioni, 2012</a:t>
            </a:r>
          </a:p>
          <a:p>
            <a:r>
              <a:rPr lang="it-CH" sz="1200" i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(elaborazione IRE su dati BAK, 2014)</a:t>
            </a:r>
            <a:endParaRPr lang="it-IT" sz="1200" i="1" dirty="0"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3298" y="419256"/>
            <a:ext cx="4103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0000"/>
                </a:solidFill>
                <a:latin typeface="Arial Narrow" pitchFamily="34" charset="0"/>
              </a:rPr>
              <a:t>Prodotto Interno Lordo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25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988840"/>
            <a:ext cx="7524576" cy="37648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3298" y="419256"/>
            <a:ext cx="4103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0000"/>
                </a:solidFill>
                <a:latin typeface="Arial Narrow" pitchFamily="34" charset="0"/>
              </a:rPr>
              <a:t>PIL pro-capite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1233249" y="13782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CH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PIL pro-capite: selezione di alcuni cantoni CH e province IT </a:t>
            </a:r>
            <a:r>
              <a:rPr lang="it-CH" sz="1400" i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(base: Svizzera=100, 2012 dati BAK)</a:t>
            </a:r>
            <a:endParaRPr lang="it-IT" sz="1400" i="1" dirty="0"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0714363"/>
              </p:ext>
            </p:extLst>
          </p:nvPr>
        </p:nvGraphicFramePr>
        <p:xfrm>
          <a:off x="827584" y="1772816"/>
          <a:ext cx="7515080" cy="457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043608" y="1268760"/>
            <a:ext cx="7820025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Rapporto popolazione attiva occupata sulla popolazione 15-64 anni, </a:t>
            </a:r>
            <a:r>
              <a:rPr lang="it-CH" sz="1400" b="1" dirty="0" smtClean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sz="1400" i="1" dirty="0" smtClean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(elaborazione IRE su dati UST, 2014)</a:t>
            </a:r>
            <a:r>
              <a:rPr lang="en-US" sz="1400" i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1400" i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sz="1400" i="1" dirty="0"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3298" y="419256"/>
            <a:ext cx="4103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0000"/>
                </a:solidFill>
                <a:latin typeface="Arial Narrow" pitchFamily="34" charset="0"/>
              </a:rPr>
              <a:t>Occupazione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02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3298" y="419256"/>
            <a:ext cx="4103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0000"/>
                </a:solidFill>
                <a:latin typeface="Arial Narrow" pitchFamily="34" charset="0"/>
              </a:rPr>
              <a:t>Produttività</a:t>
            </a:r>
            <a:endParaRPr lang="it-IT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469112"/>
              </p:ext>
            </p:extLst>
          </p:nvPr>
        </p:nvGraphicFramePr>
        <p:xfrm>
          <a:off x="899592" y="1268760"/>
          <a:ext cx="72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930061"/>
              </p:ext>
            </p:extLst>
          </p:nvPr>
        </p:nvGraphicFramePr>
        <p:xfrm>
          <a:off x="971600" y="1340768"/>
          <a:ext cx="7848072" cy="453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978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6550"/>
            <a:ext cx="71913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997623"/>
              </p:ext>
            </p:extLst>
          </p:nvPr>
        </p:nvGraphicFramePr>
        <p:xfrm>
          <a:off x="4932040" y="-315416"/>
          <a:ext cx="583264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127913"/>
              </p:ext>
            </p:extLst>
          </p:nvPr>
        </p:nvGraphicFramePr>
        <p:xfrm>
          <a:off x="71723" y="-459432"/>
          <a:ext cx="45365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94" y="5157192"/>
            <a:ext cx="85153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6.0&quot;&gt;&lt;object type=&quot;1&quot; unique_id=&quot;10001&quot;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3&quot; value=&quot;-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3&quot; value=&quot;-1&quot;/&gt;&lt;property id=&quot;20307&quot; value=&quot;257&quot;/&gt;&lt;/object&gt;&lt;/object&gt;&lt;/object&gt;&lt;/database&gt;"/>
</p:tagLst>
</file>

<file path=ppt/theme/theme1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4709</TotalTime>
  <Words>1049</Words>
  <Application>Microsoft Office PowerPoint</Application>
  <PresentationFormat>On-screen Show (4:3)</PresentationFormat>
  <Paragraphs>223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SimSun</vt:lpstr>
      <vt:lpstr>Arial</vt:lpstr>
      <vt:lpstr>Arial Narrow</vt:lpstr>
      <vt:lpstr>Calibri</vt:lpstr>
      <vt:lpstr>Times New Roman</vt:lpstr>
      <vt:lpstr>Wingdings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modello2</dc:creator>
  <cp:lastModifiedBy>Mini Valentina</cp:lastModifiedBy>
  <cp:revision>395</cp:revision>
  <cp:lastPrinted>2014-11-25T15:30:43Z</cp:lastPrinted>
  <dcterms:created xsi:type="dcterms:W3CDTF">2007-04-05T08:11:20Z</dcterms:created>
  <dcterms:modified xsi:type="dcterms:W3CDTF">2014-11-26T13:50:19Z</dcterms:modified>
</cp:coreProperties>
</file>