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4"/>
  </p:sldMasterIdLst>
  <p:handoutMasterIdLst>
    <p:handoutMasterId r:id="rId32"/>
  </p:handoutMasterIdLst>
  <p:sldIdLst>
    <p:sldId id="287" r:id="rId5"/>
    <p:sldId id="303" r:id="rId6"/>
    <p:sldId id="304" r:id="rId7"/>
    <p:sldId id="316" r:id="rId8"/>
    <p:sldId id="305" r:id="rId9"/>
    <p:sldId id="306" r:id="rId10"/>
    <p:sldId id="308" r:id="rId11"/>
    <p:sldId id="337" r:id="rId12"/>
    <p:sldId id="309" r:id="rId13"/>
    <p:sldId id="335" r:id="rId14"/>
    <p:sldId id="334" r:id="rId15"/>
    <p:sldId id="310" r:id="rId16"/>
    <p:sldId id="311" r:id="rId17"/>
    <p:sldId id="340" r:id="rId18"/>
    <p:sldId id="341" r:id="rId19"/>
    <p:sldId id="313" r:id="rId20"/>
    <p:sldId id="338" r:id="rId21"/>
    <p:sldId id="321" r:id="rId22"/>
    <p:sldId id="314" r:id="rId23"/>
    <p:sldId id="320" r:id="rId24"/>
    <p:sldId id="312" r:id="rId25"/>
    <p:sldId id="336" r:id="rId26"/>
    <p:sldId id="315" r:id="rId27"/>
    <p:sldId id="318" r:id="rId28"/>
    <p:sldId id="319" r:id="rId29"/>
    <p:sldId id="339" r:id="rId30"/>
    <p:sldId id="333" r:id="rId31"/>
  </p:sldIdLst>
  <p:sldSz cx="12192000" cy="6858000"/>
  <p:notesSz cx="6888163" cy="100218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A01C2F-7B8F-58FF-231C-4B33C68A644F}" name="kassgjxjt7@goetheuniversitaet.onmicrosoft.com" initials="k" userId="kassgjxjt7@goetheuniversitaet.onmicrosoft.com" providerId="None"/>
  <p188:author id="{CF70888A-B34C-C119-1D1D-90E510B7CD70}" name="MW" initials="MW" userId="MW"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onald.s.larsen@gmail.com" initials="r" lastIdx="1" clrIdx="0">
    <p:extLst>
      <p:ext uri="{19B8F6BF-5375-455C-9EA6-DF929625EA0E}">
        <p15:presenceInfo xmlns:p15="http://schemas.microsoft.com/office/powerpoint/2012/main" userId="89381c6f69a7aa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FFFFCC"/>
    <a:srgbClr val="FF9933"/>
    <a:srgbClr val="FFFF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94249" autoAdjust="0"/>
  </p:normalViewPr>
  <p:slideViewPr>
    <p:cSldViewPr snapToGrid="0">
      <p:cViewPr varScale="1">
        <p:scale>
          <a:sx n="64" d="100"/>
          <a:sy n="64" d="100"/>
        </p:scale>
        <p:origin x="900" y="48"/>
      </p:cViewPr>
      <p:guideLst/>
    </p:cSldViewPr>
  </p:slideViewPr>
  <p:notesTextViewPr>
    <p:cViewPr>
      <p:scale>
        <a:sx n="1" d="1"/>
        <a:sy n="1" d="1"/>
      </p:scale>
      <p:origin x="0" y="0"/>
    </p:cViewPr>
  </p:notesTextViewPr>
  <p:notesViewPr>
    <p:cSldViewPr snapToGrid="0">
      <p:cViewPr varScale="1">
        <p:scale>
          <a:sx n="63" d="100"/>
          <a:sy n="63" d="100"/>
        </p:scale>
        <p:origin x="2280" y="8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7FB268-2581-4429-9A03-D555EB068F78}"/>
              </a:ext>
            </a:extLst>
          </p:cNvPr>
          <p:cNvSpPr>
            <a:spLocks noGrp="1"/>
          </p:cNvSpPr>
          <p:nvPr>
            <p:ph type="hdr" sz="quarter"/>
          </p:nvPr>
        </p:nvSpPr>
        <p:spPr>
          <a:xfrm>
            <a:off x="0" y="0"/>
            <a:ext cx="2984871" cy="502835"/>
          </a:xfrm>
          <a:prstGeom prst="rect">
            <a:avLst/>
          </a:prstGeom>
        </p:spPr>
        <p:txBody>
          <a:bodyPr vert="horz" lIns="96625" tIns="48312" rIns="96625" bIns="48312" rtlCol="0"/>
          <a:lstStyle>
            <a:lvl1pPr algn="l">
              <a:defRPr sz="1300"/>
            </a:lvl1pPr>
          </a:lstStyle>
          <a:p>
            <a:endParaRPr lang="en-US"/>
          </a:p>
        </p:txBody>
      </p:sp>
      <p:sp>
        <p:nvSpPr>
          <p:cNvPr id="3" name="Date Placeholder 2">
            <a:extLst>
              <a:ext uri="{FF2B5EF4-FFF2-40B4-BE49-F238E27FC236}">
                <a16:creationId xmlns:a16="http://schemas.microsoft.com/office/drawing/2014/main" id="{A93D1585-D06A-4616-B7E9-41980A8516ED}"/>
              </a:ext>
            </a:extLst>
          </p:cNvPr>
          <p:cNvSpPr>
            <a:spLocks noGrp="1"/>
          </p:cNvSpPr>
          <p:nvPr>
            <p:ph type="dt" sz="quarter" idx="1"/>
          </p:nvPr>
        </p:nvSpPr>
        <p:spPr>
          <a:xfrm>
            <a:off x="3901698" y="0"/>
            <a:ext cx="2984871" cy="502835"/>
          </a:xfrm>
          <a:prstGeom prst="rect">
            <a:avLst/>
          </a:prstGeom>
        </p:spPr>
        <p:txBody>
          <a:bodyPr vert="horz" lIns="96625" tIns="48312" rIns="96625" bIns="48312" rtlCol="0"/>
          <a:lstStyle>
            <a:lvl1pPr algn="r">
              <a:defRPr sz="1300"/>
            </a:lvl1pPr>
          </a:lstStyle>
          <a:p>
            <a:fld id="{FD5D270C-AD71-46E6-A5A6-B9B37BC4B257}" type="datetimeFigureOut">
              <a:rPr lang="en-US" smtClean="0"/>
              <a:t>9/2/2024</a:t>
            </a:fld>
            <a:endParaRPr lang="en-US"/>
          </a:p>
        </p:txBody>
      </p:sp>
      <p:sp>
        <p:nvSpPr>
          <p:cNvPr id="4" name="Footer Placeholder 3">
            <a:extLst>
              <a:ext uri="{FF2B5EF4-FFF2-40B4-BE49-F238E27FC236}">
                <a16:creationId xmlns:a16="http://schemas.microsoft.com/office/drawing/2014/main" id="{EAF2A851-5384-46FE-8C6C-45AFB7CDA597}"/>
              </a:ext>
            </a:extLst>
          </p:cNvPr>
          <p:cNvSpPr>
            <a:spLocks noGrp="1"/>
          </p:cNvSpPr>
          <p:nvPr>
            <p:ph type="ftr" sz="quarter" idx="2"/>
          </p:nvPr>
        </p:nvSpPr>
        <p:spPr>
          <a:xfrm>
            <a:off x="0" y="9519055"/>
            <a:ext cx="2984871" cy="502834"/>
          </a:xfrm>
          <a:prstGeom prst="rect">
            <a:avLst/>
          </a:prstGeom>
        </p:spPr>
        <p:txBody>
          <a:bodyPr vert="horz" lIns="96625" tIns="48312" rIns="96625" bIns="48312"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2AB1F046-965E-46B3-8F38-1BF59FE5CFE1}"/>
              </a:ext>
            </a:extLst>
          </p:cNvPr>
          <p:cNvSpPr>
            <a:spLocks noGrp="1"/>
          </p:cNvSpPr>
          <p:nvPr>
            <p:ph type="sldNum" sz="quarter" idx="3"/>
          </p:nvPr>
        </p:nvSpPr>
        <p:spPr>
          <a:xfrm>
            <a:off x="3901698" y="9519055"/>
            <a:ext cx="2984871" cy="502834"/>
          </a:xfrm>
          <a:prstGeom prst="rect">
            <a:avLst/>
          </a:prstGeom>
        </p:spPr>
        <p:txBody>
          <a:bodyPr vert="horz" lIns="96625" tIns="48312" rIns="96625" bIns="48312" rtlCol="0" anchor="b"/>
          <a:lstStyle>
            <a:lvl1pPr algn="r">
              <a:defRPr sz="1300"/>
            </a:lvl1pPr>
          </a:lstStyle>
          <a:p>
            <a:fld id="{A433BB8F-7739-4E84-9D14-DC6BE98AAA9F}" type="slidenum">
              <a:rPr lang="en-US" smtClean="0"/>
              <a:t>‹N›</a:t>
            </a:fld>
            <a:endParaRPr lang="en-US"/>
          </a:p>
        </p:txBody>
      </p:sp>
    </p:spTree>
    <p:extLst>
      <p:ext uri="{BB962C8B-B14F-4D97-AF65-F5344CB8AC3E}">
        <p14:creationId xmlns:p14="http://schemas.microsoft.com/office/powerpoint/2010/main" val="359654482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g"/><Relationship Id="rId2" Type="http://schemas.openxmlformats.org/officeDocument/2006/relationships/image" Target="../media/image4.wmf"/><Relationship Id="rId1" Type="http://schemas.openxmlformats.org/officeDocument/2006/relationships/slideMaster" Target="../slideMasters/slideMaster1.xml"/><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11F5CE1F-3A2A-4EDB-95DB-2C47FDE41506}"/>
              </a:ext>
            </a:extLst>
          </p:cNvPr>
          <p:cNvSpPr>
            <a:spLocks noGrp="1"/>
          </p:cNvSpPr>
          <p:nvPr>
            <p:ph type="body" sz="quarter" idx="10" hasCustomPrompt="1"/>
          </p:nvPr>
        </p:nvSpPr>
        <p:spPr>
          <a:xfrm>
            <a:off x="246452" y="2222627"/>
            <a:ext cx="8706892" cy="750888"/>
          </a:xfrm>
          <a:prstGeom prst="rect">
            <a:avLst/>
          </a:prstGeom>
        </p:spPr>
        <p:txBody>
          <a:bodyPr>
            <a:normAutofit/>
          </a:bodyPr>
          <a:lstStyle>
            <a:lvl1pPr marL="0" indent="0">
              <a:buNone/>
              <a:defRPr sz="2800" b="1">
                <a:solidFill>
                  <a:schemeClr val="bg1"/>
                </a:solidFill>
                <a:latin typeface="+mj-lt"/>
              </a:defRPr>
            </a:lvl1pPr>
          </a:lstStyle>
          <a:p>
            <a:pPr lvl="0"/>
            <a:r>
              <a:rPr lang="en-US" dirty="0"/>
              <a:t>Insert the title of your presentation</a:t>
            </a:r>
          </a:p>
        </p:txBody>
      </p:sp>
      <p:sp>
        <p:nvSpPr>
          <p:cNvPr id="11" name="Title 1">
            <a:extLst>
              <a:ext uri="{FF2B5EF4-FFF2-40B4-BE49-F238E27FC236}">
                <a16:creationId xmlns:a16="http://schemas.microsoft.com/office/drawing/2014/main" id="{225EB480-B3F4-4567-B0B3-7D3AA938ECB6}"/>
              </a:ext>
            </a:extLst>
          </p:cNvPr>
          <p:cNvSpPr txBox="1">
            <a:spLocks/>
          </p:cNvSpPr>
          <p:nvPr userDrawn="1"/>
        </p:nvSpPr>
        <p:spPr>
          <a:xfrm>
            <a:off x="246452" y="137159"/>
            <a:ext cx="8706892" cy="13716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2800" dirty="0"/>
              <a:t>19th Annual Meeting of the European Network on Regional </a:t>
            </a:r>
            <a:r>
              <a:rPr lang="en-US" sz="2800" dirty="0" err="1"/>
              <a:t>Labour</a:t>
            </a:r>
            <a:r>
              <a:rPr lang="en-US" sz="2800" dirty="0"/>
              <a:t> Market Monitoring </a:t>
            </a:r>
            <a:endParaRPr lang="en-US" dirty="0"/>
          </a:p>
          <a:p>
            <a:endParaRPr lang="en-US" sz="2400" b="0" dirty="0"/>
          </a:p>
          <a:p>
            <a:r>
              <a:rPr lang="en-US" sz="2400" b="0" dirty="0"/>
              <a:t>Lugano, Switzerland 5. – 6. September 2024 </a:t>
            </a:r>
          </a:p>
        </p:txBody>
      </p:sp>
      <p:sp>
        <p:nvSpPr>
          <p:cNvPr id="13" name="Text Placeholder 12">
            <a:extLst>
              <a:ext uri="{FF2B5EF4-FFF2-40B4-BE49-F238E27FC236}">
                <a16:creationId xmlns:a16="http://schemas.microsoft.com/office/drawing/2014/main" id="{6960D059-FEC1-41FA-BAB4-F0D97DDF699E}"/>
              </a:ext>
            </a:extLst>
          </p:cNvPr>
          <p:cNvSpPr>
            <a:spLocks noGrp="1"/>
          </p:cNvSpPr>
          <p:nvPr>
            <p:ph type="body" sz="quarter" idx="11" hasCustomPrompt="1"/>
          </p:nvPr>
        </p:nvSpPr>
        <p:spPr>
          <a:xfrm>
            <a:off x="246452" y="3429000"/>
            <a:ext cx="8706892" cy="576263"/>
          </a:xfrm>
          <a:prstGeom prst="rect">
            <a:avLst/>
          </a:prstGeom>
        </p:spPr>
        <p:txBody>
          <a:bodyPr>
            <a:noAutofit/>
          </a:bodyPr>
          <a:lstStyle>
            <a:lvl1pPr marL="0" indent="0">
              <a:buNone/>
              <a:defRPr sz="2000" b="1">
                <a:solidFill>
                  <a:schemeClr val="bg1"/>
                </a:solidFill>
                <a:latin typeface="+mj-lt"/>
              </a:defRPr>
            </a:lvl1pPr>
          </a:lstStyle>
          <a:p>
            <a:pPr lvl="0"/>
            <a:r>
              <a:rPr lang="en-US" dirty="0"/>
              <a:t>Insert you academic title, first name, last name and position within ENRLMM</a:t>
            </a:r>
          </a:p>
        </p:txBody>
      </p:sp>
      <p:sp>
        <p:nvSpPr>
          <p:cNvPr id="15" name="Text Placeholder 14">
            <a:extLst>
              <a:ext uri="{FF2B5EF4-FFF2-40B4-BE49-F238E27FC236}">
                <a16:creationId xmlns:a16="http://schemas.microsoft.com/office/drawing/2014/main" id="{6591B148-5494-4A77-A84C-2BF42A956BDE}"/>
              </a:ext>
            </a:extLst>
          </p:cNvPr>
          <p:cNvSpPr>
            <a:spLocks noGrp="1"/>
          </p:cNvSpPr>
          <p:nvPr>
            <p:ph type="body" sz="quarter" idx="12" hasCustomPrompt="1"/>
          </p:nvPr>
        </p:nvSpPr>
        <p:spPr>
          <a:xfrm>
            <a:off x="246452" y="4443413"/>
            <a:ext cx="8706892" cy="357187"/>
          </a:xfrm>
          <a:prstGeom prst="rect">
            <a:avLst/>
          </a:prstGeom>
        </p:spPr>
        <p:txBody>
          <a:bodyPr>
            <a:normAutofit/>
          </a:bodyPr>
          <a:lstStyle>
            <a:lvl1pPr marL="0" indent="0">
              <a:buNone/>
              <a:defRPr lang="en-US" sz="2000" dirty="0" smtClean="0">
                <a:solidFill>
                  <a:schemeClr val="bg1"/>
                </a:solidFill>
                <a:latin typeface="+mj-lt"/>
              </a:defRPr>
            </a:lvl1pPr>
            <a:lvl2pPr marL="457200" indent="0">
              <a:buNone/>
              <a:defRPr/>
            </a:lvl2pPr>
          </a:lstStyle>
          <a:p>
            <a:pPr lvl="0"/>
            <a:r>
              <a:rPr lang="en-US" dirty="0"/>
              <a:t>Insert the name of your </a:t>
            </a:r>
            <a:r>
              <a:rPr lang="en-US" dirty="0" err="1"/>
              <a:t>organisation</a:t>
            </a:r>
            <a:endParaRPr lang="en-US" dirty="0"/>
          </a:p>
        </p:txBody>
      </p:sp>
      <p:sp>
        <p:nvSpPr>
          <p:cNvPr id="17" name="Text Placeholder 16">
            <a:extLst>
              <a:ext uri="{FF2B5EF4-FFF2-40B4-BE49-F238E27FC236}">
                <a16:creationId xmlns:a16="http://schemas.microsoft.com/office/drawing/2014/main" id="{21DB112E-6832-47F6-98A5-88DE9AA106F7}"/>
              </a:ext>
            </a:extLst>
          </p:cNvPr>
          <p:cNvSpPr>
            <a:spLocks noGrp="1"/>
          </p:cNvSpPr>
          <p:nvPr>
            <p:ph type="body" sz="quarter" idx="13" hasCustomPrompt="1"/>
          </p:nvPr>
        </p:nvSpPr>
        <p:spPr>
          <a:xfrm>
            <a:off x="246452" y="4972594"/>
            <a:ext cx="8706892" cy="338138"/>
          </a:xfrm>
          <a:prstGeom prst="rect">
            <a:avLst/>
          </a:prstGeom>
        </p:spPr>
        <p:txBody>
          <a:bodyPr>
            <a:noAutofit/>
          </a:bodyPr>
          <a:lstStyle>
            <a:lvl1pPr marL="0" indent="0">
              <a:buNone/>
              <a:defRPr sz="2000">
                <a:solidFill>
                  <a:schemeClr val="bg1"/>
                </a:solidFill>
                <a:latin typeface="+mj-lt"/>
              </a:defRPr>
            </a:lvl1pPr>
          </a:lstStyle>
          <a:p>
            <a:pPr lvl="0"/>
            <a:r>
              <a:rPr lang="en-US" dirty="0"/>
              <a:t>Insert your country</a:t>
            </a:r>
          </a:p>
        </p:txBody>
      </p:sp>
      <p:sp>
        <p:nvSpPr>
          <p:cNvPr id="20" name="Title 1">
            <a:extLst>
              <a:ext uri="{FF2B5EF4-FFF2-40B4-BE49-F238E27FC236}">
                <a16:creationId xmlns:a16="http://schemas.microsoft.com/office/drawing/2014/main" id="{A79BD329-971D-4480-B9CF-DA4D9C0ED569}"/>
              </a:ext>
            </a:extLst>
          </p:cNvPr>
          <p:cNvSpPr txBox="1">
            <a:spLocks/>
          </p:cNvSpPr>
          <p:nvPr userDrawn="1"/>
        </p:nvSpPr>
        <p:spPr>
          <a:xfrm>
            <a:off x="9778904" y="1865363"/>
            <a:ext cx="2029288" cy="3571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r>
              <a:rPr lang="en-US" sz="1400" b="0" dirty="0">
                <a:solidFill>
                  <a:schemeClr val="tx2"/>
                </a:solidFill>
              </a:rPr>
              <a:t>In partnership with:</a:t>
            </a:r>
            <a:endParaRPr lang="en-US" sz="1100" b="0" dirty="0">
              <a:solidFill>
                <a:schemeClr val="tx2"/>
              </a:solidFill>
            </a:endParaRPr>
          </a:p>
        </p:txBody>
      </p:sp>
      <p:pic>
        <p:nvPicPr>
          <p:cNvPr id="3" name="Picture 4">
            <a:extLst>
              <a:ext uri="{FF2B5EF4-FFF2-40B4-BE49-F238E27FC236}">
                <a16:creationId xmlns:a16="http://schemas.microsoft.com/office/drawing/2014/main" id="{DC0ACCC5-830E-4F0D-703F-17CC99EAFB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r="73958" b="35594"/>
          <a:stretch>
            <a:fillRect/>
          </a:stretch>
        </p:blipFill>
        <p:spPr bwMode="auto">
          <a:xfrm>
            <a:off x="9778904" y="2804957"/>
            <a:ext cx="2304000" cy="641872"/>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 name="Picture 5">
            <a:extLst>
              <a:ext uri="{FF2B5EF4-FFF2-40B4-BE49-F238E27FC236}">
                <a16:creationId xmlns:a16="http://schemas.microsoft.com/office/drawing/2014/main" id="{5473AFCE-BD19-9DF4-1BB0-AF8D323968F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193235" y="5811774"/>
            <a:ext cx="1455838" cy="792978"/>
          </a:xfrm>
          <a:prstGeom prst="rect">
            <a:avLst/>
          </a:prstGeom>
          <a:noFill/>
          <a:ln>
            <a:noFill/>
          </a:ln>
          <a:effectLst/>
          <a:extLst>
            <a:ext uri="{909E8E84-426E-40DD-AFC4-6F175D3DCCD1}">
              <a14:hiddenFill xmlns:a14="http://schemas.microsoft.com/office/drawing/2010/main">
                <a:solidFill>
                  <a:srgbClr val="696464"/>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Grafik 11" descr="Ein Bild, das Text, Grafiken, Schrift, Logo enthält.&#10;&#10;Automatisch generierte Beschreibung">
            <a:extLst>
              <a:ext uri="{FF2B5EF4-FFF2-40B4-BE49-F238E27FC236}">
                <a16:creationId xmlns:a16="http://schemas.microsoft.com/office/drawing/2014/main" id="{B1A0C8F5-F28E-4D83-DEFB-8782FFD2EE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0772" y="3498281"/>
            <a:ext cx="1624980" cy="767629"/>
          </a:xfrm>
          <a:prstGeom prst="rect">
            <a:avLst/>
          </a:prstGeom>
        </p:spPr>
      </p:pic>
      <p:pic>
        <p:nvPicPr>
          <p:cNvPr id="16" name="Grafik 15">
            <a:extLst>
              <a:ext uri="{FF2B5EF4-FFF2-40B4-BE49-F238E27FC236}">
                <a16:creationId xmlns:a16="http://schemas.microsoft.com/office/drawing/2014/main" id="{FC787FDE-E89B-AF5C-EEE8-7F410EE9642E}"/>
              </a:ext>
            </a:extLst>
          </p:cNvPr>
          <p:cNvPicPr>
            <a:picLocks noChangeAspect="1"/>
          </p:cNvPicPr>
          <p:nvPr userDrawn="1"/>
        </p:nvPicPr>
        <p:blipFill>
          <a:blip r:embed="rId5"/>
          <a:stretch>
            <a:fillRect/>
          </a:stretch>
        </p:blipFill>
        <p:spPr>
          <a:xfrm>
            <a:off x="9986556" y="4309240"/>
            <a:ext cx="1743075" cy="609600"/>
          </a:xfrm>
          <a:prstGeom prst="rect">
            <a:avLst/>
          </a:prstGeom>
        </p:spPr>
      </p:pic>
      <p:pic>
        <p:nvPicPr>
          <p:cNvPr id="6" name="Grafik 5" descr="Ein Bild, das Text, Schrift, Logo, Grafiken enthält.&#10;&#10;Automatisch generierte Beschreibung">
            <a:extLst>
              <a:ext uri="{FF2B5EF4-FFF2-40B4-BE49-F238E27FC236}">
                <a16:creationId xmlns:a16="http://schemas.microsoft.com/office/drawing/2014/main" id="{58D36BD6-00F8-77CF-95C7-06FDE2256D8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589930" y="2112287"/>
            <a:ext cx="1429188" cy="800973"/>
          </a:xfrm>
          <a:prstGeom prst="rect">
            <a:avLst/>
          </a:prstGeom>
        </p:spPr>
      </p:pic>
      <p:pic>
        <p:nvPicPr>
          <p:cNvPr id="8" name="Grafik 7" descr="Ein Bild, das Text, Screenshot, Schrift, Visitenkarte enthält.&#10;&#10;Automatisch generierte Beschreibung">
            <a:extLst>
              <a:ext uri="{FF2B5EF4-FFF2-40B4-BE49-F238E27FC236}">
                <a16:creationId xmlns:a16="http://schemas.microsoft.com/office/drawing/2014/main" id="{9F308512-E035-40D2-DECE-CD6DDF8444B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927836" y="4866291"/>
            <a:ext cx="2178414" cy="903245"/>
          </a:xfrm>
          <a:prstGeom prst="rect">
            <a:avLst/>
          </a:prstGeom>
        </p:spPr>
      </p:pic>
    </p:spTree>
    <p:extLst>
      <p:ext uri="{BB962C8B-B14F-4D97-AF65-F5344CB8AC3E}">
        <p14:creationId xmlns:p14="http://schemas.microsoft.com/office/powerpoint/2010/main" val="418512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p:cNvSpPr/>
          <p:nvPr/>
        </p:nvSpPr>
        <p:spPr bwMode="ltGray">
          <a:xfrm>
            <a:off x="0" y="-1"/>
            <a:ext cx="9681493"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681494" y="0"/>
            <a:ext cx="2510506"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10051" y="88831"/>
            <a:ext cx="8935626" cy="1373070"/>
          </a:xfrm>
          <a:prstGeom prst="rect">
            <a:avLst/>
          </a:prstGeom>
        </p:spPr>
        <p:txBody>
          <a:bodyPr anchor="ctr">
            <a:noAutofit/>
          </a:bodyPr>
          <a:lstStyle>
            <a:lvl1pPr algn="l">
              <a:defRPr sz="4400">
                <a:solidFill>
                  <a:schemeClr val="tx2">
                    <a:lumMod val="75000"/>
                  </a:schemeClr>
                </a:solidFill>
              </a:defRPr>
            </a:lvl1pPr>
          </a:lstStyle>
          <a:p>
            <a:r>
              <a:rPr lang="en-US" dirty="0"/>
              <a:t>Insert your title</a:t>
            </a:r>
          </a:p>
        </p:txBody>
      </p:sp>
      <p:pic>
        <p:nvPicPr>
          <p:cNvPr id="11" name="Picture 10" descr="HD-ShadowLong.png">
            <a:extLst>
              <a:ext uri="{FF2B5EF4-FFF2-40B4-BE49-F238E27FC236}">
                <a16:creationId xmlns:a16="http://schemas.microsoft.com/office/drawing/2014/main" id="{1984B02F-7741-40DE-BA07-961FA275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50" y="1461901"/>
            <a:ext cx="9571443" cy="321164"/>
          </a:xfrm>
          <a:prstGeom prst="rect">
            <a:avLst/>
          </a:prstGeom>
        </p:spPr>
      </p:pic>
      <p:grpSp>
        <p:nvGrpSpPr>
          <p:cNvPr id="12" name="Group 11">
            <a:extLst>
              <a:ext uri="{FF2B5EF4-FFF2-40B4-BE49-F238E27FC236}">
                <a16:creationId xmlns:a16="http://schemas.microsoft.com/office/drawing/2014/main" id="{95EA64DE-1FF1-4B27-97BF-2E75695B0967}"/>
              </a:ext>
            </a:extLst>
          </p:cNvPr>
          <p:cNvGrpSpPr/>
          <p:nvPr userDrawn="1"/>
        </p:nvGrpSpPr>
        <p:grpSpPr>
          <a:xfrm>
            <a:off x="9936852" y="117996"/>
            <a:ext cx="2145097" cy="1314740"/>
            <a:chOff x="7163314" y="287057"/>
            <a:chExt cx="1980000" cy="1314740"/>
          </a:xfrm>
        </p:grpSpPr>
        <p:pic>
          <p:nvPicPr>
            <p:cNvPr id="13" name="Picture 2" descr="킎খh">
              <a:extLst>
                <a:ext uri="{FF2B5EF4-FFF2-40B4-BE49-F238E27FC236}">
                  <a16:creationId xmlns:a16="http://schemas.microsoft.com/office/drawing/2014/main" id="{C2BA09F0-5B3B-4712-9F80-E6CFC73EFDBC}"/>
                </a:ext>
              </a:extLst>
            </p:cNvPr>
            <p:cNvPicPr>
              <a:picLocks noChangeAspect="1" noChangeArrowheads="1"/>
            </p:cNvPicPr>
            <p:nvPr/>
          </p:nvPicPr>
          <p:blipFill>
            <a:blip r:embed="rId3" cstate="print"/>
            <a:srcRect r="77258"/>
            <a:stretch>
              <a:fillRect/>
            </a:stretch>
          </p:blipFill>
          <p:spPr bwMode="auto">
            <a:xfrm>
              <a:off x="7289219" y="911309"/>
              <a:ext cx="1728192" cy="690488"/>
            </a:xfrm>
            <a:prstGeom prst="rect">
              <a:avLst/>
            </a:prstGeom>
            <a:noFill/>
            <a:ln w="9525">
              <a:noFill/>
              <a:miter lim="800000"/>
              <a:headEnd/>
              <a:tailEnd/>
            </a:ln>
          </p:spPr>
        </p:pic>
        <p:sp>
          <p:nvSpPr>
            <p:cNvPr id="14" name="Textfeld 7">
              <a:extLst>
                <a:ext uri="{FF2B5EF4-FFF2-40B4-BE49-F238E27FC236}">
                  <a16:creationId xmlns:a16="http://schemas.microsoft.com/office/drawing/2014/main" id="{1E14E94C-8CD9-4AC2-BA7B-65EBEE761964}"/>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pic>
        <p:nvPicPr>
          <p:cNvPr id="15" name="Picture 14" descr="HD-ShadowShort.png">
            <a:extLst>
              <a:ext uri="{FF2B5EF4-FFF2-40B4-BE49-F238E27FC236}">
                <a16:creationId xmlns:a16="http://schemas.microsoft.com/office/drawing/2014/main" id="{5888F627-CC4D-415C-B39D-DE7802DD72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681493" y="1478212"/>
            <a:ext cx="2400456" cy="216041"/>
          </a:xfrm>
          <a:prstGeom prst="rect">
            <a:avLst/>
          </a:prstGeom>
        </p:spPr>
      </p:pic>
      <p:sp>
        <p:nvSpPr>
          <p:cNvPr id="16" name="Content Placeholder 3">
            <a:extLst>
              <a:ext uri="{FF2B5EF4-FFF2-40B4-BE49-F238E27FC236}">
                <a16:creationId xmlns:a16="http://schemas.microsoft.com/office/drawing/2014/main" id="{1AAABA5D-EB5B-4C15-99A3-DCD4E39F5FC3}"/>
              </a:ext>
            </a:extLst>
          </p:cNvPr>
          <p:cNvSpPr>
            <a:spLocks noGrp="1"/>
          </p:cNvSpPr>
          <p:nvPr>
            <p:ph sz="quarter" idx="10" hasCustomPrompt="1"/>
          </p:nvPr>
        </p:nvSpPr>
        <p:spPr>
          <a:xfrm>
            <a:off x="110049" y="1756446"/>
            <a:ext cx="8935626" cy="5004460"/>
          </a:xfrm>
          <a:prstGeom prst="rect">
            <a:avLst/>
          </a:prstGeom>
        </p:spPr>
        <p:txBody>
          <a:bodyPr/>
          <a:lstStyle>
            <a:lvl1pPr marL="0" indent="0">
              <a:buNone/>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dirty="0"/>
              <a:t>Insert your text</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19" name="Title 1">
            <a:extLst>
              <a:ext uri="{FF2B5EF4-FFF2-40B4-BE49-F238E27FC236}">
                <a16:creationId xmlns:a16="http://schemas.microsoft.com/office/drawing/2014/main" id="{FBAC2965-A360-4DE9-8AC4-E3CB8152CE87}"/>
              </a:ext>
            </a:extLst>
          </p:cNvPr>
          <p:cNvSpPr txBox="1">
            <a:spLocks/>
          </p:cNvSpPr>
          <p:nvPr userDrawn="1"/>
        </p:nvSpPr>
        <p:spPr>
          <a:xfrm>
            <a:off x="9791542" y="2253942"/>
            <a:ext cx="2304662" cy="279218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2800" b="1" kern="1200">
                <a:solidFill>
                  <a:schemeClr val="bg1"/>
                </a:solidFill>
                <a:latin typeface="+mn-lt"/>
                <a:ea typeface="+mj-ea"/>
                <a:cs typeface="+mj-cs"/>
              </a:defRPr>
            </a:lvl1pPr>
          </a:lstStyle>
          <a:p>
            <a:pPr algn="ctr"/>
            <a:r>
              <a:rPr lang="en-US" sz="1800" b="0" dirty="0">
                <a:solidFill>
                  <a:schemeClr val="tx2">
                    <a:lumMod val="50000"/>
                  </a:schemeClr>
                </a:solidFill>
              </a:rPr>
              <a:t>19th Annual Meeting of the European Network on Regional </a:t>
            </a:r>
            <a:r>
              <a:rPr lang="en-US" sz="1800" b="0" dirty="0" err="1">
                <a:solidFill>
                  <a:schemeClr val="tx2">
                    <a:lumMod val="50000"/>
                  </a:schemeClr>
                </a:solidFill>
              </a:rPr>
              <a:t>Labour</a:t>
            </a:r>
            <a:r>
              <a:rPr lang="en-US" sz="1800" b="0" dirty="0">
                <a:solidFill>
                  <a:schemeClr val="tx2">
                    <a:lumMod val="50000"/>
                  </a:schemeClr>
                </a:solidFill>
              </a:rPr>
              <a:t> Market Monitoring </a:t>
            </a:r>
          </a:p>
          <a:p>
            <a:pPr algn="ctr"/>
            <a:endParaRPr lang="en-US" sz="1400" b="0" dirty="0">
              <a:solidFill>
                <a:schemeClr val="tx2">
                  <a:lumMod val="50000"/>
                </a:schemeClr>
              </a:solidFill>
            </a:endParaRPr>
          </a:p>
          <a:p>
            <a:pPr algn="ctr"/>
            <a:r>
              <a:rPr lang="it-IT" sz="1400" b="0" dirty="0">
                <a:solidFill>
                  <a:schemeClr val="tx2">
                    <a:lumMod val="50000"/>
                  </a:schemeClr>
                </a:solidFill>
              </a:rPr>
              <a:t>Lugano, </a:t>
            </a:r>
            <a:r>
              <a:rPr lang="it-IT" sz="1400" b="0" dirty="0" err="1">
                <a:solidFill>
                  <a:schemeClr val="tx2">
                    <a:lumMod val="50000"/>
                  </a:schemeClr>
                </a:solidFill>
              </a:rPr>
              <a:t>Switzerland</a:t>
            </a:r>
            <a:endParaRPr lang="it-IT" sz="1400" b="0" dirty="0">
              <a:solidFill>
                <a:schemeClr val="tx2">
                  <a:lumMod val="50000"/>
                </a:schemeClr>
              </a:solidFill>
            </a:endParaRPr>
          </a:p>
          <a:p>
            <a:pPr algn="ctr"/>
            <a:r>
              <a:rPr lang="it-IT" sz="1400" b="0" dirty="0">
                <a:solidFill>
                  <a:schemeClr val="tx2">
                    <a:lumMod val="50000"/>
                  </a:schemeClr>
                </a:solidFill>
              </a:rPr>
              <a:t>5 – 6 </a:t>
            </a:r>
            <a:r>
              <a:rPr lang="it-IT" sz="1400" b="0" dirty="0" err="1">
                <a:solidFill>
                  <a:schemeClr val="tx2">
                    <a:lumMod val="50000"/>
                  </a:schemeClr>
                </a:solidFill>
              </a:rPr>
              <a:t>September</a:t>
            </a:r>
            <a:r>
              <a:rPr lang="it-IT" sz="1400" b="0" dirty="0">
                <a:solidFill>
                  <a:schemeClr val="tx2">
                    <a:lumMod val="50000"/>
                  </a:schemeClr>
                </a:solidFill>
              </a:rPr>
              <a:t> 2024</a:t>
            </a:r>
          </a:p>
        </p:txBody>
      </p:sp>
    </p:spTree>
    <p:extLst>
      <p:ext uri="{BB962C8B-B14F-4D97-AF65-F5344CB8AC3E}">
        <p14:creationId xmlns:p14="http://schemas.microsoft.com/office/powerpoint/2010/main" val="2867798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8816FC-ECC9-4E2C-B76D-0CDEBA67512B}"/>
              </a:ext>
            </a:extLst>
          </p:cNvPr>
          <p:cNvSpPr/>
          <p:nvPr userDrawn="1"/>
        </p:nvSpPr>
        <p:spPr>
          <a:xfrm>
            <a:off x="0" y="0"/>
            <a:ext cx="9681494" cy="685800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2879D9C8-F0AC-4035-AB5F-F1329A987230}"/>
              </a:ext>
            </a:extLst>
          </p:cNvPr>
          <p:cNvSpPr>
            <a:spLocks noGrp="1"/>
          </p:cNvSpPr>
          <p:nvPr>
            <p:ph type="title"/>
          </p:nvPr>
        </p:nvSpPr>
        <p:spPr>
          <a:xfrm>
            <a:off x="246452" y="135240"/>
            <a:ext cx="8706892" cy="1284102"/>
          </a:xfrm>
          <a:prstGeom prst="rect">
            <a:avLst/>
          </a:prstGeom>
        </p:spPr>
        <p:txBody>
          <a:bodyPr vert="horz" lIns="91440" tIns="45720" rIns="91440" bIns="45720" rtlCol="0" anchor="ctr">
            <a:noAutofit/>
          </a:bodyPr>
          <a:lstStyle/>
          <a:p>
            <a:r>
              <a:rPr lang="en-US" dirty="0"/>
              <a:t>The 19th Edition of the Annual Meeting of the European Network on Regional </a:t>
            </a:r>
            <a:r>
              <a:rPr lang="en-US" dirty="0" err="1"/>
              <a:t>Labour</a:t>
            </a:r>
            <a:r>
              <a:rPr lang="en-US" dirty="0"/>
              <a:t> Market Monitoring</a:t>
            </a:r>
          </a:p>
        </p:txBody>
      </p:sp>
      <p:sp>
        <p:nvSpPr>
          <p:cNvPr id="3" name="Text Placeholder 2">
            <a:extLst>
              <a:ext uri="{FF2B5EF4-FFF2-40B4-BE49-F238E27FC236}">
                <a16:creationId xmlns:a16="http://schemas.microsoft.com/office/drawing/2014/main" id="{8933BF84-E170-4E24-BF7E-02468EB45DB8}"/>
              </a:ext>
            </a:extLst>
          </p:cNvPr>
          <p:cNvSpPr>
            <a:spLocks noGrp="1"/>
          </p:cNvSpPr>
          <p:nvPr>
            <p:ph type="body" idx="1"/>
          </p:nvPr>
        </p:nvSpPr>
        <p:spPr>
          <a:xfrm>
            <a:off x="269393" y="1710564"/>
            <a:ext cx="8683951"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descr="HD-ShadowLong.png">
            <a:extLst>
              <a:ext uri="{FF2B5EF4-FFF2-40B4-BE49-F238E27FC236}">
                <a16:creationId xmlns:a16="http://schemas.microsoft.com/office/drawing/2014/main" id="{21004AF7-CB4E-4558-B900-883138B3FCA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0050" y="1635637"/>
            <a:ext cx="9571443" cy="321164"/>
          </a:xfrm>
          <a:prstGeom prst="rect">
            <a:avLst/>
          </a:prstGeom>
        </p:spPr>
      </p:pic>
      <p:pic>
        <p:nvPicPr>
          <p:cNvPr id="10" name="Picture 9" descr="HD-ShadowShort.png">
            <a:extLst>
              <a:ext uri="{FF2B5EF4-FFF2-40B4-BE49-F238E27FC236}">
                <a16:creationId xmlns:a16="http://schemas.microsoft.com/office/drawing/2014/main" id="{B740A125-BA67-4F1B-B5CF-D59957EB00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681493" y="1651948"/>
            <a:ext cx="2400456" cy="216041"/>
          </a:xfrm>
          <a:prstGeom prst="rect">
            <a:avLst/>
          </a:prstGeom>
        </p:spPr>
      </p:pic>
      <p:grpSp>
        <p:nvGrpSpPr>
          <p:cNvPr id="11" name="Group 10">
            <a:extLst>
              <a:ext uri="{FF2B5EF4-FFF2-40B4-BE49-F238E27FC236}">
                <a16:creationId xmlns:a16="http://schemas.microsoft.com/office/drawing/2014/main" id="{31E32BB2-CFEB-4A74-9C51-3821D4675383}"/>
              </a:ext>
            </a:extLst>
          </p:cNvPr>
          <p:cNvGrpSpPr/>
          <p:nvPr userDrawn="1"/>
        </p:nvGrpSpPr>
        <p:grpSpPr>
          <a:xfrm>
            <a:off x="9936852" y="117996"/>
            <a:ext cx="2145097" cy="1314740"/>
            <a:chOff x="7163314" y="287057"/>
            <a:chExt cx="1980000" cy="1314740"/>
          </a:xfrm>
        </p:grpSpPr>
        <p:pic>
          <p:nvPicPr>
            <p:cNvPr id="12" name="Picture 2" descr="킎খh">
              <a:extLst>
                <a:ext uri="{FF2B5EF4-FFF2-40B4-BE49-F238E27FC236}">
                  <a16:creationId xmlns:a16="http://schemas.microsoft.com/office/drawing/2014/main" id="{BFBD542C-418F-44CE-A445-DAF775C326E9}"/>
                </a:ext>
              </a:extLst>
            </p:cNvPr>
            <p:cNvPicPr>
              <a:picLocks noChangeAspect="1" noChangeArrowheads="1"/>
            </p:cNvPicPr>
            <p:nvPr/>
          </p:nvPicPr>
          <p:blipFill>
            <a:blip r:embed="rId6" cstate="print"/>
            <a:srcRect r="77258"/>
            <a:stretch>
              <a:fillRect/>
            </a:stretch>
          </p:blipFill>
          <p:spPr bwMode="auto">
            <a:xfrm>
              <a:off x="7289219" y="911309"/>
              <a:ext cx="1728192" cy="690488"/>
            </a:xfrm>
            <a:prstGeom prst="rect">
              <a:avLst/>
            </a:prstGeom>
            <a:noFill/>
            <a:ln w="9525">
              <a:noFill/>
              <a:miter lim="800000"/>
              <a:headEnd/>
              <a:tailEnd/>
            </a:ln>
          </p:spPr>
        </p:pic>
        <p:sp>
          <p:nvSpPr>
            <p:cNvPr id="13" name="Textfeld 7">
              <a:extLst>
                <a:ext uri="{FF2B5EF4-FFF2-40B4-BE49-F238E27FC236}">
                  <a16:creationId xmlns:a16="http://schemas.microsoft.com/office/drawing/2014/main" id="{DA9DAAAA-8000-4E1E-B003-DAD34EEC2C47}"/>
                </a:ext>
              </a:extLst>
            </p:cNvPr>
            <p:cNvSpPr txBox="1"/>
            <p:nvPr/>
          </p:nvSpPr>
          <p:spPr>
            <a:xfrm>
              <a:off x="7163314" y="287057"/>
              <a:ext cx="1980000" cy="646331"/>
            </a:xfrm>
            <a:prstGeom prst="rect">
              <a:avLst/>
            </a:prstGeom>
            <a:noFill/>
          </p:spPr>
          <p:txBody>
            <a:bodyPr wrap="square" rtlCol="0">
              <a:spAutoFit/>
            </a:bodyPr>
            <a:lstStyle/>
            <a:p>
              <a:pPr algn="ctr" defTabSz="914400" fontAlgn="auto">
                <a:spcBef>
                  <a:spcPts val="0"/>
                </a:spcBef>
                <a:spcAft>
                  <a:spcPts val="0"/>
                </a:spcAft>
              </a:pPr>
              <a:r>
                <a:rPr lang="de-DE" sz="1200" b="1" dirty="0">
                  <a:solidFill>
                    <a:schemeClr val="tx2">
                      <a:lumMod val="50000"/>
                    </a:schemeClr>
                  </a:solidFill>
                  <a:latin typeface="+mn-lt"/>
                  <a:cs typeface="+mn-cs"/>
                </a:rPr>
                <a:t>European Network </a:t>
              </a:r>
            </a:p>
            <a:p>
              <a:pPr algn="ctr" defTabSz="914400" fontAlgn="auto">
                <a:spcBef>
                  <a:spcPts val="0"/>
                </a:spcBef>
                <a:spcAft>
                  <a:spcPts val="0"/>
                </a:spcAft>
              </a:pPr>
              <a:r>
                <a:rPr lang="de-DE" sz="1200" b="1" dirty="0">
                  <a:solidFill>
                    <a:schemeClr val="tx2">
                      <a:lumMod val="50000"/>
                    </a:schemeClr>
                  </a:solidFill>
                  <a:latin typeface="+mn-lt"/>
                  <a:cs typeface="+mn-cs"/>
                </a:rPr>
                <a:t>on Regional Labour </a:t>
              </a:r>
            </a:p>
            <a:p>
              <a:pPr algn="ctr" defTabSz="914400" fontAlgn="auto">
                <a:spcBef>
                  <a:spcPts val="0"/>
                </a:spcBef>
                <a:spcAft>
                  <a:spcPts val="0"/>
                </a:spcAft>
              </a:pPr>
              <a:r>
                <a:rPr lang="de-DE" sz="1200" b="1" dirty="0">
                  <a:solidFill>
                    <a:schemeClr val="tx2">
                      <a:lumMod val="50000"/>
                    </a:schemeClr>
                  </a:solidFill>
                  <a:latin typeface="+mn-lt"/>
                  <a:cs typeface="+mn-cs"/>
                </a:rPr>
                <a:t>Market Monitoring</a:t>
              </a:r>
            </a:p>
          </p:txBody>
        </p:sp>
      </p:grpSp>
    </p:spTree>
    <p:extLst>
      <p:ext uri="{BB962C8B-B14F-4D97-AF65-F5344CB8AC3E}">
        <p14:creationId xmlns:p14="http://schemas.microsoft.com/office/powerpoint/2010/main" val="3096743730"/>
      </p:ext>
    </p:extLst>
  </p:cSld>
  <p:clrMap bg1="lt1" tx1="dk1" bg2="lt2" tx2="dk2" accent1="accent1" accent2="accent2" accent3="accent3" accent4="accent4" accent5="accent5" accent6="accent6" hlink="hlink" folHlink="folHlink"/>
  <p:sldLayoutIdLst>
    <p:sldLayoutId id="2147483742" r:id="rId1"/>
    <p:sldLayoutId id="2147483741" r:id="rId2"/>
  </p:sldLayoutIdLst>
  <p:txStyles>
    <p:titleStyle>
      <a:lvl1pPr algn="l" defTabSz="914400" rtl="0" eaLnBrk="1" latinLnBrk="0" hangingPunct="1">
        <a:lnSpc>
          <a:spcPct val="90000"/>
        </a:lnSpc>
        <a:spcBef>
          <a:spcPct val="0"/>
        </a:spcBef>
        <a:buNone/>
        <a:defRPr sz="32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sv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9.svg"/><Relationship Id="rId7" Type="http://schemas.openxmlformats.org/officeDocument/2006/relationships/image" Target="../media/image34.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gazzettaufficiale.it/eli/id/2021/12/28/21A07649/sg" TargetMode="External"/><Relationship Id="rId2" Type="http://schemas.openxmlformats.org/officeDocument/2006/relationships/hyperlink" Target="https://www.regione.lazio.it/sites/default/files/documentazione/2024/LAV-DD-236-12-04-2024-Allegato_0.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svg"/><Relationship Id="rId3" Type="http://schemas.openxmlformats.org/officeDocument/2006/relationships/image" Target="../media/image40.svg"/><Relationship Id="rId7" Type="http://schemas.openxmlformats.org/officeDocument/2006/relationships/image" Target="../media/image44.sv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svg"/><Relationship Id="rId5" Type="http://schemas.openxmlformats.org/officeDocument/2006/relationships/image" Target="../media/image42.sv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svg"/></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sv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platzhalter 35">
            <a:extLst>
              <a:ext uri="{FF2B5EF4-FFF2-40B4-BE49-F238E27FC236}">
                <a16:creationId xmlns:a16="http://schemas.microsoft.com/office/drawing/2014/main" id="{EF0F8535-37F0-E165-AE18-FEFE6364C342}"/>
              </a:ext>
            </a:extLst>
          </p:cNvPr>
          <p:cNvSpPr>
            <a:spLocks noGrp="1"/>
          </p:cNvSpPr>
          <p:nvPr>
            <p:ph type="body" sz="quarter" idx="10"/>
          </p:nvPr>
        </p:nvSpPr>
        <p:spPr/>
        <p:txBody>
          <a:bodyPr>
            <a:normAutofit fontScale="92500"/>
          </a:bodyPr>
          <a:lstStyle/>
          <a:p>
            <a:r>
              <a:rPr lang="en-US" dirty="0"/>
              <a:t>Occupational Mismatch Within the Lazio Region: a Case Study</a:t>
            </a:r>
            <a:endParaRPr lang="de-DE" dirty="0"/>
          </a:p>
        </p:txBody>
      </p:sp>
      <p:sp>
        <p:nvSpPr>
          <p:cNvPr id="37" name="Textplatzhalter 36">
            <a:extLst>
              <a:ext uri="{FF2B5EF4-FFF2-40B4-BE49-F238E27FC236}">
                <a16:creationId xmlns:a16="http://schemas.microsoft.com/office/drawing/2014/main" id="{2712324E-5CF5-4D81-8D58-24B3464B7AC5}"/>
              </a:ext>
            </a:extLst>
          </p:cNvPr>
          <p:cNvSpPr>
            <a:spLocks noGrp="1"/>
          </p:cNvSpPr>
          <p:nvPr>
            <p:ph type="body" sz="quarter" idx="13"/>
          </p:nvPr>
        </p:nvSpPr>
        <p:spPr/>
        <p:txBody>
          <a:bodyPr/>
          <a:lstStyle/>
          <a:p>
            <a:r>
              <a:rPr lang="de-DE" dirty="0" err="1"/>
              <a:t>Italy</a:t>
            </a:r>
            <a:endParaRPr lang="de-DE" dirty="0"/>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p:txBody>
          <a:bodyPr/>
          <a:lstStyle/>
          <a:p>
            <a:r>
              <a:rPr lang="de-DE" dirty="0"/>
              <a:t>Dr. Francesca Parente</a:t>
            </a:r>
            <a:endParaRPr lang="en-GB" dirty="0"/>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p:txBody>
          <a:bodyPr>
            <a:normAutofit lnSpcReduction="10000"/>
          </a:bodyPr>
          <a:lstStyle/>
          <a:p>
            <a:r>
              <a:rPr lang="en-US" dirty="0"/>
              <a:t>Regional Observatory on </a:t>
            </a:r>
            <a:r>
              <a:rPr lang="en-US" dirty="0" err="1"/>
              <a:t>Labour</a:t>
            </a:r>
            <a:r>
              <a:rPr lang="en-US" dirty="0"/>
              <a:t>, Training and Education Policies</a:t>
            </a:r>
            <a:r>
              <a:rPr lang="en-GB" dirty="0"/>
              <a:t> | </a:t>
            </a:r>
          </a:p>
        </p:txBody>
      </p:sp>
      <p:pic>
        <p:nvPicPr>
          <p:cNvPr id="4" name="Immagine 3">
            <a:extLst>
              <a:ext uri="{FF2B5EF4-FFF2-40B4-BE49-F238E27FC236}">
                <a16:creationId xmlns:a16="http://schemas.microsoft.com/office/drawing/2014/main" id="{58585599-3BF7-1438-A56A-50962C37B3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7298" y="4460617"/>
            <a:ext cx="1080000" cy="297882"/>
          </a:xfrm>
          <a:prstGeom prst="rect">
            <a:avLst/>
          </a:prstGeom>
        </p:spPr>
      </p:pic>
    </p:spTree>
    <p:extLst>
      <p:ext uri="{BB962C8B-B14F-4D97-AF65-F5344CB8AC3E}">
        <p14:creationId xmlns:p14="http://schemas.microsoft.com/office/powerpoint/2010/main" val="3817231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Labour supply and PES data</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8" y="1756446"/>
            <a:ext cx="9418963" cy="5101554"/>
          </a:xfrm>
        </p:spPr>
        <p:txBody>
          <a:bodyPr>
            <a:normAutofit lnSpcReduction="10000"/>
          </a:bodyPr>
          <a:lstStyle/>
          <a:p>
            <a:pPr marL="457200" indent="-457200">
              <a:buFont typeface="Arial" panose="020B0604020202020204" pitchFamily="34" charset="0"/>
              <a:buChar char="•"/>
            </a:pPr>
            <a:r>
              <a:rPr lang="en-US" dirty="0"/>
              <a:t>GOL beneficiaries as mixed subgroup of the unemployed in the Lazio Region </a:t>
            </a:r>
            <a:r>
              <a:rPr lang="en-US" dirty="0">
                <a:sym typeface="Symbol" panose="05050102010706020507" pitchFamily="18" charset="2"/>
              </a:rPr>
              <a:t> available </a:t>
            </a:r>
            <a:r>
              <a:rPr lang="en-US" dirty="0" err="1"/>
              <a:t>labour</a:t>
            </a:r>
            <a:r>
              <a:rPr lang="en-US" dirty="0"/>
              <a:t> supply at the local level</a:t>
            </a:r>
          </a:p>
          <a:p>
            <a:pPr marL="457200" indent="-457200">
              <a:buFont typeface="Arial" panose="020B0604020202020204" pitchFamily="34" charset="0"/>
              <a:buChar char="•"/>
            </a:pPr>
            <a:r>
              <a:rPr lang="en-US" dirty="0"/>
              <a:t>Regional internal monitoring database </a:t>
            </a:r>
            <a:r>
              <a:rPr lang="en-US" dirty="0">
                <a:sym typeface="Symbol" panose="05050102010706020507" pitchFamily="18" charset="2"/>
              </a:rPr>
              <a:t> </a:t>
            </a:r>
            <a:r>
              <a:rPr lang="en-US" dirty="0"/>
              <a:t>originating from the administrative archive, powered by the operators of the </a:t>
            </a:r>
            <a:r>
              <a:rPr lang="en-US" i="1" dirty="0"/>
              <a:t>employment </a:t>
            </a:r>
            <a:r>
              <a:rPr lang="en-US" i="1" dirty="0" err="1"/>
              <a:t>centres</a:t>
            </a:r>
            <a:r>
              <a:rPr lang="en-US" i="1" dirty="0"/>
              <a:t> </a:t>
            </a:r>
            <a:r>
              <a:rPr lang="en-US" dirty="0">
                <a:sym typeface="Symbol" panose="05050102010706020507" pitchFamily="18" charset="2"/>
              </a:rPr>
              <a:t></a:t>
            </a:r>
            <a:r>
              <a:rPr lang="en-US" dirty="0"/>
              <a:t> information registered with the procedure to be taken in charge by the </a:t>
            </a:r>
            <a:r>
              <a:rPr lang="en-US" dirty="0" err="1"/>
              <a:t>Programme</a:t>
            </a:r>
            <a:endParaRPr lang="en-US" dirty="0"/>
          </a:p>
          <a:p>
            <a:pPr marL="457200" indent="-457200">
              <a:buFont typeface="Arial" panose="020B0604020202020204" pitchFamily="34" charset="0"/>
              <a:buChar char="•"/>
            </a:pPr>
            <a:r>
              <a:rPr lang="en-US" dirty="0"/>
              <a:t>For each user reached, these files store information on: </a:t>
            </a:r>
          </a:p>
          <a:p>
            <a:pPr marL="801688" lvl="1" indent="-352425">
              <a:buFont typeface="+mj-lt"/>
              <a:buAutoNum type="arabicParenR"/>
            </a:pPr>
            <a:r>
              <a:rPr lang="en-US" dirty="0"/>
              <a:t>sociodemographic characteristics </a:t>
            </a:r>
            <a:r>
              <a:rPr lang="en-US" dirty="0">
                <a:sym typeface="Symbol" panose="05050102010706020507" pitchFamily="18" charset="2"/>
              </a:rPr>
              <a:t></a:t>
            </a:r>
            <a:r>
              <a:rPr lang="en-US" dirty="0"/>
              <a:t> age, gender, level of education </a:t>
            </a:r>
          </a:p>
          <a:p>
            <a:pPr marL="801688" lvl="1" indent="-352425">
              <a:buFont typeface="+mj-lt"/>
              <a:buAutoNum type="arabicParenR"/>
            </a:pPr>
            <a:r>
              <a:rPr lang="en-US" dirty="0"/>
              <a:t>user profiling </a:t>
            </a:r>
            <a:r>
              <a:rPr lang="en-US" dirty="0">
                <a:sym typeface="Symbol" panose="05050102010706020507" pitchFamily="18" charset="2"/>
              </a:rPr>
              <a:t></a:t>
            </a:r>
            <a:r>
              <a:rPr lang="en-US" dirty="0"/>
              <a:t> previous participation in other unemployment schemes, allocation group in the current </a:t>
            </a:r>
            <a:r>
              <a:rPr lang="en-US" dirty="0" err="1"/>
              <a:t>programme</a:t>
            </a:r>
            <a:r>
              <a:rPr lang="en-US" dirty="0"/>
              <a:t> and related assigned activities</a:t>
            </a:r>
          </a:p>
          <a:p>
            <a:pPr marL="801688" lvl="1" indent="-352425">
              <a:buFont typeface="+mj-lt"/>
              <a:buAutoNum type="arabicParenR"/>
            </a:pPr>
            <a:r>
              <a:rPr lang="en-US" dirty="0"/>
              <a:t>career aspirations </a:t>
            </a:r>
            <a:r>
              <a:rPr lang="en-US" dirty="0">
                <a:sym typeface="Symbol" panose="05050102010706020507" pitchFamily="18" charset="2"/>
              </a:rPr>
              <a:t></a:t>
            </a:r>
            <a:r>
              <a:rPr lang="en-US" dirty="0"/>
              <a:t> collecting up to three preferences expressed for specific job titles (according to </a:t>
            </a:r>
            <a:r>
              <a:rPr lang="en-US" dirty="0" err="1"/>
              <a:t>Istat</a:t>
            </a:r>
            <a:r>
              <a:rPr lang="en-US" dirty="0"/>
              <a:t> classification of occupations)</a:t>
            </a:r>
          </a:p>
        </p:txBody>
      </p:sp>
    </p:spTree>
    <p:extLst>
      <p:ext uri="{BB962C8B-B14F-4D97-AF65-F5344CB8AC3E}">
        <p14:creationId xmlns:p14="http://schemas.microsoft.com/office/powerpoint/2010/main" val="692429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Labour demand and Excelsior data</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9" y="1620253"/>
            <a:ext cx="9531256" cy="5092527"/>
          </a:xfrm>
        </p:spPr>
        <p:txBody>
          <a:bodyPr>
            <a:normAutofit fontScale="85000" lnSpcReduction="20000"/>
          </a:bodyPr>
          <a:lstStyle/>
          <a:p>
            <a:pPr marL="457200" indent="-457200">
              <a:buFont typeface="Arial" panose="020B0604020202020204" pitchFamily="34" charset="0"/>
              <a:buChar char="•"/>
            </a:pPr>
            <a:r>
              <a:rPr lang="en-US" dirty="0"/>
              <a:t>Project started in 1997 by </a:t>
            </a:r>
            <a:r>
              <a:rPr lang="en-US" dirty="0" err="1"/>
              <a:t>Unioncamere</a:t>
            </a:r>
            <a:r>
              <a:rPr lang="en-US" dirty="0"/>
              <a:t> (Chambers of Commerce)</a:t>
            </a:r>
          </a:p>
          <a:p>
            <a:pPr marL="457200" indent="-457200">
              <a:buFont typeface="Arial" panose="020B0604020202020204" pitchFamily="34" charset="0"/>
              <a:buChar char="•"/>
            </a:pPr>
            <a:r>
              <a:rPr lang="en-US" dirty="0"/>
              <a:t>Supported by the Ministry for </a:t>
            </a:r>
            <a:r>
              <a:rPr lang="en-US" dirty="0" err="1"/>
              <a:t>Labour</a:t>
            </a:r>
            <a:r>
              <a:rPr lang="en-US" dirty="0"/>
              <a:t> and Social Policies</a:t>
            </a:r>
          </a:p>
          <a:p>
            <a:pPr marL="457200" indent="-457200">
              <a:buFont typeface="Arial" panose="020B0604020202020204" pitchFamily="34" charset="0"/>
              <a:buChar char="•"/>
            </a:pPr>
            <a:r>
              <a:rPr lang="en-US" dirty="0"/>
              <a:t>Part of the National Statistical </a:t>
            </a:r>
            <a:r>
              <a:rPr lang="en-US" dirty="0" err="1"/>
              <a:t>Programme</a:t>
            </a:r>
            <a:endParaRPr lang="en-US" dirty="0"/>
          </a:p>
          <a:p>
            <a:pPr marL="457200" indent="-457200">
              <a:buFont typeface="Arial" panose="020B0604020202020204" pitchFamily="34" charset="0"/>
              <a:buChar char="•"/>
            </a:pPr>
            <a:r>
              <a:rPr lang="en-US" dirty="0"/>
              <a:t>Developed jointly with ANPAL since its establishment</a:t>
            </a:r>
          </a:p>
          <a:p>
            <a:pPr marL="457200" indent="-457200">
              <a:buFont typeface="Arial" panose="020B0604020202020204" pitchFamily="34" charset="0"/>
              <a:buChar char="•"/>
            </a:pPr>
            <a:endParaRPr lang="en-US" sz="500" dirty="0"/>
          </a:p>
          <a:p>
            <a:pPr marL="457200" indent="-457200">
              <a:buFont typeface="Arial" panose="020B0604020202020204" pitchFamily="34" charset="0"/>
              <a:buChar char="•"/>
            </a:pPr>
            <a:r>
              <a:rPr lang="en-US" dirty="0"/>
              <a:t>Monthly survey on a sample of </a:t>
            </a:r>
            <a:r>
              <a:rPr lang="it-IT" dirty="0"/>
              <a:t>500.000 </a:t>
            </a:r>
            <a:r>
              <a:rPr lang="en-GB" dirty="0"/>
              <a:t>firms</a:t>
            </a:r>
            <a:r>
              <a:rPr lang="en-US" dirty="0"/>
              <a:t> located throughout the country, operating across all economic sectors and of different size, to:</a:t>
            </a:r>
          </a:p>
          <a:p>
            <a:pPr marL="633412" indent="-457200">
              <a:buFont typeface="Wingdings" panose="05000000000000000000" pitchFamily="2" charset="2"/>
              <a:buChar char="Ø"/>
            </a:pPr>
            <a:r>
              <a:rPr lang="en-US" dirty="0"/>
              <a:t>provide insights about employment needs in terms of:</a:t>
            </a:r>
          </a:p>
          <a:p>
            <a:pPr marL="722313" lvl="1" indent="-176213"/>
            <a:r>
              <a:rPr lang="en-US" dirty="0"/>
              <a:t>required occupational title and sector of economic activity</a:t>
            </a:r>
          </a:p>
          <a:p>
            <a:pPr marL="722313" lvl="1" indent="-176213"/>
            <a:r>
              <a:rPr lang="en-US" dirty="0"/>
              <a:t>preferred educational attainment of job candidates</a:t>
            </a:r>
          </a:p>
          <a:p>
            <a:pPr marL="722313" lvl="1" indent="-176213"/>
            <a:r>
              <a:rPr lang="en-US" dirty="0"/>
              <a:t>their expected work experience and skills</a:t>
            </a:r>
            <a:endParaRPr lang="en-GB" dirty="0"/>
          </a:p>
          <a:p>
            <a:pPr marL="633412" indent="-457200">
              <a:buFont typeface="Wingdings" panose="05000000000000000000" pitchFamily="2" charset="2"/>
              <a:buChar char="Ø"/>
            </a:pPr>
            <a:r>
              <a:rPr lang="en-US" dirty="0"/>
              <a:t>fuel a multisectoral econometric model resulting in medium-term forecasts on the </a:t>
            </a:r>
            <a:r>
              <a:rPr lang="en-US" dirty="0" err="1"/>
              <a:t>labour</a:t>
            </a:r>
            <a:r>
              <a:rPr lang="en-US" dirty="0"/>
              <a:t> demand trends (active since 2010)</a:t>
            </a:r>
          </a:p>
          <a:p>
            <a:pPr marL="633412" indent="-457200">
              <a:buFont typeface="Wingdings" panose="05000000000000000000" pitchFamily="2" charset="2"/>
              <a:buChar char="Ø"/>
            </a:pPr>
            <a:r>
              <a:rPr lang="en-US" dirty="0"/>
              <a:t>inform and support the related policy planning, also in terms of education and training needed by the </a:t>
            </a:r>
            <a:r>
              <a:rPr lang="en-US" dirty="0" err="1"/>
              <a:t>labour</a:t>
            </a:r>
            <a:r>
              <a:rPr lang="en-US" dirty="0"/>
              <a:t> force to better meet employers’ expectations </a:t>
            </a:r>
            <a:r>
              <a:rPr lang="en-US" i="1" dirty="0">
                <a:sym typeface="Symbol" panose="05050102010706020507" pitchFamily="18" charset="2"/>
              </a:rPr>
              <a:t> lowest territorial detail is provincial</a:t>
            </a:r>
            <a:endParaRPr lang="en-US" i="1" dirty="0"/>
          </a:p>
        </p:txBody>
      </p:sp>
    </p:spTree>
    <p:extLst>
      <p:ext uri="{BB962C8B-B14F-4D97-AF65-F5344CB8AC3E}">
        <p14:creationId xmlns:p14="http://schemas.microsoft.com/office/powerpoint/2010/main" val="53575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Our analysis</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58175" y="1644152"/>
            <a:ext cx="9420540" cy="5101554"/>
          </a:xfrm>
        </p:spPr>
        <p:txBody>
          <a:bodyPr>
            <a:normAutofit fontScale="85000" lnSpcReduction="20000"/>
          </a:bodyPr>
          <a:lstStyle/>
          <a:p>
            <a:pPr marL="457200" indent="-457200">
              <a:buFont typeface="Arial" panose="020B0604020202020204" pitchFamily="34" charset="0"/>
              <a:buChar char="•"/>
            </a:pPr>
            <a:r>
              <a:rPr lang="en-US" dirty="0"/>
              <a:t>AIM </a:t>
            </a:r>
            <a:r>
              <a:rPr lang="en-US" dirty="0">
                <a:sym typeface="Symbol" panose="05050102010706020507" pitchFamily="18" charset="2"/>
              </a:rPr>
              <a:t></a:t>
            </a:r>
            <a:r>
              <a:rPr lang="en-US" dirty="0"/>
              <a:t> contributing to the measurement of occupational mismatch within the local </a:t>
            </a:r>
            <a:r>
              <a:rPr lang="en-US" dirty="0" err="1"/>
              <a:t>labour</a:t>
            </a:r>
            <a:r>
              <a:rPr lang="en-US" dirty="0"/>
              <a:t> markets in the Lazio Region</a:t>
            </a:r>
          </a:p>
          <a:p>
            <a:pPr marL="457200" indent="-457200">
              <a:buFont typeface="Arial" panose="020B0604020202020204" pitchFamily="34" charset="0"/>
              <a:buChar char="•"/>
            </a:pPr>
            <a:r>
              <a:rPr lang="en-US" dirty="0"/>
              <a:t>STRATEGY </a:t>
            </a:r>
            <a:r>
              <a:rPr lang="en-US" dirty="0">
                <a:sym typeface="Symbol" panose="05050102010706020507" pitchFamily="18" charset="2"/>
              </a:rPr>
              <a:t> </a:t>
            </a:r>
            <a:r>
              <a:rPr lang="en-US" dirty="0"/>
              <a:t>focusing on job titles, we compared the most sought-after occupations by employers located in our region with the career aspirations declared by PES users when applying for ALMPs</a:t>
            </a:r>
          </a:p>
          <a:p>
            <a:pPr marL="457200" indent="-457200">
              <a:buFont typeface="Arial" panose="020B0604020202020204" pitchFamily="34" charset="0"/>
              <a:buChar char="•"/>
            </a:pPr>
            <a:r>
              <a:rPr lang="en-US" dirty="0"/>
              <a:t>SOURCES </a:t>
            </a:r>
            <a:r>
              <a:rPr lang="en-US" dirty="0">
                <a:sym typeface="Symbol" panose="05050102010706020507" pitchFamily="18" charset="2"/>
              </a:rPr>
              <a:t> </a:t>
            </a:r>
            <a:r>
              <a:rPr lang="en-US" i="1" dirty="0" err="1">
                <a:sym typeface="Symbol" panose="05050102010706020507" pitchFamily="18" charset="2"/>
              </a:rPr>
              <a:t>labour</a:t>
            </a:r>
            <a:r>
              <a:rPr lang="en-US" i="1" dirty="0">
                <a:sym typeface="Symbol" panose="05050102010706020507" pitchFamily="18" charset="2"/>
              </a:rPr>
              <a:t> demand </a:t>
            </a:r>
            <a:r>
              <a:rPr lang="en-US" dirty="0">
                <a:sym typeface="Symbol" panose="05050102010706020507" pitchFamily="18" charset="2"/>
              </a:rPr>
              <a:t>from the Excelsior project estimates</a:t>
            </a:r>
          </a:p>
          <a:p>
            <a:pPr lvl="2" indent="0">
              <a:buNone/>
            </a:pPr>
            <a:r>
              <a:rPr lang="en-US" dirty="0"/>
              <a:t>                </a:t>
            </a:r>
            <a:r>
              <a:rPr lang="en-US" sz="2800" i="1" dirty="0" err="1"/>
              <a:t>labour</a:t>
            </a:r>
            <a:r>
              <a:rPr lang="en-US" sz="2800" i="1" dirty="0">
                <a:sym typeface="Symbol" panose="05050102010706020507" pitchFamily="18" charset="2"/>
              </a:rPr>
              <a:t> supply </a:t>
            </a:r>
            <a:r>
              <a:rPr lang="en-US" sz="2800" dirty="0">
                <a:sym typeface="Symbol" panose="05050102010706020507" pitchFamily="18" charset="2"/>
              </a:rPr>
              <a:t>from our internal administrative databases</a:t>
            </a:r>
            <a:endParaRPr lang="en-US" sz="2800" dirty="0"/>
          </a:p>
          <a:p>
            <a:pPr marL="457200" indent="-457200">
              <a:buFont typeface="Arial" panose="020B0604020202020204" pitchFamily="34" charset="0"/>
              <a:buChar char="•"/>
            </a:pPr>
            <a:r>
              <a:rPr lang="en-US" dirty="0"/>
              <a:t>DATA </a:t>
            </a:r>
            <a:r>
              <a:rPr lang="en-US" dirty="0">
                <a:sym typeface="Symbol" panose="05050102010706020507" pitchFamily="18" charset="2"/>
              </a:rPr>
              <a:t>  referring to GOL </a:t>
            </a:r>
            <a:r>
              <a:rPr lang="en-US" dirty="0" err="1">
                <a:sym typeface="Symbol" panose="05050102010706020507" pitchFamily="18" charset="2"/>
              </a:rPr>
              <a:t>Programme</a:t>
            </a:r>
            <a:r>
              <a:rPr lang="en-US" dirty="0">
                <a:sym typeface="Symbol" panose="05050102010706020507" pitchFamily="18" charset="2"/>
              </a:rPr>
              <a:t>, a </a:t>
            </a:r>
            <a:r>
              <a:rPr lang="en-US" dirty="0"/>
              <a:t>subgroup of unemployed population over the two-year period between 2022 and 2023 </a:t>
            </a:r>
          </a:p>
          <a:p>
            <a:pPr marL="898525" lvl="1" indent="-212725"/>
            <a:r>
              <a:rPr lang="en-US" sz="2800" dirty="0"/>
              <a:t>differentiated in terms of socio-demographics and target groups </a:t>
            </a:r>
            <a:br>
              <a:rPr lang="en-US" sz="2800" dirty="0"/>
            </a:br>
            <a:r>
              <a:rPr lang="en-US" sz="2800" dirty="0"/>
              <a:t>(e.g. those in need of income support or upskilling - reskilling)</a:t>
            </a:r>
            <a:endParaRPr lang="en-US" dirty="0"/>
          </a:p>
          <a:p>
            <a:pPr marL="457200" indent="-457200" algn="just">
              <a:buFont typeface="Arial" panose="020B0604020202020204" pitchFamily="34" charset="0"/>
              <a:buChar char="•"/>
            </a:pPr>
            <a:r>
              <a:rPr lang="en-US" dirty="0"/>
              <a:t>METHOD </a:t>
            </a:r>
            <a:r>
              <a:rPr lang="en-US" dirty="0">
                <a:sym typeface="Symbol" panose="05050102010706020507" pitchFamily="18" charset="2"/>
              </a:rPr>
              <a:t> e</a:t>
            </a:r>
            <a:r>
              <a:rPr lang="en-US" dirty="0"/>
              <a:t>xploratory analyses by user profiles to assess how far the beneficiaries of this measure are from the demand of their potential employers </a:t>
            </a:r>
            <a:r>
              <a:rPr lang="en-US" dirty="0">
                <a:sym typeface="Symbol" panose="05050102010706020507" pitchFamily="18" charset="2"/>
              </a:rPr>
              <a:t></a:t>
            </a:r>
            <a:r>
              <a:rPr lang="en-US" dirty="0"/>
              <a:t> as a ratio of the unemployed to the searched job profiles of their interest, we obtained an </a:t>
            </a:r>
            <a:r>
              <a:rPr lang="en-US" i="1" dirty="0"/>
              <a:t>employment needs coverage </a:t>
            </a:r>
            <a:r>
              <a:rPr lang="en-US" dirty="0"/>
              <a:t>differentiated by occupations, territories, age, and level of education</a:t>
            </a:r>
            <a:endParaRPr lang="en-GB" dirty="0"/>
          </a:p>
          <a:p>
            <a:endParaRPr lang="en-GB" dirty="0"/>
          </a:p>
          <a:p>
            <a:endParaRPr lang="en-GB" dirty="0"/>
          </a:p>
        </p:txBody>
      </p:sp>
    </p:spTree>
    <p:extLst>
      <p:ext uri="{BB962C8B-B14F-4D97-AF65-F5344CB8AC3E}">
        <p14:creationId xmlns:p14="http://schemas.microsoft.com/office/powerpoint/2010/main" val="30741756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US" sz="3200" b="1" dirty="0"/>
              <a:t>Distribution of users among GOL target groups</a:t>
            </a:r>
            <a:endParaRPr lang="en-GB" sz="3200" dirty="0"/>
          </a:p>
        </p:txBody>
      </p:sp>
      <p:pic>
        <p:nvPicPr>
          <p:cNvPr id="4" name="Segnaposto contenuto 3">
            <a:extLst>
              <a:ext uri="{FF2B5EF4-FFF2-40B4-BE49-F238E27FC236}">
                <a16:creationId xmlns:a16="http://schemas.microsoft.com/office/drawing/2014/main" id="{E3B4043C-A933-BF25-F9B3-9A6DDCEA490B}"/>
              </a:ext>
            </a:extLst>
          </p:cNvPr>
          <p:cNvPicPr>
            <a:picLocks noGrp="1" noChangeAspect="1"/>
          </p:cNvPicPr>
          <p:nvPr>
            <p:ph sz="quarter" idx="10"/>
          </p:nvPr>
        </p:nvPicPr>
        <p:blipFill>
          <a:blip r:embed="rId2"/>
          <a:stretch>
            <a:fillRect/>
          </a:stretch>
        </p:blipFill>
        <p:spPr>
          <a:xfrm>
            <a:off x="215660" y="1553043"/>
            <a:ext cx="4479999" cy="5040000"/>
          </a:xfrm>
          <a:prstGeom prst="rect">
            <a:avLst/>
          </a:prstGeom>
        </p:spPr>
      </p:pic>
      <p:pic>
        <p:nvPicPr>
          <p:cNvPr id="5" name="Immagine 4">
            <a:extLst>
              <a:ext uri="{FF2B5EF4-FFF2-40B4-BE49-F238E27FC236}">
                <a16:creationId xmlns:a16="http://schemas.microsoft.com/office/drawing/2014/main" id="{585746C7-17F9-AC0A-815D-F830B25B6E01}"/>
              </a:ext>
            </a:extLst>
          </p:cNvPr>
          <p:cNvPicPr>
            <a:picLocks noChangeAspect="1"/>
          </p:cNvPicPr>
          <p:nvPr/>
        </p:nvPicPr>
        <p:blipFill>
          <a:blip r:embed="rId3"/>
          <a:stretch>
            <a:fillRect/>
          </a:stretch>
        </p:blipFill>
        <p:spPr>
          <a:xfrm>
            <a:off x="4535660" y="1577836"/>
            <a:ext cx="5040000" cy="5040000"/>
          </a:xfrm>
          <a:prstGeom prst="rect">
            <a:avLst/>
          </a:prstGeom>
        </p:spPr>
      </p:pic>
      <p:sp>
        <p:nvSpPr>
          <p:cNvPr id="9" name="CasellaDiTesto 8">
            <a:extLst>
              <a:ext uri="{FF2B5EF4-FFF2-40B4-BE49-F238E27FC236}">
                <a16:creationId xmlns:a16="http://schemas.microsoft.com/office/drawing/2014/main" id="{541A77CA-93DF-FA30-E436-7D2F298DBCD1}"/>
              </a:ext>
            </a:extLst>
          </p:cNvPr>
          <p:cNvSpPr txBox="1"/>
          <p:nvPr/>
        </p:nvSpPr>
        <p:spPr>
          <a:xfrm>
            <a:off x="0" y="6563063"/>
            <a:ext cx="9575660" cy="307777"/>
          </a:xfrm>
          <a:prstGeom prst="rect">
            <a:avLst/>
          </a:prstGeom>
          <a:noFill/>
        </p:spPr>
        <p:txBody>
          <a:bodyPr wrap="square">
            <a:spAutoFit/>
          </a:bodyPr>
          <a:lstStyle/>
          <a:p>
            <a:pPr algn="ctr"/>
            <a:r>
              <a:rPr lang="en-US" sz="1400" i="1" dirty="0"/>
              <a:t>Source: The author based on data by </a:t>
            </a:r>
            <a:r>
              <a:rPr lang="en-US" sz="1400" i="1" dirty="0" err="1"/>
              <a:t>Regione</a:t>
            </a:r>
            <a:r>
              <a:rPr lang="en-US" sz="1400" i="1" dirty="0"/>
              <a:t> Lazio, values in thousands.</a:t>
            </a:r>
            <a:endParaRPr lang="it-IT" sz="1400" i="1" dirty="0"/>
          </a:p>
        </p:txBody>
      </p:sp>
    </p:spTree>
    <p:extLst>
      <p:ext uri="{BB962C8B-B14F-4D97-AF65-F5344CB8AC3E}">
        <p14:creationId xmlns:p14="http://schemas.microsoft.com/office/powerpoint/2010/main" val="426792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a:xfrm>
            <a:off x="110050" y="88831"/>
            <a:ext cx="9423693" cy="1373070"/>
          </a:xfrm>
        </p:spPr>
        <p:txBody>
          <a:bodyPr/>
          <a:lstStyle/>
          <a:p>
            <a:r>
              <a:rPr lang="en-US" sz="3200" b="1" dirty="0"/>
              <a:t>Distribution of GOL users among target categories</a:t>
            </a:r>
            <a:endParaRPr lang="en-GB" sz="3200" dirty="0"/>
          </a:p>
        </p:txBody>
      </p:sp>
      <p:grpSp>
        <p:nvGrpSpPr>
          <p:cNvPr id="18" name="Gruppo 17">
            <a:extLst>
              <a:ext uri="{FF2B5EF4-FFF2-40B4-BE49-F238E27FC236}">
                <a16:creationId xmlns:a16="http://schemas.microsoft.com/office/drawing/2014/main" id="{BD0A6184-1003-C9AA-7576-31A5AD3527B5}"/>
              </a:ext>
            </a:extLst>
          </p:cNvPr>
          <p:cNvGrpSpPr/>
          <p:nvPr/>
        </p:nvGrpSpPr>
        <p:grpSpPr>
          <a:xfrm>
            <a:off x="543375" y="1543989"/>
            <a:ext cx="4978364" cy="5120250"/>
            <a:chOff x="688530" y="2049716"/>
            <a:chExt cx="4641755" cy="4764107"/>
          </a:xfrm>
        </p:grpSpPr>
        <p:pic>
          <p:nvPicPr>
            <p:cNvPr id="14" name="Immagine 13">
              <a:extLst>
                <a:ext uri="{FF2B5EF4-FFF2-40B4-BE49-F238E27FC236}">
                  <a16:creationId xmlns:a16="http://schemas.microsoft.com/office/drawing/2014/main" id="{7A9E5FB6-7F98-3E97-C4E0-BF53AACFFC0F}"/>
                </a:ext>
              </a:extLst>
            </p:cNvPr>
            <p:cNvPicPr>
              <a:picLocks noChangeAspect="1"/>
            </p:cNvPicPr>
            <p:nvPr/>
          </p:nvPicPr>
          <p:blipFill rotWithShape="1">
            <a:blip r:embed="rId2"/>
            <a:srcRect l="27161" t="14477" r="27269" b="10258"/>
            <a:stretch/>
          </p:blipFill>
          <p:spPr>
            <a:xfrm>
              <a:off x="688530" y="2049716"/>
              <a:ext cx="2366054" cy="2344718"/>
            </a:xfrm>
            <a:prstGeom prst="rect">
              <a:avLst/>
            </a:prstGeom>
          </p:spPr>
        </p:pic>
        <p:pic>
          <p:nvPicPr>
            <p:cNvPr id="15" name="Immagine 14">
              <a:extLst>
                <a:ext uri="{FF2B5EF4-FFF2-40B4-BE49-F238E27FC236}">
                  <a16:creationId xmlns:a16="http://schemas.microsoft.com/office/drawing/2014/main" id="{A2CDF953-A85F-D210-8105-8A2419F54450}"/>
                </a:ext>
              </a:extLst>
            </p:cNvPr>
            <p:cNvPicPr>
              <a:picLocks noChangeAspect="1"/>
            </p:cNvPicPr>
            <p:nvPr/>
          </p:nvPicPr>
          <p:blipFill rotWithShape="1">
            <a:blip r:embed="rId3"/>
            <a:srcRect l="27161" t="13030" r="27269" b="3418"/>
            <a:stretch/>
          </p:blipFill>
          <p:spPr>
            <a:xfrm>
              <a:off x="692107" y="4239478"/>
              <a:ext cx="2340114" cy="2574345"/>
            </a:xfrm>
            <a:prstGeom prst="rect">
              <a:avLst/>
            </a:prstGeom>
          </p:spPr>
        </p:pic>
        <p:pic>
          <p:nvPicPr>
            <p:cNvPr id="16" name="Immagine 15">
              <a:extLst>
                <a:ext uri="{FF2B5EF4-FFF2-40B4-BE49-F238E27FC236}">
                  <a16:creationId xmlns:a16="http://schemas.microsoft.com/office/drawing/2014/main" id="{B851244B-28C3-0C7E-1877-0173C59C5295}"/>
                </a:ext>
              </a:extLst>
            </p:cNvPr>
            <p:cNvPicPr>
              <a:picLocks noChangeAspect="1"/>
            </p:cNvPicPr>
            <p:nvPr/>
          </p:nvPicPr>
          <p:blipFill rotWithShape="1">
            <a:blip r:embed="rId4"/>
            <a:srcRect l="27161" t="14477" r="27269" b="10258"/>
            <a:stretch/>
          </p:blipFill>
          <p:spPr>
            <a:xfrm>
              <a:off x="2962121" y="2049716"/>
              <a:ext cx="2366054" cy="2344718"/>
            </a:xfrm>
            <a:prstGeom prst="rect">
              <a:avLst/>
            </a:prstGeom>
          </p:spPr>
        </p:pic>
        <p:pic>
          <p:nvPicPr>
            <p:cNvPr id="17" name="Immagine 16">
              <a:extLst>
                <a:ext uri="{FF2B5EF4-FFF2-40B4-BE49-F238E27FC236}">
                  <a16:creationId xmlns:a16="http://schemas.microsoft.com/office/drawing/2014/main" id="{26E614C2-4EFE-37D5-1A60-59A64348402D}"/>
                </a:ext>
              </a:extLst>
            </p:cNvPr>
            <p:cNvPicPr>
              <a:picLocks noChangeAspect="1"/>
            </p:cNvPicPr>
            <p:nvPr/>
          </p:nvPicPr>
          <p:blipFill rotWithShape="1">
            <a:blip r:embed="rId5"/>
            <a:srcRect l="27161" t="12955" r="27269" b="3421"/>
            <a:stretch/>
          </p:blipFill>
          <p:spPr>
            <a:xfrm>
              <a:off x="2992214" y="4239477"/>
              <a:ext cx="2338071" cy="2574345"/>
            </a:xfrm>
            <a:prstGeom prst="rect">
              <a:avLst/>
            </a:prstGeom>
          </p:spPr>
        </p:pic>
      </p:grpSp>
      <p:pic>
        <p:nvPicPr>
          <p:cNvPr id="21" name="Elemento grafico 20" descr="Calendario pieghevole contorno">
            <a:extLst>
              <a:ext uri="{FF2B5EF4-FFF2-40B4-BE49-F238E27FC236}">
                <a16:creationId xmlns:a16="http://schemas.microsoft.com/office/drawing/2014/main" id="{3F74C22E-2763-3518-FA09-9DCBFCDA149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0" y="1454049"/>
            <a:ext cx="914400" cy="914400"/>
          </a:xfrm>
          <a:prstGeom prst="rect">
            <a:avLst/>
          </a:prstGeom>
        </p:spPr>
      </p:pic>
      <p:pic>
        <p:nvPicPr>
          <p:cNvPr id="22" name="Elemento grafico 21" descr="Calendario pieghevole contorno">
            <a:extLst>
              <a:ext uri="{FF2B5EF4-FFF2-40B4-BE49-F238E27FC236}">
                <a16:creationId xmlns:a16="http://schemas.microsoft.com/office/drawing/2014/main" id="{78615AF9-4D6A-4494-A2C5-B0EB7ABDDDE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500" y="3839976"/>
            <a:ext cx="914400" cy="914400"/>
          </a:xfrm>
          <a:prstGeom prst="rect">
            <a:avLst/>
          </a:prstGeom>
        </p:spPr>
      </p:pic>
      <p:sp>
        <p:nvSpPr>
          <p:cNvPr id="23" name="CasellaDiTesto 22">
            <a:extLst>
              <a:ext uri="{FF2B5EF4-FFF2-40B4-BE49-F238E27FC236}">
                <a16:creationId xmlns:a16="http://schemas.microsoft.com/office/drawing/2014/main" id="{768F83E7-AE24-7C5F-30C9-51C40BAE37E6}"/>
              </a:ext>
            </a:extLst>
          </p:cNvPr>
          <p:cNvSpPr txBox="1"/>
          <p:nvPr/>
        </p:nvSpPr>
        <p:spPr>
          <a:xfrm>
            <a:off x="133062" y="4183908"/>
            <a:ext cx="751357" cy="369332"/>
          </a:xfrm>
          <a:prstGeom prst="rect">
            <a:avLst/>
          </a:prstGeom>
          <a:noFill/>
        </p:spPr>
        <p:txBody>
          <a:bodyPr wrap="square" rtlCol="0">
            <a:spAutoFit/>
          </a:bodyPr>
          <a:lstStyle/>
          <a:p>
            <a:r>
              <a:rPr lang="it-IT" dirty="0"/>
              <a:t>2023</a:t>
            </a:r>
          </a:p>
        </p:txBody>
      </p:sp>
      <p:sp>
        <p:nvSpPr>
          <p:cNvPr id="24" name="CasellaDiTesto 23">
            <a:extLst>
              <a:ext uri="{FF2B5EF4-FFF2-40B4-BE49-F238E27FC236}">
                <a16:creationId xmlns:a16="http://schemas.microsoft.com/office/drawing/2014/main" id="{DB6E11C6-5E3D-D297-13E9-B5C4373174CA}"/>
              </a:ext>
            </a:extLst>
          </p:cNvPr>
          <p:cNvSpPr txBox="1"/>
          <p:nvPr/>
        </p:nvSpPr>
        <p:spPr>
          <a:xfrm>
            <a:off x="125040" y="1817966"/>
            <a:ext cx="751357" cy="369332"/>
          </a:xfrm>
          <a:prstGeom prst="rect">
            <a:avLst/>
          </a:prstGeom>
          <a:noFill/>
        </p:spPr>
        <p:txBody>
          <a:bodyPr wrap="square" rtlCol="0">
            <a:spAutoFit/>
          </a:bodyPr>
          <a:lstStyle/>
          <a:p>
            <a:r>
              <a:rPr lang="it-IT" dirty="0"/>
              <a:t>2022</a:t>
            </a:r>
          </a:p>
        </p:txBody>
      </p:sp>
      <p:sp>
        <p:nvSpPr>
          <p:cNvPr id="25" name="Segnaposto contenuto 2">
            <a:extLst>
              <a:ext uri="{FF2B5EF4-FFF2-40B4-BE49-F238E27FC236}">
                <a16:creationId xmlns:a16="http://schemas.microsoft.com/office/drawing/2014/main" id="{FDE8EA96-5D52-6F47-D90E-A20D05935110}"/>
              </a:ext>
            </a:extLst>
          </p:cNvPr>
          <p:cNvSpPr>
            <a:spLocks noGrp="1"/>
          </p:cNvSpPr>
          <p:nvPr>
            <p:ph sz="quarter" idx="10"/>
          </p:nvPr>
        </p:nvSpPr>
        <p:spPr>
          <a:xfrm>
            <a:off x="5328186" y="1583964"/>
            <a:ext cx="4595303" cy="3095811"/>
          </a:xfrm>
        </p:spPr>
        <p:txBody>
          <a:bodyPr>
            <a:normAutofit fontScale="92500"/>
          </a:bodyPr>
          <a:lstStyle/>
          <a:p>
            <a:pPr marL="719138" indent="-457200">
              <a:buFont typeface="Arial" panose="020B0604020202020204" pitchFamily="34" charset="0"/>
              <a:buChar char="•"/>
            </a:pPr>
            <a:r>
              <a:rPr lang="en-GB" dirty="0"/>
              <a:t>Similar composition </a:t>
            </a:r>
            <a:br>
              <a:rPr lang="en-GB" dirty="0"/>
            </a:br>
            <a:r>
              <a:rPr lang="en-GB" dirty="0"/>
              <a:t>for </a:t>
            </a:r>
            <a:r>
              <a:rPr lang="en-GB" dirty="0">
                <a:solidFill>
                  <a:schemeClr val="accent6"/>
                </a:solidFill>
              </a:rPr>
              <a:t>women</a:t>
            </a:r>
            <a:r>
              <a:rPr lang="en-GB" dirty="0"/>
              <a:t> and </a:t>
            </a:r>
            <a:r>
              <a:rPr lang="en-GB" dirty="0">
                <a:solidFill>
                  <a:schemeClr val="accent1"/>
                </a:solidFill>
              </a:rPr>
              <a:t>men</a:t>
            </a:r>
            <a:r>
              <a:rPr lang="en-GB" dirty="0"/>
              <a:t> </a:t>
            </a:r>
          </a:p>
          <a:p>
            <a:pPr marL="719138" indent="-457200">
              <a:buFont typeface="Arial" panose="020B0604020202020204" pitchFamily="34" charset="0"/>
              <a:buChar char="•"/>
            </a:pPr>
            <a:r>
              <a:rPr lang="en-GB" dirty="0"/>
              <a:t>Territorial homogeneity</a:t>
            </a:r>
          </a:p>
          <a:p>
            <a:pPr lvl="1" indent="0">
              <a:buNone/>
            </a:pPr>
            <a:endParaRPr lang="en-GB" sz="2200" dirty="0"/>
          </a:p>
          <a:p>
            <a:pPr marL="719138" lvl="1" indent="-457200"/>
            <a:r>
              <a:rPr lang="en-GB" dirty="0"/>
              <a:t>unemployed with </a:t>
            </a:r>
            <a:r>
              <a:rPr lang="en-GB" i="1" dirty="0" err="1"/>
              <a:t>ssn</a:t>
            </a:r>
            <a:r>
              <a:rPr lang="en-GB" dirty="0"/>
              <a:t> benefits</a:t>
            </a:r>
          </a:p>
          <a:p>
            <a:pPr marL="719138" lvl="1" indent="-457200"/>
            <a:r>
              <a:rPr lang="en-GB" dirty="0"/>
              <a:t>minimum income scheme</a:t>
            </a:r>
          </a:p>
          <a:p>
            <a:pPr marL="719138" lvl="1" indent="-457200"/>
            <a:r>
              <a:rPr lang="en-GB" dirty="0"/>
              <a:t>unemployed not qualifying for any income support</a:t>
            </a:r>
          </a:p>
          <a:p>
            <a:endParaRPr lang="en-GB" dirty="0"/>
          </a:p>
        </p:txBody>
      </p:sp>
      <p:sp>
        <p:nvSpPr>
          <p:cNvPr id="26" name="Segnaposto contenuto 2">
            <a:extLst>
              <a:ext uri="{FF2B5EF4-FFF2-40B4-BE49-F238E27FC236}">
                <a16:creationId xmlns:a16="http://schemas.microsoft.com/office/drawing/2014/main" id="{FF8FF87E-AE7C-5A2B-462B-6AE7CA8E7CFD}"/>
              </a:ext>
            </a:extLst>
          </p:cNvPr>
          <p:cNvSpPr txBox="1">
            <a:spLocks/>
          </p:cNvSpPr>
          <p:nvPr/>
        </p:nvSpPr>
        <p:spPr>
          <a:xfrm>
            <a:off x="5625366" y="1459044"/>
            <a:ext cx="3865907" cy="292093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endParaRPr lang="en-GB" dirty="0"/>
          </a:p>
        </p:txBody>
      </p:sp>
      <p:grpSp>
        <p:nvGrpSpPr>
          <p:cNvPr id="36" name="Gruppo 35">
            <a:extLst>
              <a:ext uri="{FF2B5EF4-FFF2-40B4-BE49-F238E27FC236}">
                <a16:creationId xmlns:a16="http://schemas.microsoft.com/office/drawing/2014/main" id="{BE1CF073-001D-F110-4038-6AE480C573B8}"/>
              </a:ext>
            </a:extLst>
          </p:cNvPr>
          <p:cNvGrpSpPr/>
          <p:nvPr/>
        </p:nvGrpSpPr>
        <p:grpSpPr>
          <a:xfrm>
            <a:off x="5886140" y="3041031"/>
            <a:ext cx="174889" cy="1371074"/>
            <a:chOff x="6036040" y="2921111"/>
            <a:chExt cx="174889" cy="1371074"/>
          </a:xfrm>
        </p:grpSpPr>
        <p:sp>
          <p:nvSpPr>
            <p:cNvPr id="32" name="Freccia in giù 31">
              <a:extLst>
                <a:ext uri="{FF2B5EF4-FFF2-40B4-BE49-F238E27FC236}">
                  <a16:creationId xmlns:a16="http://schemas.microsoft.com/office/drawing/2014/main" id="{561B0D92-7998-2D4D-9AAE-BC69C8A6AF3A}"/>
                </a:ext>
              </a:extLst>
            </p:cNvPr>
            <p:cNvSpPr/>
            <p:nvPr/>
          </p:nvSpPr>
          <p:spPr>
            <a:xfrm>
              <a:off x="6036040" y="3428274"/>
              <a:ext cx="169889" cy="379229"/>
            </a:xfrm>
            <a:prstGeom prst="down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Freccia in giù 32">
              <a:extLst>
                <a:ext uri="{FF2B5EF4-FFF2-40B4-BE49-F238E27FC236}">
                  <a16:creationId xmlns:a16="http://schemas.microsoft.com/office/drawing/2014/main" id="{6603BEF6-3771-1FB5-895C-D3B087DDF4B3}"/>
                </a:ext>
              </a:extLst>
            </p:cNvPr>
            <p:cNvSpPr/>
            <p:nvPr/>
          </p:nvSpPr>
          <p:spPr>
            <a:xfrm rot="10800000">
              <a:off x="6038540" y="2921111"/>
              <a:ext cx="169889" cy="379229"/>
            </a:xfrm>
            <a:prstGeom prst="down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Freccia in giù 33">
              <a:extLst>
                <a:ext uri="{FF2B5EF4-FFF2-40B4-BE49-F238E27FC236}">
                  <a16:creationId xmlns:a16="http://schemas.microsoft.com/office/drawing/2014/main" id="{E4AEB0AD-49B9-FACF-0653-372F78A4A827}"/>
                </a:ext>
              </a:extLst>
            </p:cNvPr>
            <p:cNvSpPr/>
            <p:nvPr/>
          </p:nvSpPr>
          <p:spPr>
            <a:xfrm rot="10800000">
              <a:off x="6041040" y="3912956"/>
              <a:ext cx="169889" cy="379229"/>
            </a:xfrm>
            <a:prstGeom prst="down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3" name="Gruppo 2">
            <a:extLst>
              <a:ext uri="{FF2B5EF4-FFF2-40B4-BE49-F238E27FC236}">
                <a16:creationId xmlns:a16="http://schemas.microsoft.com/office/drawing/2014/main" id="{70EBC3A9-739F-FD6E-88F0-AC258768A7B4}"/>
              </a:ext>
            </a:extLst>
          </p:cNvPr>
          <p:cNvGrpSpPr/>
          <p:nvPr/>
        </p:nvGrpSpPr>
        <p:grpSpPr>
          <a:xfrm>
            <a:off x="5456420" y="4517028"/>
            <a:ext cx="4272196" cy="2395089"/>
            <a:chOff x="5456420" y="4352138"/>
            <a:chExt cx="4272196" cy="2395089"/>
          </a:xfrm>
        </p:grpSpPr>
        <p:sp>
          <p:nvSpPr>
            <p:cNvPr id="27" name="Segnaposto contenuto 2">
              <a:extLst>
                <a:ext uri="{FF2B5EF4-FFF2-40B4-BE49-F238E27FC236}">
                  <a16:creationId xmlns:a16="http://schemas.microsoft.com/office/drawing/2014/main" id="{10CC8172-7957-15C4-3E69-408A43427A4D}"/>
                </a:ext>
              </a:extLst>
            </p:cNvPr>
            <p:cNvSpPr txBox="1">
              <a:spLocks/>
            </p:cNvSpPr>
            <p:nvPr/>
          </p:nvSpPr>
          <p:spPr>
            <a:xfrm>
              <a:off x="5456420" y="4352138"/>
              <a:ext cx="4272196" cy="2395089"/>
            </a:xfrm>
            <a:prstGeom prst="rect">
              <a:avLst/>
            </a:prstGeom>
          </p:spPr>
          <p:txBody>
            <a:bodyPr vert="horz" lIns="91440" tIns="45720" rIns="91440" bIns="45720" rtlCol="0">
              <a:normAutofit fontScale="5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endParaRPr lang="en-GB" i="1" dirty="0"/>
            </a:p>
            <a:p>
              <a:pPr marL="463550"/>
              <a:r>
                <a:rPr lang="en-US" sz="2800" i="1" dirty="0">
                  <a:solidFill>
                    <a:schemeClr val="bg2">
                      <a:lumMod val="75000"/>
                    </a:schemeClr>
                  </a:solidFill>
                </a:rPr>
                <a:t>recipients of social safety nets benefits, </a:t>
              </a:r>
              <a:br>
                <a:rPr lang="en-US" sz="2800" i="1" dirty="0">
                  <a:solidFill>
                    <a:schemeClr val="bg2">
                      <a:lumMod val="75000"/>
                    </a:schemeClr>
                  </a:solidFill>
                </a:rPr>
              </a:br>
              <a:r>
                <a:rPr lang="en-US" sz="2500" i="1" dirty="0">
                  <a:solidFill>
                    <a:schemeClr val="bg2">
                      <a:lumMod val="75000"/>
                    </a:schemeClr>
                  </a:solidFill>
                </a:rPr>
                <a:t>whilst in employment</a:t>
              </a:r>
              <a:endParaRPr lang="en-US" sz="2800" i="1" dirty="0">
                <a:solidFill>
                  <a:schemeClr val="bg2">
                    <a:lumMod val="75000"/>
                  </a:schemeClr>
                </a:solidFill>
              </a:endParaRPr>
            </a:p>
            <a:p>
              <a:pPr marL="463550"/>
              <a:r>
                <a:rPr lang="en-US" sz="2800" i="1" dirty="0"/>
                <a:t>recipients of social safety nets benefits, </a:t>
              </a:r>
              <a:br>
                <a:rPr lang="en-US" sz="2800" i="1" dirty="0"/>
              </a:br>
              <a:r>
                <a:rPr lang="en-US" sz="2500" i="1" dirty="0"/>
                <a:t>in unemployment</a:t>
              </a:r>
              <a:endParaRPr lang="en-US" sz="2800" i="1" dirty="0"/>
            </a:p>
            <a:p>
              <a:pPr marL="463550"/>
              <a:r>
                <a:rPr lang="en-US" sz="2800" i="1" dirty="0"/>
                <a:t>recipients of minimum income schemes</a:t>
              </a:r>
            </a:p>
            <a:p>
              <a:pPr marL="463550"/>
              <a:r>
                <a:rPr lang="en-US" sz="2800" i="1" dirty="0"/>
                <a:t>vulnerable and fragile workers</a:t>
              </a:r>
            </a:p>
            <a:p>
              <a:pPr marL="463550"/>
              <a:r>
                <a:rPr lang="en-US" sz="2800" i="1" dirty="0"/>
                <a:t>unemployed not qualifying for income support</a:t>
              </a:r>
            </a:p>
            <a:p>
              <a:pPr marL="463550"/>
              <a:r>
                <a:rPr lang="en-US" sz="2800" i="1" dirty="0">
                  <a:solidFill>
                    <a:schemeClr val="bg2">
                      <a:lumMod val="75000"/>
                    </a:schemeClr>
                  </a:solidFill>
                </a:rPr>
                <a:t>working </a:t>
              </a:r>
              <a:r>
                <a:rPr lang="en-US" sz="2800" i="1" dirty="0" err="1">
                  <a:solidFill>
                    <a:schemeClr val="bg2">
                      <a:lumMod val="75000"/>
                    </a:schemeClr>
                  </a:solidFill>
                </a:rPr>
                <a:t>poors</a:t>
              </a:r>
              <a:endParaRPr lang="en-GB" i="1" dirty="0">
                <a:solidFill>
                  <a:schemeClr val="bg2">
                    <a:lumMod val="75000"/>
                  </a:schemeClr>
                </a:solidFill>
              </a:endParaRPr>
            </a:p>
          </p:txBody>
        </p:sp>
        <p:pic>
          <p:nvPicPr>
            <p:cNvPr id="31" name="Immagine 30">
              <a:extLst>
                <a:ext uri="{FF2B5EF4-FFF2-40B4-BE49-F238E27FC236}">
                  <a16:creationId xmlns:a16="http://schemas.microsoft.com/office/drawing/2014/main" id="{DCB872F1-4376-30B5-176B-55BF254E0332}"/>
                </a:ext>
              </a:extLst>
            </p:cNvPr>
            <p:cNvPicPr>
              <a:picLocks noChangeAspect="1"/>
            </p:cNvPicPr>
            <p:nvPr/>
          </p:nvPicPr>
          <p:blipFill>
            <a:blip r:embed="rId8"/>
            <a:stretch>
              <a:fillRect/>
            </a:stretch>
          </p:blipFill>
          <p:spPr>
            <a:xfrm>
              <a:off x="5594426" y="4696910"/>
              <a:ext cx="384179" cy="1980000"/>
            </a:xfrm>
            <a:prstGeom prst="rect">
              <a:avLst/>
            </a:prstGeom>
          </p:spPr>
        </p:pic>
        <p:sp>
          <p:nvSpPr>
            <p:cNvPr id="35" name="Rettangolo con angoli arrotondati 34">
              <a:extLst>
                <a:ext uri="{FF2B5EF4-FFF2-40B4-BE49-F238E27FC236}">
                  <a16:creationId xmlns:a16="http://schemas.microsoft.com/office/drawing/2014/main" id="{E4EA7C93-7E4E-F951-7212-689ADAD1849B}"/>
                </a:ext>
              </a:extLst>
            </p:cNvPr>
            <p:cNvSpPr/>
            <p:nvPr/>
          </p:nvSpPr>
          <p:spPr>
            <a:xfrm>
              <a:off x="5459516" y="4574846"/>
              <a:ext cx="4134190" cy="2059414"/>
            </a:xfrm>
            <a:prstGeom prst="roundRect">
              <a:avLst/>
            </a:pr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4" name="CasellaDiTesto 3">
            <a:extLst>
              <a:ext uri="{FF2B5EF4-FFF2-40B4-BE49-F238E27FC236}">
                <a16:creationId xmlns:a16="http://schemas.microsoft.com/office/drawing/2014/main" id="{337A30EC-6E43-990E-DADF-1F2E06F9C716}"/>
              </a:ext>
            </a:extLst>
          </p:cNvPr>
          <p:cNvSpPr txBox="1"/>
          <p:nvPr/>
        </p:nvSpPr>
        <p:spPr>
          <a:xfrm>
            <a:off x="0" y="6604280"/>
            <a:ext cx="5978605" cy="307777"/>
          </a:xfrm>
          <a:prstGeom prst="rect">
            <a:avLst/>
          </a:prstGeom>
          <a:noFill/>
        </p:spPr>
        <p:txBody>
          <a:bodyPr wrap="square">
            <a:spAutoFit/>
          </a:bodyPr>
          <a:lstStyle/>
          <a:p>
            <a:pPr algn="ctr"/>
            <a:r>
              <a:rPr lang="en-US" sz="1400" i="1" dirty="0"/>
              <a:t>Source: The author based on data by </a:t>
            </a:r>
            <a:r>
              <a:rPr lang="en-US" sz="1400" i="1" dirty="0" err="1"/>
              <a:t>Regione</a:t>
            </a:r>
            <a:r>
              <a:rPr lang="en-US" sz="1400" i="1" dirty="0"/>
              <a:t> Lazio</a:t>
            </a:r>
            <a:endParaRPr lang="it-IT" sz="1400" i="1" dirty="0"/>
          </a:p>
        </p:txBody>
      </p:sp>
    </p:spTree>
    <p:extLst>
      <p:ext uri="{BB962C8B-B14F-4D97-AF65-F5344CB8AC3E}">
        <p14:creationId xmlns:p14="http://schemas.microsoft.com/office/powerpoint/2010/main" val="18102618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a:xfrm>
            <a:off x="110050" y="88831"/>
            <a:ext cx="9423693" cy="1373070"/>
          </a:xfrm>
        </p:spPr>
        <p:txBody>
          <a:bodyPr/>
          <a:lstStyle/>
          <a:p>
            <a:r>
              <a:rPr lang="en-US" sz="3200" dirty="0"/>
              <a:t>Gender composition</a:t>
            </a:r>
            <a:r>
              <a:rPr lang="en-US" sz="3200" b="1" dirty="0"/>
              <a:t> across the six users categories</a:t>
            </a:r>
            <a:endParaRPr lang="en-GB" sz="3200" dirty="0"/>
          </a:p>
        </p:txBody>
      </p:sp>
      <p:pic>
        <p:nvPicPr>
          <p:cNvPr id="21" name="Elemento grafico 20" descr="Calendario pieghevole contorno">
            <a:extLst>
              <a:ext uri="{FF2B5EF4-FFF2-40B4-BE49-F238E27FC236}">
                <a16:creationId xmlns:a16="http://schemas.microsoft.com/office/drawing/2014/main" id="{3F74C22E-2763-3518-FA09-9DCBFCDA149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950" y="1454049"/>
            <a:ext cx="914400" cy="914400"/>
          </a:xfrm>
          <a:prstGeom prst="rect">
            <a:avLst/>
          </a:prstGeom>
        </p:spPr>
      </p:pic>
      <p:pic>
        <p:nvPicPr>
          <p:cNvPr id="22" name="Elemento grafico 21" descr="Calendario pieghevole contorno">
            <a:extLst>
              <a:ext uri="{FF2B5EF4-FFF2-40B4-BE49-F238E27FC236}">
                <a16:creationId xmlns:a16="http://schemas.microsoft.com/office/drawing/2014/main" id="{78615AF9-4D6A-4494-A2C5-B0EB7ABDDDE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440" y="3839976"/>
            <a:ext cx="914400" cy="914400"/>
          </a:xfrm>
          <a:prstGeom prst="rect">
            <a:avLst/>
          </a:prstGeom>
        </p:spPr>
      </p:pic>
      <p:sp>
        <p:nvSpPr>
          <p:cNvPr id="23" name="CasellaDiTesto 22">
            <a:extLst>
              <a:ext uri="{FF2B5EF4-FFF2-40B4-BE49-F238E27FC236}">
                <a16:creationId xmlns:a16="http://schemas.microsoft.com/office/drawing/2014/main" id="{768F83E7-AE24-7C5F-30C9-51C40BAE37E6}"/>
              </a:ext>
            </a:extLst>
          </p:cNvPr>
          <p:cNvSpPr txBox="1"/>
          <p:nvPr/>
        </p:nvSpPr>
        <p:spPr>
          <a:xfrm>
            <a:off x="43122" y="4183908"/>
            <a:ext cx="751357" cy="369332"/>
          </a:xfrm>
          <a:prstGeom prst="rect">
            <a:avLst/>
          </a:prstGeom>
          <a:noFill/>
        </p:spPr>
        <p:txBody>
          <a:bodyPr wrap="square" rtlCol="0">
            <a:spAutoFit/>
          </a:bodyPr>
          <a:lstStyle/>
          <a:p>
            <a:r>
              <a:rPr lang="it-IT" dirty="0"/>
              <a:t>2023</a:t>
            </a:r>
          </a:p>
        </p:txBody>
      </p:sp>
      <p:sp>
        <p:nvSpPr>
          <p:cNvPr id="24" name="CasellaDiTesto 23">
            <a:extLst>
              <a:ext uri="{FF2B5EF4-FFF2-40B4-BE49-F238E27FC236}">
                <a16:creationId xmlns:a16="http://schemas.microsoft.com/office/drawing/2014/main" id="{DB6E11C6-5E3D-D297-13E9-B5C4373174CA}"/>
              </a:ext>
            </a:extLst>
          </p:cNvPr>
          <p:cNvSpPr txBox="1"/>
          <p:nvPr/>
        </p:nvSpPr>
        <p:spPr>
          <a:xfrm>
            <a:off x="50090" y="1817966"/>
            <a:ext cx="751357" cy="369332"/>
          </a:xfrm>
          <a:prstGeom prst="rect">
            <a:avLst/>
          </a:prstGeom>
          <a:noFill/>
        </p:spPr>
        <p:txBody>
          <a:bodyPr wrap="square" rtlCol="0">
            <a:spAutoFit/>
          </a:bodyPr>
          <a:lstStyle/>
          <a:p>
            <a:r>
              <a:rPr lang="it-IT" dirty="0"/>
              <a:t>2022</a:t>
            </a:r>
          </a:p>
        </p:txBody>
      </p:sp>
      <p:sp>
        <p:nvSpPr>
          <p:cNvPr id="26" name="Segnaposto contenuto 2">
            <a:extLst>
              <a:ext uri="{FF2B5EF4-FFF2-40B4-BE49-F238E27FC236}">
                <a16:creationId xmlns:a16="http://schemas.microsoft.com/office/drawing/2014/main" id="{FF8FF87E-AE7C-5A2B-462B-6AE7CA8E7CFD}"/>
              </a:ext>
            </a:extLst>
          </p:cNvPr>
          <p:cNvSpPr txBox="1">
            <a:spLocks/>
          </p:cNvSpPr>
          <p:nvPr/>
        </p:nvSpPr>
        <p:spPr>
          <a:xfrm>
            <a:off x="5625366" y="1459044"/>
            <a:ext cx="3865907" cy="292093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2">
                    <a:lumMod val="7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lumMod val="7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Arial" panose="020B0604020202020204" pitchFamily="34" charset="0"/>
              <a:buChar char="•"/>
            </a:pPr>
            <a:endParaRPr lang="en-GB" dirty="0"/>
          </a:p>
        </p:txBody>
      </p:sp>
      <p:pic>
        <p:nvPicPr>
          <p:cNvPr id="37" name="Immagine 36">
            <a:extLst>
              <a:ext uri="{FF2B5EF4-FFF2-40B4-BE49-F238E27FC236}">
                <a16:creationId xmlns:a16="http://schemas.microsoft.com/office/drawing/2014/main" id="{08C0BD1B-1AAD-BC7E-DE13-A46CA99CF96E}"/>
              </a:ext>
            </a:extLst>
          </p:cNvPr>
          <p:cNvPicPr>
            <a:picLocks noChangeAspect="1"/>
          </p:cNvPicPr>
          <p:nvPr/>
        </p:nvPicPr>
        <p:blipFill>
          <a:blip r:embed="rId4"/>
          <a:stretch>
            <a:fillRect/>
          </a:stretch>
        </p:blipFill>
        <p:spPr>
          <a:xfrm>
            <a:off x="698445" y="1562606"/>
            <a:ext cx="4499238" cy="2743438"/>
          </a:xfrm>
          <a:prstGeom prst="rect">
            <a:avLst/>
          </a:prstGeom>
        </p:spPr>
      </p:pic>
      <p:pic>
        <p:nvPicPr>
          <p:cNvPr id="38" name="Immagine 37">
            <a:extLst>
              <a:ext uri="{FF2B5EF4-FFF2-40B4-BE49-F238E27FC236}">
                <a16:creationId xmlns:a16="http://schemas.microsoft.com/office/drawing/2014/main" id="{C9A8FD90-4337-D275-36C1-EEBA69FB908B}"/>
              </a:ext>
            </a:extLst>
          </p:cNvPr>
          <p:cNvPicPr>
            <a:picLocks noChangeAspect="1"/>
          </p:cNvPicPr>
          <p:nvPr/>
        </p:nvPicPr>
        <p:blipFill>
          <a:blip r:embed="rId5"/>
          <a:stretch>
            <a:fillRect/>
          </a:stretch>
        </p:blipFill>
        <p:spPr>
          <a:xfrm>
            <a:off x="683461" y="4020988"/>
            <a:ext cx="4499238" cy="2743438"/>
          </a:xfrm>
          <a:prstGeom prst="rect">
            <a:avLst/>
          </a:prstGeom>
        </p:spPr>
      </p:pic>
      <p:pic>
        <p:nvPicPr>
          <p:cNvPr id="39" name="Immagine 38">
            <a:extLst>
              <a:ext uri="{FF2B5EF4-FFF2-40B4-BE49-F238E27FC236}">
                <a16:creationId xmlns:a16="http://schemas.microsoft.com/office/drawing/2014/main" id="{A6C7803E-F38B-3127-3970-AB7B492CF68A}"/>
              </a:ext>
            </a:extLst>
          </p:cNvPr>
          <p:cNvPicPr>
            <a:picLocks noChangeAspect="1"/>
          </p:cNvPicPr>
          <p:nvPr/>
        </p:nvPicPr>
        <p:blipFill>
          <a:blip r:embed="rId6"/>
          <a:stretch>
            <a:fillRect/>
          </a:stretch>
        </p:blipFill>
        <p:spPr>
          <a:xfrm>
            <a:off x="5081267" y="1556839"/>
            <a:ext cx="4572396" cy="2743438"/>
          </a:xfrm>
          <a:prstGeom prst="rect">
            <a:avLst/>
          </a:prstGeom>
        </p:spPr>
      </p:pic>
      <p:pic>
        <p:nvPicPr>
          <p:cNvPr id="40" name="Immagine 39">
            <a:extLst>
              <a:ext uri="{FF2B5EF4-FFF2-40B4-BE49-F238E27FC236}">
                <a16:creationId xmlns:a16="http://schemas.microsoft.com/office/drawing/2014/main" id="{73ED1265-7D1A-55A4-A35A-895BA33A19F2}"/>
              </a:ext>
            </a:extLst>
          </p:cNvPr>
          <p:cNvPicPr>
            <a:picLocks noChangeAspect="1"/>
          </p:cNvPicPr>
          <p:nvPr/>
        </p:nvPicPr>
        <p:blipFill>
          <a:blip r:embed="rId7"/>
          <a:stretch>
            <a:fillRect/>
          </a:stretch>
        </p:blipFill>
        <p:spPr>
          <a:xfrm>
            <a:off x="5083964" y="4020987"/>
            <a:ext cx="4572396" cy="2743438"/>
          </a:xfrm>
          <a:prstGeom prst="rect">
            <a:avLst/>
          </a:prstGeom>
        </p:spPr>
      </p:pic>
      <p:sp>
        <p:nvSpPr>
          <p:cNvPr id="3" name="CasellaDiTesto 2">
            <a:extLst>
              <a:ext uri="{FF2B5EF4-FFF2-40B4-BE49-F238E27FC236}">
                <a16:creationId xmlns:a16="http://schemas.microsoft.com/office/drawing/2014/main" id="{6EE65C99-1329-FBB5-F583-74F9BBC44799}"/>
              </a:ext>
            </a:extLst>
          </p:cNvPr>
          <p:cNvSpPr txBox="1"/>
          <p:nvPr/>
        </p:nvSpPr>
        <p:spPr>
          <a:xfrm>
            <a:off x="668476" y="6565693"/>
            <a:ext cx="8993681" cy="307777"/>
          </a:xfrm>
          <a:prstGeom prst="rect">
            <a:avLst/>
          </a:prstGeom>
          <a:noFill/>
        </p:spPr>
        <p:txBody>
          <a:bodyPr wrap="square">
            <a:spAutoFit/>
          </a:bodyPr>
          <a:lstStyle/>
          <a:p>
            <a:pPr algn="ctr"/>
            <a:r>
              <a:rPr lang="en-US" sz="1400" i="1" dirty="0"/>
              <a:t>Source: The author based on data by </a:t>
            </a:r>
            <a:r>
              <a:rPr lang="en-US" sz="1400" i="1" dirty="0" err="1"/>
              <a:t>Regione</a:t>
            </a:r>
            <a:r>
              <a:rPr lang="en-US" sz="1400" i="1" dirty="0"/>
              <a:t> Lazio </a:t>
            </a:r>
            <a:endParaRPr lang="it-IT" sz="1400" i="1" dirty="0"/>
          </a:p>
        </p:txBody>
      </p:sp>
    </p:spTree>
    <p:extLst>
      <p:ext uri="{BB962C8B-B14F-4D97-AF65-F5344CB8AC3E}">
        <p14:creationId xmlns:p14="http://schemas.microsoft.com/office/powerpoint/2010/main" val="3634956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a:t>Occupational mismatch: main groups</a:t>
            </a:r>
            <a:endParaRPr lang="en-GB" dirty="0"/>
          </a:p>
        </p:txBody>
      </p:sp>
      <p:pic>
        <p:nvPicPr>
          <p:cNvPr id="5" name="Segnaposto contenuto 4">
            <a:extLst>
              <a:ext uri="{FF2B5EF4-FFF2-40B4-BE49-F238E27FC236}">
                <a16:creationId xmlns:a16="http://schemas.microsoft.com/office/drawing/2014/main" id="{061360BA-BF8B-AD4C-BECB-A91E5E0B97BA}"/>
              </a:ext>
            </a:extLst>
          </p:cNvPr>
          <p:cNvPicPr>
            <a:picLocks noGrp="1" noChangeAspect="1"/>
          </p:cNvPicPr>
          <p:nvPr>
            <p:ph sz="quarter" idx="10"/>
          </p:nvPr>
        </p:nvPicPr>
        <p:blipFill>
          <a:blip r:embed="rId2"/>
          <a:stretch>
            <a:fillRect/>
          </a:stretch>
        </p:blipFill>
        <p:spPr>
          <a:xfrm>
            <a:off x="593454" y="1565313"/>
            <a:ext cx="7995035" cy="5220000"/>
          </a:xfrm>
          <a:prstGeom prst="rect">
            <a:avLst/>
          </a:prstGeom>
        </p:spPr>
      </p:pic>
      <p:sp>
        <p:nvSpPr>
          <p:cNvPr id="3" name="Rettangolo con angoli arrotondati 2">
            <a:extLst>
              <a:ext uri="{FF2B5EF4-FFF2-40B4-BE49-F238E27FC236}">
                <a16:creationId xmlns:a16="http://schemas.microsoft.com/office/drawing/2014/main" id="{DA1A87AF-F07C-FF0B-4024-E6FFACF90AC3}"/>
              </a:ext>
            </a:extLst>
          </p:cNvPr>
          <p:cNvSpPr/>
          <p:nvPr/>
        </p:nvSpPr>
        <p:spPr>
          <a:xfrm>
            <a:off x="5149516" y="4555958"/>
            <a:ext cx="3438973" cy="256674"/>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con angoli arrotondati 3">
            <a:extLst>
              <a:ext uri="{FF2B5EF4-FFF2-40B4-BE49-F238E27FC236}">
                <a16:creationId xmlns:a16="http://schemas.microsoft.com/office/drawing/2014/main" id="{86DF5414-39C9-4A14-E1F1-1F7AB2FD5C41}"/>
              </a:ext>
            </a:extLst>
          </p:cNvPr>
          <p:cNvSpPr/>
          <p:nvPr/>
        </p:nvSpPr>
        <p:spPr>
          <a:xfrm>
            <a:off x="5157538" y="5045240"/>
            <a:ext cx="3438973" cy="256674"/>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con angoli arrotondati 5">
            <a:extLst>
              <a:ext uri="{FF2B5EF4-FFF2-40B4-BE49-F238E27FC236}">
                <a16:creationId xmlns:a16="http://schemas.microsoft.com/office/drawing/2014/main" id="{912949C3-5EB4-2CC3-6D49-1231C0908780}"/>
              </a:ext>
            </a:extLst>
          </p:cNvPr>
          <p:cNvSpPr/>
          <p:nvPr/>
        </p:nvSpPr>
        <p:spPr>
          <a:xfrm>
            <a:off x="5141496" y="4291266"/>
            <a:ext cx="3438973" cy="256674"/>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520309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Occupational mismatch: job titles</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8" y="1756446"/>
            <a:ext cx="9453052" cy="5004460"/>
          </a:xfrm>
        </p:spPr>
        <p:txBody>
          <a:bodyPr>
            <a:normAutofit/>
          </a:bodyPr>
          <a:lstStyle/>
          <a:p>
            <a:pPr marL="457200" indent="-457200">
              <a:buFont typeface="Arial" panose="020B0604020202020204" pitchFamily="34" charset="0"/>
              <a:buChar char="•"/>
            </a:pPr>
            <a:r>
              <a:rPr lang="en-GB" dirty="0"/>
              <a:t>GOL users are just a portion of regional unemployed pool</a:t>
            </a:r>
          </a:p>
          <a:p>
            <a:pPr marL="457200" indent="-457200">
              <a:buFont typeface="Arial" panose="020B0604020202020204" pitchFamily="34" charset="0"/>
              <a:buChar char="•"/>
            </a:pPr>
            <a:r>
              <a:rPr lang="en-GB" dirty="0"/>
              <a:t>Difference of coverage between the two years</a:t>
            </a:r>
          </a:p>
          <a:p>
            <a:pPr marL="1143000" lvl="1" indent="-457200"/>
            <a:r>
              <a:rPr lang="en-GB" dirty="0"/>
              <a:t>Higher and (especially) lower needs remain stable on average</a:t>
            </a:r>
          </a:p>
          <a:p>
            <a:pPr marL="1028700" lvl="1" indent="-342900">
              <a:buFont typeface="Symbol" panose="05050102010706020507" pitchFamily="18" charset="2"/>
              <a:buChar char="®"/>
            </a:pPr>
            <a:r>
              <a:rPr lang="en-GB" dirty="0">
                <a:sym typeface="Symbol" panose="05050102010706020507" pitchFamily="18" charset="2"/>
              </a:rPr>
              <a:t> across occupations and job titles</a:t>
            </a:r>
          </a:p>
          <a:p>
            <a:pPr marL="1028700" lvl="1" indent="-342900">
              <a:buFont typeface="Symbol" panose="05050102010706020507" pitchFamily="18" charset="2"/>
              <a:buChar char="®"/>
            </a:pPr>
            <a:r>
              <a:rPr lang="en-GB" dirty="0">
                <a:sym typeface="Symbol" panose="05050102010706020507" pitchFamily="18" charset="2"/>
              </a:rPr>
              <a:t> across subregional territories</a:t>
            </a:r>
            <a:endParaRPr lang="en-GB" dirty="0"/>
          </a:p>
          <a:p>
            <a:pPr marL="457200" indent="-457200" algn="just">
              <a:buFont typeface="Arial" panose="020B0604020202020204" pitchFamily="34" charset="0"/>
              <a:buChar char="•"/>
            </a:pPr>
            <a:r>
              <a:rPr lang="en-GB" dirty="0"/>
              <a:t>While among the job titles of the first groups there is no big difference and the provincial distribution stays in line with the main occupation group average </a:t>
            </a:r>
            <a:r>
              <a:rPr lang="en-GB" dirty="0">
                <a:sym typeface="Symbol" panose="05050102010706020507" pitchFamily="18" charset="2"/>
              </a:rPr>
              <a:t> </a:t>
            </a:r>
            <a:r>
              <a:rPr lang="en-GB" dirty="0"/>
              <a:t> the field of expertise matters for the professionals (code 2): </a:t>
            </a:r>
          </a:p>
          <a:p>
            <a:pPr marL="1143000" lvl="1" indent="-457200" algn="just"/>
            <a:r>
              <a:rPr lang="en-GB" dirty="0"/>
              <a:t>social sciences, and especially education &amp; research (code 2.6), </a:t>
            </a:r>
            <a:br>
              <a:rPr lang="en-GB" dirty="0"/>
            </a:br>
            <a:r>
              <a:rPr lang="en-GB" dirty="0"/>
              <a:t>show the highest variation range </a:t>
            </a:r>
            <a:r>
              <a:rPr lang="en-GB" dirty="0">
                <a:sym typeface="Symbol" panose="05050102010706020507" pitchFamily="18" charset="2"/>
              </a:rPr>
              <a:t> also one of the highest levels of needs coverage, despite not so much requested by the firms</a:t>
            </a:r>
            <a:endParaRPr lang="en-GB" dirty="0"/>
          </a:p>
          <a:p>
            <a:pPr marL="457200" indent="-457200" algn="just">
              <a:buFont typeface="Arial" panose="020B0604020202020204" pitchFamily="34" charset="0"/>
              <a:buChar char="•"/>
            </a:pPr>
            <a:endParaRPr lang="en-GB" dirty="0"/>
          </a:p>
          <a:p>
            <a:pPr marL="457200" indent="-457200" algn="just">
              <a:buFont typeface="Arial" panose="020B0604020202020204" pitchFamily="34" charset="0"/>
              <a:buChar char="•"/>
            </a:pPr>
            <a:endParaRPr lang="en-GB" dirty="0"/>
          </a:p>
          <a:p>
            <a:pPr marL="457200" indent="-457200" algn="just">
              <a:buFont typeface="Arial" panose="020B0604020202020204" pitchFamily="34" charset="0"/>
              <a:buChar char="•"/>
            </a:pPr>
            <a:endParaRPr lang="en-GB" dirty="0"/>
          </a:p>
        </p:txBody>
      </p:sp>
    </p:spTree>
    <p:extLst>
      <p:ext uri="{BB962C8B-B14F-4D97-AF65-F5344CB8AC3E}">
        <p14:creationId xmlns:p14="http://schemas.microsoft.com/office/powerpoint/2010/main" val="1824320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Youth employment</a:t>
            </a:r>
          </a:p>
        </p:txBody>
      </p:sp>
      <p:pic>
        <p:nvPicPr>
          <p:cNvPr id="4" name="Segnaposto contenuto 3">
            <a:extLst>
              <a:ext uri="{FF2B5EF4-FFF2-40B4-BE49-F238E27FC236}">
                <a16:creationId xmlns:a16="http://schemas.microsoft.com/office/drawing/2014/main" id="{E6D2C599-78CD-AC67-17C8-DEBFB6B6811A}"/>
              </a:ext>
            </a:extLst>
          </p:cNvPr>
          <p:cNvPicPr>
            <a:picLocks noGrp="1" noChangeAspect="1"/>
          </p:cNvPicPr>
          <p:nvPr>
            <p:ph sz="quarter" idx="10"/>
          </p:nvPr>
        </p:nvPicPr>
        <p:blipFill>
          <a:blip r:embed="rId2"/>
          <a:stretch>
            <a:fillRect/>
          </a:stretch>
        </p:blipFill>
        <p:spPr>
          <a:xfrm>
            <a:off x="110051" y="1549169"/>
            <a:ext cx="9554464" cy="5220000"/>
          </a:xfrm>
          <a:prstGeom prst="rect">
            <a:avLst/>
          </a:prstGeom>
        </p:spPr>
      </p:pic>
      <p:sp>
        <p:nvSpPr>
          <p:cNvPr id="3" name="Rettangolo con angoli arrotondati 2">
            <a:extLst>
              <a:ext uri="{FF2B5EF4-FFF2-40B4-BE49-F238E27FC236}">
                <a16:creationId xmlns:a16="http://schemas.microsoft.com/office/drawing/2014/main" id="{1A3A0B4B-8ACF-80BC-4809-7AA5B3B6E8B6}"/>
              </a:ext>
            </a:extLst>
          </p:cNvPr>
          <p:cNvSpPr/>
          <p:nvPr/>
        </p:nvSpPr>
        <p:spPr>
          <a:xfrm>
            <a:off x="7066548" y="4427621"/>
            <a:ext cx="2597968" cy="168446"/>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con angoli arrotondati 5">
            <a:extLst>
              <a:ext uri="{FF2B5EF4-FFF2-40B4-BE49-F238E27FC236}">
                <a16:creationId xmlns:a16="http://schemas.microsoft.com/office/drawing/2014/main" id="{25823CEC-F3E5-57A5-191A-E5B6537F87FD}"/>
              </a:ext>
            </a:extLst>
          </p:cNvPr>
          <p:cNvSpPr/>
          <p:nvPr/>
        </p:nvSpPr>
        <p:spPr>
          <a:xfrm>
            <a:off x="7066548" y="4660231"/>
            <a:ext cx="2589948" cy="168446"/>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con angoli arrotondati 6">
            <a:extLst>
              <a:ext uri="{FF2B5EF4-FFF2-40B4-BE49-F238E27FC236}">
                <a16:creationId xmlns:a16="http://schemas.microsoft.com/office/drawing/2014/main" id="{AFE20BC5-717A-17C2-CD92-7F404AFA09B1}"/>
              </a:ext>
            </a:extLst>
          </p:cNvPr>
          <p:cNvSpPr/>
          <p:nvPr/>
        </p:nvSpPr>
        <p:spPr>
          <a:xfrm>
            <a:off x="7074570" y="5133471"/>
            <a:ext cx="2589948" cy="168446"/>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5979525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Youth employment</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8" y="1756446"/>
            <a:ext cx="9438686" cy="5004460"/>
          </a:xfrm>
        </p:spPr>
        <p:txBody>
          <a:bodyPr>
            <a:normAutofit lnSpcReduction="10000"/>
          </a:bodyPr>
          <a:lstStyle/>
          <a:p>
            <a:pPr marL="457200" indent="-457200">
              <a:buFont typeface="Arial" panose="020B0604020202020204" pitchFamily="34" charset="0"/>
              <a:buChar char="•"/>
            </a:pPr>
            <a:r>
              <a:rPr lang="en-US" dirty="0"/>
              <a:t>Age classes have been reduced to two broad categories:</a:t>
            </a:r>
          </a:p>
          <a:p>
            <a:pPr marL="1143000" lvl="1" indent="-457200"/>
            <a:r>
              <a:rPr lang="en-US" i="1" dirty="0"/>
              <a:t>under 29 years old</a:t>
            </a:r>
            <a:r>
              <a:rPr lang="en-US" dirty="0"/>
              <a:t> </a:t>
            </a:r>
            <a:r>
              <a:rPr lang="en-US" dirty="0">
                <a:sym typeface="Symbol" panose="05050102010706020507" pitchFamily="18" charset="2"/>
              </a:rPr>
              <a:t> </a:t>
            </a:r>
            <a:r>
              <a:rPr lang="en-US" dirty="0"/>
              <a:t>to highlight youth employment</a:t>
            </a:r>
          </a:p>
          <a:p>
            <a:pPr marL="1143000" lvl="1" indent="-457200"/>
            <a:r>
              <a:rPr lang="en-US" i="1" dirty="0"/>
              <a:t>no specific age preference </a:t>
            </a:r>
            <a:r>
              <a:rPr lang="en-US" dirty="0">
                <a:sym typeface="Symbol" panose="05050102010706020507" pitchFamily="18" charset="2"/>
              </a:rPr>
              <a:t></a:t>
            </a:r>
            <a:r>
              <a:rPr lang="en-US" dirty="0"/>
              <a:t> including any other occurrences</a:t>
            </a:r>
          </a:p>
          <a:p>
            <a:pPr marL="457200" indent="-457200">
              <a:buFont typeface="Arial" panose="020B0604020202020204" pitchFamily="34" charset="0"/>
              <a:buChar char="•"/>
            </a:pPr>
            <a:r>
              <a:rPr lang="en-US" dirty="0"/>
              <a:t>on average, the GOL potential coverage of expected vacancies is slightly lower for the users under 29 of age compared to all the others </a:t>
            </a:r>
            <a:r>
              <a:rPr lang="en-US" dirty="0">
                <a:sym typeface="Symbol" panose="05050102010706020507" pitchFamily="18" charset="2"/>
              </a:rPr>
              <a:t></a:t>
            </a:r>
            <a:r>
              <a:rPr lang="en-US" sz="2400" dirty="0"/>
              <a:t> 9.8% against 11.9% in 2022</a:t>
            </a:r>
          </a:p>
          <a:p>
            <a:r>
              <a:rPr lang="en-US" dirty="0"/>
              <a:t>					 </a:t>
            </a:r>
            <a:r>
              <a:rPr lang="en-US" sz="2400" dirty="0"/>
              <a:t>11.6% against 12.3% in 2023</a:t>
            </a:r>
            <a:endParaRPr lang="en-US" dirty="0"/>
          </a:p>
          <a:p>
            <a:pPr marL="457200" indent="-457200">
              <a:buFont typeface="Arial" panose="020B0604020202020204" pitchFamily="34" charset="0"/>
              <a:buChar char="•"/>
            </a:pPr>
            <a:r>
              <a:rPr lang="en-GB" dirty="0"/>
              <a:t>Wide increase in younger users reached in 2023 </a:t>
            </a:r>
            <a:r>
              <a:rPr lang="en-GB" dirty="0">
                <a:sym typeface="Symbol" panose="05050102010706020507" pitchFamily="18" charset="2"/>
              </a:rPr>
              <a:t> while the composition of demand appears quite stable, even if:</a:t>
            </a:r>
            <a:endParaRPr lang="en-GB" dirty="0"/>
          </a:p>
          <a:p>
            <a:pPr marL="900113" lvl="1" indent="-214313"/>
            <a:r>
              <a:rPr lang="en-GB" dirty="0"/>
              <a:t>no territorial homogeneity </a:t>
            </a:r>
            <a:r>
              <a:rPr lang="en-GB" dirty="0">
                <a:sym typeface="Symbol" panose="05050102010706020507" pitchFamily="18" charset="2"/>
              </a:rPr>
              <a:t> more relevant increase in RM and VT</a:t>
            </a:r>
            <a:endParaRPr lang="en-GB" dirty="0"/>
          </a:p>
          <a:p>
            <a:pPr marL="457200" indent="-457200">
              <a:buFont typeface="Arial" panose="020B0604020202020204" pitchFamily="34" charset="0"/>
              <a:buChar char="•"/>
            </a:pPr>
            <a:r>
              <a:rPr lang="en-GB" dirty="0"/>
              <a:t>Despite both demand and supply are lower for the youth </a:t>
            </a:r>
            <a:r>
              <a:rPr lang="en-GB" dirty="0">
                <a:sym typeface="Symbol" panose="05050102010706020507" pitchFamily="18" charset="2"/>
              </a:rPr>
              <a:t> needs coverage reveals differentials in several job titles</a:t>
            </a:r>
            <a:endParaRPr lang="en-GB" dirty="0">
              <a:highlight>
                <a:srgbClr val="FFFF00"/>
              </a:highlight>
            </a:endParaRPr>
          </a:p>
          <a:p>
            <a:pPr marL="457200" indent="-457200">
              <a:buFont typeface="Arial" panose="020B0604020202020204" pitchFamily="34" charset="0"/>
              <a:buChar char="•"/>
            </a:pPr>
            <a:endParaRPr lang="en-GB" dirty="0"/>
          </a:p>
        </p:txBody>
      </p:sp>
    </p:spTree>
    <p:extLst>
      <p:ext uri="{BB962C8B-B14F-4D97-AF65-F5344CB8AC3E}">
        <p14:creationId xmlns:p14="http://schemas.microsoft.com/office/powerpoint/2010/main" val="2615777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Mismatches in the Labour Market</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52252" y="1561514"/>
            <a:ext cx="9371576" cy="5296486"/>
          </a:xfrm>
        </p:spPr>
        <p:txBody>
          <a:bodyPr>
            <a:normAutofit lnSpcReduction="10000"/>
          </a:bodyPr>
          <a:lstStyle/>
          <a:p>
            <a:pPr marL="457200" indent="-457200">
              <a:buFont typeface="Arial" panose="020B0604020202020204" pitchFamily="34" charset="0"/>
              <a:buChar char="•"/>
            </a:pPr>
            <a:r>
              <a:rPr lang="en-US" dirty="0"/>
              <a:t>In 2023, 12.3% of the </a:t>
            </a:r>
            <a:r>
              <a:rPr lang="en-US" dirty="0" err="1"/>
              <a:t>labour</a:t>
            </a:r>
            <a:r>
              <a:rPr lang="en-US" dirty="0"/>
              <a:t> force faced an unmet supply of employment </a:t>
            </a:r>
            <a:r>
              <a:rPr lang="en-US" dirty="0">
                <a:sym typeface="Symbol" panose="05050102010706020507" pitchFamily="18" charset="2"/>
              </a:rPr>
              <a:t></a:t>
            </a:r>
            <a:r>
              <a:rPr lang="en-US" dirty="0"/>
              <a:t> Italy: 19.5% - Spain 21.3% (Eurostat </a:t>
            </a:r>
            <a:r>
              <a:rPr lang="en-US" sz="2600" dirty="0"/>
              <a:t>2024</a:t>
            </a:r>
            <a:r>
              <a:rPr lang="en-US" dirty="0"/>
              <a:t>)</a:t>
            </a:r>
          </a:p>
          <a:p>
            <a:pPr marL="457200" indent="-457200">
              <a:buFont typeface="Arial" panose="020B0604020202020204" pitchFamily="34" charset="0"/>
              <a:buChar char="•"/>
            </a:pPr>
            <a:r>
              <a:rPr lang="en-GB" dirty="0"/>
              <a:t>Different kinds of “non-in-employment” </a:t>
            </a:r>
            <a:r>
              <a:rPr lang="en-US" dirty="0">
                <a:sym typeface="Symbol" panose="05050102010706020507" pitchFamily="18" charset="2"/>
              </a:rPr>
              <a:t></a:t>
            </a:r>
            <a:r>
              <a:rPr lang="en-US" dirty="0"/>
              <a:t> </a:t>
            </a:r>
            <a:r>
              <a:rPr lang="en-GB" dirty="0"/>
              <a:t>Italy: EU widest portion (45%) of </a:t>
            </a:r>
            <a:r>
              <a:rPr lang="en-US" i="1" dirty="0"/>
              <a:t>available to work but not looking for a job</a:t>
            </a:r>
            <a:endParaRPr lang="en-GB" i="1" dirty="0"/>
          </a:p>
          <a:p>
            <a:pPr marL="457200" indent="-457200">
              <a:buFont typeface="Arial" panose="020B0604020202020204" pitchFamily="34" charset="0"/>
              <a:buChar char="•"/>
            </a:pPr>
            <a:r>
              <a:rPr lang="en-GB" dirty="0"/>
              <a:t>2020 increase in inactive population and NEETs (+1mill)</a:t>
            </a:r>
          </a:p>
          <a:p>
            <a:pPr marL="457200" indent="-457200">
              <a:buFont typeface="Arial" panose="020B0604020202020204" pitchFamily="34" charset="0"/>
              <a:buChar char="•"/>
            </a:pPr>
            <a:r>
              <a:rPr lang="en-US" dirty="0"/>
              <a:t>ITA job vacancy rate up to 2.3 % by end of 2023 (</a:t>
            </a:r>
            <a:r>
              <a:rPr lang="en-US" dirty="0" err="1"/>
              <a:t>Istat</a:t>
            </a:r>
            <a:r>
              <a:rPr lang="en-US" dirty="0"/>
              <a:t> </a:t>
            </a:r>
            <a:r>
              <a:rPr lang="en-US" sz="2600" dirty="0"/>
              <a:t>2024</a:t>
            </a:r>
            <a:r>
              <a:rPr lang="en-US" dirty="0"/>
              <a:t>)</a:t>
            </a:r>
          </a:p>
          <a:p>
            <a:pPr marL="457200" indent="-457200">
              <a:buFont typeface="Arial" panose="020B0604020202020204" pitchFamily="34" charset="0"/>
              <a:buChar char="•"/>
            </a:pPr>
            <a:r>
              <a:rPr lang="en-US" dirty="0"/>
              <a:t>Lazio Region +6.4% (on </a:t>
            </a:r>
            <a:r>
              <a:rPr lang="en-US" sz="2600" dirty="0"/>
              <a:t>2022</a:t>
            </a:r>
            <a:r>
              <a:rPr lang="en-US" dirty="0"/>
              <a:t>) for recruitments planned by local firms (Excelsiors - </a:t>
            </a:r>
            <a:r>
              <a:rPr lang="en-US" dirty="0" err="1"/>
              <a:t>Unioncamere</a:t>
            </a:r>
            <a:r>
              <a:rPr lang="en-US" dirty="0"/>
              <a:t>, </a:t>
            </a:r>
            <a:r>
              <a:rPr lang="en-US" dirty="0" err="1"/>
              <a:t>Anpal</a:t>
            </a:r>
            <a:r>
              <a:rPr lang="en-US" dirty="0"/>
              <a:t> </a:t>
            </a:r>
            <a:r>
              <a:rPr lang="en-US" sz="2600" dirty="0"/>
              <a:t>2024</a:t>
            </a:r>
            <a:r>
              <a:rPr lang="en-US" dirty="0"/>
              <a:t>) </a:t>
            </a:r>
          </a:p>
          <a:p>
            <a:pPr marL="457200" indent="-457200">
              <a:buFont typeface="Arial" panose="020B0604020202020204" pitchFamily="34" charset="0"/>
              <a:buChar char="•"/>
            </a:pPr>
            <a:r>
              <a:rPr lang="en-US" dirty="0"/>
              <a:t>45% of total hirings foreseen by the employers showed difficulty in finding the searched candidates </a:t>
            </a:r>
            <a:r>
              <a:rPr lang="en-US" dirty="0">
                <a:sym typeface="Symbol" panose="05050102010706020507" pitchFamily="18" charset="2"/>
              </a:rPr>
              <a:t></a:t>
            </a:r>
            <a:r>
              <a:rPr lang="en-US" dirty="0"/>
              <a:t> </a:t>
            </a:r>
          </a:p>
          <a:p>
            <a:pPr marL="1143000" lvl="1" indent="-457200"/>
            <a:r>
              <a:rPr lang="en-US" dirty="0"/>
              <a:t>mismatch of professional profiles (28.4% of cases in </a:t>
            </a:r>
            <a:r>
              <a:rPr lang="en-US" sz="2200" dirty="0"/>
              <a:t>2023</a:t>
            </a:r>
            <a:r>
              <a:rPr lang="en-US" dirty="0"/>
              <a:t>) </a:t>
            </a:r>
          </a:p>
          <a:p>
            <a:pPr marL="1143000" lvl="1" indent="-457200"/>
            <a:r>
              <a:rPr lang="en-US" dirty="0"/>
              <a:t>inadequacy of required skills (around 12% of total recruitment)</a:t>
            </a:r>
            <a:endParaRPr lang="en-GB" dirty="0"/>
          </a:p>
        </p:txBody>
      </p:sp>
    </p:spTree>
    <p:extLst>
      <p:ext uri="{BB962C8B-B14F-4D97-AF65-F5344CB8AC3E}">
        <p14:creationId xmlns:p14="http://schemas.microsoft.com/office/powerpoint/2010/main" val="1592370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Level of education</a:t>
            </a:r>
          </a:p>
        </p:txBody>
      </p:sp>
      <p:pic>
        <p:nvPicPr>
          <p:cNvPr id="10" name="Segnaposto contenuto 9">
            <a:extLst>
              <a:ext uri="{FF2B5EF4-FFF2-40B4-BE49-F238E27FC236}">
                <a16:creationId xmlns:a16="http://schemas.microsoft.com/office/drawing/2014/main" id="{0B6D110B-AEC5-911F-CAE0-550F9E2644C6}"/>
              </a:ext>
            </a:extLst>
          </p:cNvPr>
          <p:cNvPicPr>
            <a:picLocks noGrp="1" noChangeAspect="1"/>
          </p:cNvPicPr>
          <p:nvPr>
            <p:ph sz="quarter" idx="10"/>
          </p:nvPr>
        </p:nvPicPr>
        <p:blipFill>
          <a:blip r:embed="rId2"/>
          <a:stretch>
            <a:fillRect/>
          </a:stretch>
        </p:blipFill>
        <p:spPr>
          <a:xfrm>
            <a:off x="368209" y="1608020"/>
            <a:ext cx="8116107" cy="5220000"/>
          </a:xfrm>
          <a:prstGeom prst="rect">
            <a:avLst/>
          </a:prstGeom>
        </p:spPr>
      </p:pic>
      <p:sp>
        <p:nvSpPr>
          <p:cNvPr id="3" name="Rettangolo con angoli arrotondati 2">
            <a:extLst>
              <a:ext uri="{FF2B5EF4-FFF2-40B4-BE49-F238E27FC236}">
                <a16:creationId xmlns:a16="http://schemas.microsoft.com/office/drawing/2014/main" id="{BACFB7EB-540F-02AE-C728-1D9972B7368B}"/>
              </a:ext>
            </a:extLst>
          </p:cNvPr>
          <p:cNvSpPr/>
          <p:nvPr/>
        </p:nvSpPr>
        <p:spPr>
          <a:xfrm>
            <a:off x="7908758" y="5390147"/>
            <a:ext cx="433137" cy="240632"/>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con angoli arrotondati 3">
            <a:extLst>
              <a:ext uri="{FF2B5EF4-FFF2-40B4-BE49-F238E27FC236}">
                <a16:creationId xmlns:a16="http://schemas.microsoft.com/office/drawing/2014/main" id="{F456CE26-A4B5-6C68-58CB-F0736AA894ED}"/>
              </a:ext>
            </a:extLst>
          </p:cNvPr>
          <p:cNvSpPr/>
          <p:nvPr/>
        </p:nvSpPr>
        <p:spPr>
          <a:xfrm>
            <a:off x="7900737" y="3264567"/>
            <a:ext cx="433137" cy="240632"/>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con angoli arrotondati 4">
            <a:extLst>
              <a:ext uri="{FF2B5EF4-FFF2-40B4-BE49-F238E27FC236}">
                <a16:creationId xmlns:a16="http://schemas.microsoft.com/office/drawing/2014/main" id="{EF5A371F-E7F5-57F5-793F-A2E199076A25}"/>
              </a:ext>
            </a:extLst>
          </p:cNvPr>
          <p:cNvSpPr/>
          <p:nvPr/>
        </p:nvSpPr>
        <p:spPr>
          <a:xfrm>
            <a:off x="6930194" y="2566740"/>
            <a:ext cx="433137" cy="216000"/>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con angoli arrotondati 5">
            <a:extLst>
              <a:ext uri="{FF2B5EF4-FFF2-40B4-BE49-F238E27FC236}">
                <a16:creationId xmlns:a16="http://schemas.microsoft.com/office/drawing/2014/main" id="{4D1F8E49-C3C6-9794-5CE4-191A1BCD99C7}"/>
              </a:ext>
            </a:extLst>
          </p:cNvPr>
          <p:cNvSpPr/>
          <p:nvPr/>
        </p:nvSpPr>
        <p:spPr>
          <a:xfrm>
            <a:off x="6922174" y="2350174"/>
            <a:ext cx="433137" cy="216000"/>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761729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Level of education</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8" y="1636525"/>
            <a:ext cx="9633559" cy="5034097"/>
          </a:xfrm>
        </p:spPr>
        <p:txBody>
          <a:bodyPr>
            <a:normAutofit fontScale="92500" lnSpcReduction="10000"/>
          </a:bodyPr>
          <a:lstStyle/>
          <a:p>
            <a:pPr marL="457200" indent="-457200">
              <a:buFont typeface="Arial" panose="020B0604020202020204" pitchFamily="34" charset="0"/>
              <a:buChar char="•"/>
            </a:pPr>
            <a:r>
              <a:rPr lang="en-US" dirty="0"/>
              <a:t>Education has been reconducted to: </a:t>
            </a:r>
          </a:p>
          <a:p>
            <a:pPr marL="1143000" lvl="1" indent="-457200"/>
            <a:r>
              <a:rPr lang="en-US" i="1" dirty="0"/>
              <a:t>tertiary</a:t>
            </a:r>
            <a:r>
              <a:rPr lang="en-US" dirty="0"/>
              <a:t> </a:t>
            </a:r>
            <a:r>
              <a:rPr lang="en-US" dirty="0">
                <a:sym typeface="Symbol" panose="05050102010706020507" pitchFamily="18" charset="2"/>
              </a:rPr>
              <a:t></a:t>
            </a:r>
            <a:r>
              <a:rPr lang="en-US" dirty="0"/>
              <a:t> ranging from ISCED 5 to 8</a:t>
            </a:r>
          </a:p>
          <a:p>
            <a:pPr marL="1143000" lvl="1" indent="-457200"/>
            <a:r>
              <a:rPr lang="en-US" i="1" dirty="0"/>
              <a:t>secondary</a:t>
            </a:r>
            <a:r>
              <a:rPr lang="en-US" dirty="0"/>
              <a:t> </a:t>
            </a:r>
            <a:r>
              <a:rPr lang="en-US" dirty="0">
                <a:sym typeface="Symbol" panose="05050102010706020507" pitchFamily="18" charset="2"/>
              </a:rPr>
              <a:t></a:t>
            </a:r>
            <a:r>
              <a:rPr lang="en-US" dirty="0"/>
              <a:t> as for ISCED 2 and 3 </a:t>
            </a:r>
          </a:p>
          <a:p>
            <a:pPr marL="1143000" lvl="1" indent="-457200"/>
            <a:r>
              <a:rPr lang="en-US" i="1" dirty="0"/>
              <a:t>professional</a:t>
            </a:r>
            <a:r>
              <a:rPr lang="en-US" dirty="0"/>
              <a:t> </a:t>
            </a:r>
            <a:r>
              <a:rPr lang="en-US" i="1" dirty="0"/>
              <a:t>qualification</a:t>
            </a:r>
            <a:r>
              <a:rPr lang="en-US" dirty="0"/>
              <a:t> or </a:t>
            </a:r>
            <a:r>
              <a:rPr lang="en-US" i="1" dirty="0"/>
              <a:t>training</a:t>
            </a:r>
            <a:r>
              <a:rPr lang="en-US" dirty="0"/>
              <a:t> </a:t>
            </a:r>
            <a:r>
              <a:rPr lang="en-US" dirty="0">
                <a:sym typeface="Symbol" panose="05050102010706020507" pitchFamily="18" charset="2"/>
              </a:rPr>
              <a:t> as a proxy for </a:t>
            </a:r>
            <a:r>
              <a:rPr lang="en-US" dirty="0"/>
              <a:t>ISCED 4</a:t>
            </a:r>
          </a:p>
          <a:p>
            <a:pPr marL="1143000" lvl="1" indent="-457200"/>
            <a:r>
              <a:rPr lang="en-US" i="1" dirty="0"/>
              <a:t>not</a:t>
            </a:r>
            <a:r>
              <a:rPr lang="en-US" dirty="0"/>
              <a:t> </a:t>
            </a:r>
            <a:r>
              <a:rPr lang="en-US" i="1" dirty="0"/>
              <a:t>requested</a:t>
            </a:r>
            <a:r>
              <a:rPr lang="en-US" dirty="0"/>
              <a:t> </a:t>
            </a:r>
            <a:r>
              <a:rPr lang="en-US" dirty="0">
                <a:sym typeface="Symbol" panose="05050102010706020507" pitchFamily="18" charset="2"/>
              </a:rPr>
              <a:t> including </a:t>
            </a:r>
            <a:r>
              <a:rPr lang="en-US" dirty="0"/>
              <a:t>the lowest levels of ISCED 1 and 0</a:t>
            </a:r>
            <a:endParaRPr lang="en-GB" dirty="0"/>
          </a:p>
          <a:p>
            <a:pPr marL="360363" indent="-360363">
              <a:buFont typeface="Arial" panose="020B0604020202020204" pitchFamily="34" charset="0"/>
              <a:buChar char="•"/>
            </a:pPr>
            <a:r>
              <a:rPr lang="en-US" sz="2600" dirty="0"/>
              <a:t>on average the GOL potential coverage of expected vacancies was quite low for qualified profiles in </a:t>
            </a:r>
            <a:r>
              <a:rPr lang="en-US" sz="2400" dirty="0"/>
              <a:t>2023</a:t>
            </a:r>
            <a:r>
              <a:rPr lang="en-US" dirty="0"/>
              <a:t> </a:t>
            </a:r>
            <a:r>
              <a:rPr lang="en-US" dirty="0">
                <a:sym typeface="Symbol" panose="05050102010706020507" pitchFamily="18" charset="2"/>
              </a:rPr>
              <a:t></a:t>
            </a:r>
            <a:r>
              <a:rPr lang="en-US" sz="2400" dirty="0"/>
              <a:t> only 12% between ISCED 4-8</a:t>
            </a:r>
          </a:p>
          <a:p>
            <a:pPr marL="1143000" lvl="1" indent="-457200"/>
            <a:r>
              <a:rPr lang="en-US" sz="2000" dirty="0"/>
              <a:t>even though the occupations for which employers more often require a professional trainings are in line with those more researched by users having that level of education (</a:t>
            </a:r>
            <a:r>
              <a:rPr lang="en-US" sz="2400" dirty="0"/>
              <a:t>5.2, 6.1, 8.1) </a:t>
            </a:r>
            <a:r>
              <a:rPr lang="en-US" dirty="0">
                <a:sym typeface="Symbol" panose="05050102010706020507" pitchFamily="18" charset="2"/>
              </a:rPr>
              <a:t></a:t>
            </a:r>
            <a:r>
              <a:rPr lang="en-US" sz="2400" dirty="0"/>
              <a:t> coverage reaches 1% only</a:t>
            </a:r>
          </a:p>
          <a:p>
            <a:pPr marL="457200" indent="-457200">
              <a:buFont typeface="Arial" panose="020B0604020202020204" pitchFamily="34" charset="0"/>
              <a:buChar char="•"/>
            </a:pPr>
            <a:r>
              <a:rPr lang="en-GB" dirty="0"/>
              <a:t>Wider 2023 increase in GOL users for those with high school levels </a:t>
            </a:r>
            <a:r>
              <a:rPr lang="en-US" dirty="0">
                <a:sym typeface="Symbol" panose="05050102010706020507" pitchFamily="18" charset="2"/>
              </a:rPr>
              <a:t> while more demanded titles became professional qualifications</a:t>
            </a:r>
          </a:p>
          <a:p>
            <a:pPr marL="1143000" lvl="1" indent="-457200"/>
            <a:r>
              <a:rPr lang="en-GB" dirty="0"/>
              <a:t>this is also the case for bigger reductions of employment needs coverage</a:t>
            </a:r>
          </a:p>
          <a:p>
            <a:pPr marL="457200" indent="-457200">
              <a:buFont typeface="Arial" panose="020B0604020202020204" pitchFamily="34" charset="0"/>
              <a:buChar char="•"/>
            </a:pPr>
            <a:r>
              <a:rPr lang="en-GB" dirty="0"/>
              <a:t>Differentials between specific job titles reflect demand structure</a:t>
            </a:r>
          </a:p>
          <a:p>
            <a:endParaRPr lang="en-GB" dirty="0"/>
          </a:p>
        </p:txBody>
      </p:sp>
    </p:spTree>
    <p:extLst>
      <p:ext uri="{BB962C8B-B14F-4D97-AF65-F5344CB8AC3E}">
        <p14:creationId xmlns:p14="http://schemas.microsoft.com/office/powerpoint/2010/main" val="24850621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a:xfrm>
            <a:off x="-12700" y="88831"/>
            <a:ext cx="9804402" cy="1373070"/>
          </a:xfrm>
        </p:spPr>
        <p:txBody>
          <a:bodyPr/>
          <a:lstStyle/>
          <a:p>
            <a:r>
              <a:rPr lang="en-GB" dirty="0"/>
              <a:t>Training offer within the GOL Programme</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97348" y="1627001"/>
            <a:ext cx="9694352" cy="5230999"/>
          </a:xfrm>
        </p:spPr>
        <p:txBody>
          <a:bodyPr>
            <a:normAutofit fontScale="92500"/>
          </a:bodyPr>
          <a:lstStyle/>
          <a:p>
            <a:pPr marL="266700" indent="-266700">
              <a:buFont typeface="Arial" panose="020B0604020202020204" pitchFamily="34" charset="0"/>
              <a:buChar char="•"/>
            </a:pPr>
            <a:r>
              <a:rPr lang="en-GB" dirty="0"/>
              <a:t>NRRP Milestones foresee </a:t>
            </a:r>
            <a:r>
              <a:rPr lang="en-GB" dirty="0">
                <a:sym typeface="Symbol" panose="05050102010706020507" pitchFamily="18" charset="2"/>
              </a:rPr>
              <a:t>  Target 1. reached users </a:t>
            </a:r>
          </a:p>
          <a:p>
            <a:pPr marL="266700" indent="-266700"/>
            <a:r>
              <a:rPr lang="en-GB" dirty="0">
                <a:sym typeface="Symbol" panose="05050102010706020507" pitchFamily="18" charset="2"/>
              </a:rPr>
              <a:t>						Target 2. </a:t>
            </a:r>
            <a:r>
              <a:rPr lang="en-GB" u="sng" dirty="0">
                <a:sym typeface="Symbol" panose="05050102010706020507" pitchFamily="18" charset="2"/>
              </a:rPr>
              <a:t>trained</a:t>
            </a:r>
            <a:r>
              <a:rPr lang="en-GB" dirty="0">
                <a:sym typeface="Symbol" panose="05050102010706020507" pitchFamily="18" charset="2"/>
              </a:rPr>
              <a:t> participants</a:t>
            </a:r>
          </a:p>
          <a:p>
            <a:pPr marL="266700" indent="-266700">
              <a:buFont typeface="Arial" panose="020B0604020202020204" pitchFamily="34" charset="0"/>
              <a:buChar char="•"/>
            </a:pPr>
            <a:r>
              <a:rPr lang="en-GB" dirty="0">
                <a:hlinkClick r:id="rId2"/>
              </a:rPr>
              <a:t>Lazio Region </a:t>
            </a:r>
            <a:r>
              <a:rPr lang="en-GB" dirty="0"/>
              <a:t>accounts for the 8,5% of 1</a:t>
            </a:r>
            <a:r>
              <a:rPr lang="en-GB" baseline="30000" dirty="0"/>
              <a:t>st</a:t>
            </a:r>
            <a:r>
              <a:rPr lang="en-GB" dirty="0"/>
              <a:t> and 7,3% of the 2</a:t>
            </a:r>
            <a:r>
              <a:rPr lang="en-GB" baseline="30000" dirty="0"/>
              <a:t>nd</a:t>
            </a:r>
            <a:r>
              <a:rPr lang="en-GB" dirty="0"/>
              <a:t> </a:t>
            </a:r>
          </a:p>
          <a:p>
            <a:pPr marL="723900" lvl="1" indent="-266700"/>
            <a:r>
              <a:rPr lang="en-GB" dirty="0"/>
              <a:t>latest goal </a:t>
            </a:r>
            <a:r>
              <a:rPr lang="en-GB" dirty="0">
                <a:sym typeface="Symbol" panose="05050102010706020507" pitchFamily="18" charset="2"/>
              </a:rPr>
              <a:t> 85.200 participants, 18.175 with training (7.270 </a:t>
            </a:r>
            <a:r>
              <a:rPr lang="en-GB" dirty="0" err="1">
                <a:sym typeface="Symbol" panose="05050102010706020507" pitchFamily="18" charset="2"/>
              </a:rPr>
              <a:t>dgt</a:t>
            </a:r>
            <a:r>
              <a:rPr lang="en-GB" dirty="0">
                <a:sym typeface="Symbol" panose="05050102010706020507" pitchFamily="18" charset="2"/>
              </a:rPr>
              <a:t> skill)</a:t>
            </a:r>
            <a:endParaRPr lang="en-GB" dirty="0"/>
          </a:p>
          <a:p>
            <a:pPr marL="266700" indent="-266700">
              <a:buFont typeface="Arial" panose="020B0604020202020204" pitchFamily="34" charset="0"/>
              <a:buChar char="•"/>
            </a:pPr>
            <a:r>
              <a:rPr lang="en-GB" dirty="0"/>
              <a:t>Half of GOL users (considering the whole </a:t>
            </a:r>
            <a:r>
              <a:rPr lang="en-GB" sz="2400" dirty="0"/>
              <a:t>july2022-july2024</a:t>
            </a:r>
            <a:r>
              <a:rPr lang="en-GB" dirty="0"/>
              <a:t>) have been assigned to training </a:t>
            </a:r>
            <a:r>
              <a:rPr lang="en-GB" dirty="0">
                <a:sym typeface="Symbol" panose="05050102010706020507" pitchFamily="18" charset="2"/>
              </a:rPr>
              <a:t> equally between up/re-skilling</a:t>
            </a:r>
            <a:endParaRPr lang="en-GB" dirty="0"/>
          </a:p>
          <a:p>
            <a:pPr marL="266700" indent="-266700">
              <a:buFont typeface="Arial" panose="020B0604020202020204" pitchFamily="34" charset="0"/>
              <a:buChar char="•"/>
            </a:pPr>
            <a:r>
              <a:rPr lang="en-GB" dirty="0"/>
              <a:t>Catalogue of available courses relies on the </a:t>
            </a:r>
            <a:r>
              <a:rPr lang="en-GB" dirty="0">
                <a:hlinkClick r:id="rId3"/>
              </a:rPr>
              <a:t>National Skills Plan</a:t>
            </a:r>
            <a:r>
              <a:rPr lang="en-GB" dirty="0"/>
              <a:t> (</a:t>
            </a:r>
            <a:r>
              <a:rPr lang="en-GB" sz="2400" dirty="0"/>
              <a:t>2021</a:t>
            </a:r>
            <a:r>
              <a:rPr lang="en-GB" dirty="0"/>
              <a:t>) to sustain green and digital transitions, distinguishing among </a:t>
            </a:r>
            <a:r>
              <a:rPr lang="en-GB" dirty="0">
                <a:sym typeface="Symbol" panose="05050102010706020507" pitchFamily="18" charset="2"/>
              </a:rPr>
              <a:t></a:t>
            </a:r>
          </a:p>
          <a:p>
            <a:pPr marL="1041400" lvl="1" indent="-355600"/>
            <a:r>
              <a:rPr lang="en-GB" dirty="0">
                <a:sym typeface="Symbol" panose="05050102010706020507" pitchFamily="18" charset="2"/>
              </a:rPr>
              <a:t>basic and transversal skills</a:t>
            </a:r>
          </a:p>
          <a:p>
            <a:pPr marL="1041400" lvl="1" indent="-355600"/>
            <a:r>
              <a:rPr lang="en-GB" dirty="0">
                <a:sym typeface="Symbol" panose="05050102010706020507" pitchFamily="18" charset="2"/>
              </a:rPr>
              <a:t>digital skills – different levels tailored to the professional needs</a:t>
            </a:r>
          </a:p>
          <a:p>
            <a:pPr marL="1041400" lvl="1" indent="-355600"/>
            <a:r>
              <a:rPr lang="en-GB" dirty="0">
                <a:sym typeface="Symbol" panose="05050102010706020507" pitchFamily="18" charset="2"/>
              </a:rPr>
              <a:t>specialised vocational skills – by employment needs and vacancies</a:t>
            </a:r>
            <a:endParaRPr lang="en-GB" dirty="0"/>
          </a:p>
          <a:p>
            <a:pPr marL="266700" indent="-266700">
              <a:buFont typeface="Arial" panose="020B0604020202020204" pitchFamily="34" charset="0"/>
              <a:buChar char="•"/>
            </a:pPr>
            <a:r>
              <a:rPr lang="en-GB" dirty="0"/>
              <a:t>Employers’ requirements drawing upon Excelsior</a:t>
            </a:r>
          </a:p>
        </p:txBody>
      </p:sp>
    </p:spTree>
    <p:extLst>
      <p:ext uri="{BB962C8B-B14F-4D97-AF65-F5344CB8AC3E}">
        <p14:creationId xmlns:p14="http://schemas.microsoft.com/office/powerpoint/2010/main" val="91447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Further insights</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9" y="1801416"/>
            <a:ext cx="9547298" cy="5004460"/>
          </a:xfrm>
        </p:spPr>
        <p:txBody>
          <a:bodyPr>
            <a:normAutofit fontScale="85000" lnSpcReduction="10000"/>
          </a:bodyPr>
          <a:lstStyle/>
          <a:p>
            <a:pPr marL="273050" indent="-273050">
              <a:buFontTx/>
              <a:buChar char="-"/>
            </a:pPr>
            <a:r>
              <a:rPr lang="en-US" dirty="0"/>
              <a:t>focus on users in need of </a:t>
            </a:r>
            <a:r>
              <a:rPr lang="en-US" i="1" dirty="0"/>
              <a:t>upskilling</a:t>
            </a:r>
            <a:r>
              <a:rPr lang="en-US" dirty="0"/>
              <a:t> and </a:t>
            </a:r>
            <a:r>
              <a:rPr lang="en-US" i="1" dirty="0"/>
              <a:t>reskilling</a:t>
            </a:r>
            <a:r>
              <a:rPr lang="en-US" dirty="0"/>
              <a:t> </a:t>
            </a:r>
            <a:r>
              <a:rPr lang="en-US" dirty="0">
                <a:sym typeface="Symbol" panose="05050102010706020507" pitchFamily="18" charset="2"/>
              </a:rPr>
              <a:t></a:t>
            </a:r>
            <a:r>
              <a:rPr lang="en-US" dirty="0"/>
              <a:t> to link this more detailed information to additional statistics collected within the Excelsior survey, concerning the level of job experience and the kind of skills required by the employers per each occupational title</a:t>
            </a:r>
          </a:p>
          <a:p>
            <a:pPr marL="273050" indent="-273050">
              <a:buFontTx/>
              <a:buChar char="-"/>
            </a:pPr>
            <a:r>
              <a:rPr lang="en-US" dirty="0"/>
              <a:t>insights on the six categories of PES users (e.g. income support or not)</a:t>
            </a:r>
          </a:p>
          <a:p>
            <a:pPr marL="273050" indent="-273050">
              <a:buFontTx/>
              <a:buChar char="-"/>
            </a:pPr>
            <a:r>
              <a:rPr lang="en-US" dirty="0"/>
              <a:t>in-depth exploration of territorial distribution of considered dimensions, possibly referring to local jurisdictions of job </a:t>
            </a:r>
            <a:r>
              <a:rPr lang="en-GB" dirty="0"/>
              <a:t>centres</a:t>
            </a:r>
            <a:r>
              <a:rPr lang="en-US" dirty="0"/>
              <a:t> instead of provinces</a:t>
            </a:r>
          </a:p>
          <a:p>
            <a:pPr marL="273050" indent="-273050">
              <a:buFontTx/>
              <a:buChar char="-"/>
            </a:pPr>
            <a:r>
              <a:rPr lang="en-US" dirty="0"/>
              <a:t>disentanglement of the analyses by a gender perspective</a:t>
            </a:r>
          </a:p>
          <a:p>
            <a:pPr marL="273050" indent="-273050">
              <a:buFontTx/>
              <a:buChar char="-"/>
            </a:pPr>
            <a:r>
              <a:rPr lang="en-US" dirty="0"/>
              <a:t>examination of the job history of those who joined the GOL </a:t>
            </a:r>
            <a:r>
              <a:rPr lang="en-GB" dirty="0"/>
              <a:t>Programme</a:t>
            </a:r>
            <a:r>
              <a:rPr lang="en-US" dirty="0"/>
              <a:t> would serve the purpose of evaluating their employment outcomes, based on different participation profiles and researched job titles</a:t>
            </a:r>
          </a:p>
          <a:p>
            <a:pPr marL="273050" indent="-273050">
              <a:buFontTx/>
              <a:buChar char="-"/>
            </a:pPr>
            <a:r>
              <a:rPr lang="en-US" dirty="0"/>
              <a:t>to assess the coherence of their accomplishments with any trainings undertaken, either within GOL or previous and following job positions</a:t>
            </a:r>
            <a:endParaRPr lang="en-GB" dirty="0"/>
          </a:p>
        </p:txBody>
      </p:sp>
    </p:spTree>
    <p:extLst>
      <p:ext uri="{BB962C8B-B14F-4D97-AF65-F5344CB8AC3E}">
        <p14:creationId xmlns:p14="http://schemas.microsoft.com/office/powerpoint/2010/main" val="2903816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Job experience and skills</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40028" y="1576566"/>
            <a:ext cx="9078921" cy="5004460"/>
          </a:xfrm>
        </p:spPr>
        <p:txBody>
          <a:bodyPr/>
          <a:lstStyle/>
          <a:p>
            <a:r>
              <a:rPr lang="en-GB" dirty="0"/>
              <a:t>Occupational mismatch by expected previous experience of candidates </a:t>
            </a:r>
            <a:r>
              <a:rPr lang="en-GB" dirty="0">
                <a:sym typeface="Symbol" panose="05050102010706020507" pitchFamily="18" charset="2"/>
              </a:rPr>
              <a:t> matching the preferences expressed by the employers</a:t>
            </a:r>
            <a:r>
              <a:rPr lang="en-GB" dirty="0"/>
              <a:t> with the type of GOL users as following:</a:t>
            </a:r>
          </a:p>
          <a:p>
            <a:pPr marL="457200" indent="-457200">
              <a:buFont typeface="Arial" panose="020B0604020202020204" pitchFamily="34" charset="0"/>
              <a:buChar char="•"/>
            </a:pPr>
            <a:r>
              <a:rPr lang="en-GB" dirty="0"/>
              <a:t>No previous experience </a:t>
            </a:r>
            <a:r>
              <a:rPr lang="en-GB" dirty="0">
                <a:sym typeface="Symbol" panose="05050102010706020507" pitchFamily="18" charset="2"/>
              </a:rPr>
              <a:t> upskilling / reskilling / inclusion</a:t>
            </a:r>
            <a:endParaRPr lang="en-GB" dirty="0"/>
          </a:p>
          <a:p>
            <a:pPr marL="457200" indent="-457200">
              <a:buFont typeface="Arial" panose="020B0604020202020204" pitchFamily="34" charset="0"/>
              <a:buChar char="•"/>
            </a:pPr>
            <a:r>
              <a:rPr lang="en-GB" dirty="0"/>
              <a:t>Experience acquired </a:t>
            </a:r>
            <a:r>
              <a:rPr lang="en-GB" dirty="0">
                <a:sym typeface="Symbol" panose="05050102010706020507" pitchFamily="18" charset="2"/>
              </a:rPr>
              <a:t> ready to work</a:t>
            </a:r>
            <a:endParaRPr lang="en-GB" dirty="0"/>
          </a:p>
        </p:txBody>
      </p:sp>
      <p:pic>
        <p:nvPicPr>
          <p:cNvPr id="5" name="Immagine 4">
            <a:extLst>
              <a:ext uri="{FF2B5EF4-FFF2-40B4-BE49-F238E27FC236}">
                <a16:creationId xmlns:a16="http://schemas.microsoft.com/office/drawing/2014/main" id="{981E8682-0F84-CDEB-7080-CAD5AEF06A3C}"/>
              </a:ext>
            </a:extLst>
          </p:cNvPr>
          <p:cNvPicPr>
            <a:picLocks noChangeAspect="1"/>
          </p:cNvPicPr>
          <p:nvPr/>
        </p:nvPicPr>
        <p:blipFill>
          <a:blip r:embed="rId2"/>
          <a:stretch>
            <a:fillRect/>
          </a:stretch>
        </p:blipFill>
        <p:spPr>
          <a:xfrm>
            <a:off x="596483" y="3910836"/>
            <a:ext cx="7560000" cy="2858333"/>
          </a:xfrm>
          <a:prstGeom prst="rect">
            <a:avLst/>
          </a:prstGeom>
        </p:spPr>
      </p:pic>
      <p:sp>
        <p:nvSpPr>
          <p:cNvPr id="4" name="Rettangolo con angoli arrotondati 3">
            <a:extLst>
              <a:ext uri="{FF2B5EF4-FFF2-40B4-BE49-F238E27FC236}">
                <a16:creationId xmlns:a16="http://schemas.microsoft.com/office/drawing/2014/main" id="{F3A4F14D-A1F9-F997-8528-52A95B914232}"/>
              </a:ext>
            </a:extLst>
          </p:cNvPr>
          <p:cNvSpPr/>
          <p:nvPr/>
        </p:nvSpPr>
        <p:spPr>
          <a:xfrm>
            <a:off x="4563198" y="4675221"/>
            <a:ext cx="3600000" cy="168446"/>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con angoli arrotondati 5">
            <a:extLst>
              <a:ext uri="{FF2B5EF4-FFF2-40B4-BE49-F238E27FC236}">
                <a16:creationId xmlns:a16="http://schemas.microsoft.com/office/drawing/2014/main" id="{8BD59F80-59D2-B5CE-B989-64AA245DE622}"/>
              </a:ext>
            </a:extLst>
          </p:cNvPr>
          <p:cNvSpPr/>
          <p:nvPr/>
        </p:nvSpPr>
        <p:spPr>
          <a:xfrm>
            <a:off x="4550708" y="4902571"/>
            <a:ext cx="3600000" cy="168446"/>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con angoli arrotondati 6">
            <a:extLst>
              <a:ext uri="{FF2B5EF4-FFF2-40B4-BE49-F238E27FC236}">
                <a16:creationId xmlns:a16="http://schemas.microsoft.com/office/drawing/2014/main" id="{8218732F-D1AA-3451-0766-72B821897B00}"/>
              </a:ext>
            </a:extLst>
          </p:cNvPr>
          <p:cNvSpPr/>
          <p:nvPr/>
        </p:nvSpPr>
        <p:spPr>
          <a:xfrm>
            <a:off x="4553208" y="5384751"/>
            <a:ext cx="3600000" cy="168446"/>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con angoli arrotondati 7">
            <a:extLst>
              <a:ext uri="{FF2B5EF4-FFF2-40B4-BE49-F238E27FC236}">
                <a16:creationId xmlns:a16="http://schemas.microsoft.com/office/drawing/2014/main" id="{B3EB4B54-B149-86C5-9202-206E68AF9AD4}"/>
              </a:ext>
            </a:extLst>
          </p:cNvPr>
          <p:cNvSpPr/>
          <p:nvPr/>
        </p:nvSpPr>
        <p:spPr>
          <a:xfrm>
            <a:off x="4555708" y="5836951"/>
            <a:ext cx="3600000" cy="168446"/>
          </a:xfrm>
          <a:prstGeom prst="roundRect">
            <a:avLst/>
          </a:prstGeom>
          <a:solidFill>
            <a:schemeClr val="accent1">
              <a:alpha val="3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3784986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Conclusions</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8" y="1756446"/>
            <a:ext cx="9567351" cy="5004460"/>
          </a:xfrm>
        </p:spPr>
        <p:txBody>
          <a:bodyPr>
            <a:normAutofit/>
          </a:bodyPr>
          <a:lstStyle/>
          <a:p>
            <a:pPr marL="457200" indent="-457200">
              <a:buFont typeface="Arial" panose="020B0604020202020204" pitchFamily="34" charset="0"/>
              <a:buChar char="•"/>
            </a:pPr>
            <a:r>
              <a:rPr lang="en-GB" dirty="0"/>
              <a:t>GOL implementation is still in progress</a:t>
            </a:r>
          </a:p>
          <a:p>
            <a:pPr marL="622300" lvl="1" indent="-190500"/>
            <a:r>
              <a:rPr lang="en-GB" dirty="0"/>
              <a:t>ongoing data collection and elaboration on updated targets</a:t>
            </a:r>
          </a:p>
          <a:p>
            <a:pPr marL="622300" lvl="1" indent="-190500"/>
            <a:r>
              <a:rPr lang="en-GB" dirty="0"/>
              <a:t>ongoing structural adjustments </a:t>
            </a:r>
            <a:r>
              <a:rPr lang="en-GB" dirty="0">
                <a:sym typeface="Symbol" panose="05050102010706020507" pitchFamily="18" charset="2"/>
              </a:rPr>
              <a:t> involvement of private job agencies</a:t>
            </a:r>
            <a:endParaRPr lang="en-GB" dirty="0"/>
          </a:p>
          <a:p>
            <a:pPr marL="457200" indent="-457200">
              <a:buFont typeface="Arial" panose="020B0604020202020204" pitchFamily="34" charset="0"/>
              <a:buChar char="•"/>
            </a:pPr>
            <a:r>
              <a:rPr lang="en-GB" dirty="0"/>
              <a:t>Occupational mismatch </a:t>
            </a:r>
            <a:r>
              <a:rPr lang="en-GB" dirty="0">
                <a:sym typeface="Symbol" panose="05050102010706020507" pitchFamily="18" charset="2"/>
              </a:rPr>
              <a:t> changes in the labour market and job profiles demanded by the r</a:t>
            </a:r>
            <a:r>
              <a:rPr lang="en-GB" dirty="0"/>
              <a:t>egional employment structure</a:t>
            </a:r>
          </a:p>
          <a:p>
            <a:pPr marL="457200" indent="-457200">
              <a:buFont typeface="Arial" panose="020B0604020202020204" pitchFamily="34" charset="0"/>
              <a:buChar char="•"/>
            </a:pPr>
            <a:r>
              <a:rPr lang="en-GB" dirty="0"/>
              <a:t>Spatial distribution of mismatch and infrastructures</a:t>
            </a:r>
          </a:p>
          <a:p>
            <a:pPr marL="457200" indent="-457200">
              <a:buFont typeface="Arial" panose="020B0604020202020204" pitchFamily="34" charset="0"/>
              <a:buChar char="•"/>
            </a:pPr>
            <a:r>
              <a:rPr lang="en-GB" dirty="0"/>
              <a:t>Youth unemployment and levels of education </a:t>
            </a:r>
            <a:r>
              <a:rPr lang="en-GB" dirty="0">
                <a:sym typeface="Symbol" panose="05050102010706020507" pitchFamily="18" charset="2"/>
              </a:rPr>
              <a:t> synergies with the education and training system</a:t>
            </a:r>
            <a:endParaRPr lang="en-GB" dirty="0"/>
          </a:p>
          <a:p>
            <a:pPr marL="457200" indent="-457200">
              <a:buFont typeface="Arial" panose="020B0604020202020204" pitchFamily="34" charset="0"/>
              <a:buChar char="•"/>
            </a:pPr>
            <a:r>
              <a:rPr lang="en-GB" dirty="0"/>
              <a:t>Skills requirements </a:t>
            </a:r>
            <a:r>
              <a:rPr lang="en-GB" dirty="0">
                <a:sym typeface="Symbol" panose="05050102010706020507" pitchFamily="18" charset="2"/>
              </a:rPr>
              <a:t> labour demand and training offer</a:t>
            </a:r>
          </a:p>
          <a:p>
            <a:pPr marL="457200" indent="-457200">
              <a:buFont typeface="Arial" panose="020B0604020202020204" pitchFamily="34" charset="0"/>
              <a:buChar char="•"/>
            </a:pPr>
            <a:r>
              <a:rPr lang="en-GB" dirty="0"/>
              <a:t>Need for a comprehensive analysis to combine all domains (?)</a:t>
            </a:r>
          </a:p>
          <a:p>
            <a:endParaRPr lang="en-GB" dirty="0"/>
          </a:p>
        </p:txBody>
      </p:sp>
    </p:spTree>
    <p:extLst>
      <p:ext uri="{BB962C8B-B14F-4D97-AF65-F5344CB8AC3E}">
        <p14:creationId xmlns:p14="http://schemas.microsoft.com/office/powerpoint/2010/main" val="32674801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9" y="1925054"/>
            <a:ext cx="8935626" cy="4772526"/>
          </a:xfrm>
        </p:spPr>
        <p:txBody>
          <a:bodyPr>
            <a:normAutofit/>
          </a:bodyPr>
          <a:lstStyle/>
          <a:p>
            <a:pPr marL="457200" indent="-457200">
              <a:buFont typeface="Arial" panose="020B0604020202020204" pitchFamily="34" charset="0"/>
              <a:buChar char="•"/>
            </a:pPr>
            <a:r>
              <a:rPr lang="en-GB" dirty="0"/>
              <a:t>Similarity in analyses across different territories</a:t>
            </a:r>
          </a:p>
          <a:p>
            <a:pPr marL="457200" indent="-457200">
              <a:buFont typeface="Arial" panose="020B0604020202020204" pitchFamily="34" charset="0"/>
              <a:buChar char="•"/>
            </a:pPr>
            <a:r>
              <a:rPr lang="en-GB" dirty="0"/>
              <a:t>Difference in data sources</a:t>
            </a:r>
          </a:p>
          <a:p>
            <a:pPr marL="457200" indent="-457200">
              <a:buFont typeface="Arial" panose="020B0604020202020204" pitchFamily="34" charset="0"/>
              <a:buChar char="•"/>
            </a:pPr>
            <a:r>
              <a:rPr lang="en-GB" dirty="0"/>
              <a:t>Application of data treatments and methodologies</a:t>
            </a:r>
          </a:p>
          <a:p>
            <a:pPr marL="457200" indent="-457200">
              <a:buFont typeface="Arial" panose="020B0604020202020204" pitchFamily="34" charset="0"/>
              <a:buChar char="•"/>
            </a:pPr>
            <a:r>
              <a:rPr lang="en-GB" dirty="0"/>
              <a:t>Focus of analyses </a:t>
            </a:r>
            <a:r>
              <a:rPr lang="en-GB" dirty="0">
                <a:sym typeface="Symbol" panose="05050102010706020507" pitchFamily="18" charset="2"/>
              </a:rPr>
              <a:t> occupation, level of education, 				 	age, skills profile, gender</a:t>
            </a:r>
          </a:p>
          <a:p>
            <a:pPr marL="457200" indent="-457200">
              <a:buFont typeface="Arial" panose="020B0604020202020204" pitchFamily="34" charset="0"/>
              <a:buChar char="•"/>
            </a:pPr>
            <a:r>
              <a:rPr lang="en-GB" dirty="0">
                <a:sym typeface="Symbol" panose="05050102010706020507" pitchFamily="18" charset="2"/>
              </a:rPr>
              <a:t>Comparability of institutional settings</a:t>
            </a:r>
          </a:p>
          <a:p>
            <a:pPr marL="457200" indent="-457200">
              <a:buFont typeface="Arial" panose="020B0604020202020204" pitchFamily="34" charset="0"/>
              <a:buChar char="•"/>
            </a:pPr>
            <a:r>
              <a:rPr lang="en-GB" dirty="0">
                <a:sym typeface="Symbol" panose="05050102010706020507" pitchFamily="18" charset="2"/>
              </a:rPr>
              <a:t>Policy relevance and responses</a:t>
            </a:r>
          </a:p>
          <a:p>
            <a:r>
              <a:rPr lang="en-GB" dirty="0">
                <a:sym typeface="Symbol" panose="05050102010706020507" pitchFamily="18" charset="2"/>
              </a:rPr>
              <a:t>	</a:t>
            </a:r>
          </a:p>
          <a:p>
            <a:r>
              <a:rPr lang="en-GB" dirty="0">
                <a:sym typeface="Symbol" panose="05050102010706020507" pitchFamily="18" charset="2"/>
              </a:rPr>
              <a:t>	      … any other ideas and suggestions…</a:t>
            </a:r>
            <a:endParaRPr lang="en-GB" dirty="0"/>
          </a:p>
        </p:txBody>
      </p:sp>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Discussion and your inputs</a:t>
            </a:r>
          </a:p>
        </p:txBody>
      </p:sp>
      <p:pic>
        <p:nvPicPr>
          <p:cNvPr id="5" name="Elemento grafico 4" descr="Riunione contorno">
            <a:extLst>
              <a:ext uri="{FF2B5EF4-FFF2-40B4-BE49-F238E27FC236}">
                <a16:creationId xmlns:a16="http://schemas.microsoft.com/office/drawing/2014/main" id="{35C53656-C599-D483-F432-EE81BF432F7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31275" y="1838894"/>
            <a:ext cx="914400" cy="914400"/>
          </a:xfrm>
          <a:prstGeom prst="rect">
            <a:avLst/>
          </a:prstGeom>
        </p:spPr>
      </p:pic>
      <p:pic>
        <p:nvPicPr>
          <p:cNvPr id="7" name="Elemento grafico 6" descr="Chat contorno">
            <a:extLst>
              <a:ext uri="{FF2B5EF4-FFF2-40B4-BE49-F238E27FC236}">
                <a16:creationId xmlns:a16="http://schemas.microsoft.com/office/drawing/2014/main" id="{02E0BBFC-93F8-68DF-A477-FB787A94F3E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36487" y="390056"/>
            <a:ext cx="914400" cy="914400"/>
          </a:xfrm>
          <a:prstGeom prst="rect">
            <a:avLst/>
          </a:prstGeom>
        </p:spPr>
      </p:pic>
      <p:pic>
        <p:nvPicPr>
          <p:cNvPr id="10" name="Elemento grafico 9" descr="Persona con idea contorno">
            <a:extLst>
              <a:ext uri="{FF2B5EF4-FFF2-40B4-BE49-F238E27FC236}">
                <a16:creationId xmlns:a16="http://schemas.microsoft.com/office/drawing/2014/main" id="{FE3E466F-FD65-ADEB-F711-50F11987AB2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12785" y="3713749"/>
            <a:ext cx="914400" cy="914400"/>
          </a:xfrm>
          <a:prstGeom prst="rect">
            <a:avLst/>
          </a:prstGeom>
        </p:spPr>
      </p:pic>
      <p:pic>
        <p:nvPicPr>
          <p:cNvPr id="12" name="Elemento grafico 11" descr="Nuvoletta contorno">
            <a:extLst>
              <a:ext uri="{FF2B5EF4-FFF2-40B4-BE49-F238E27FC236}">
                <a16:creationId xmlns:a16="http://schemas.microsoft.com/office/drawing/2014/main" id="{784CD94F-B7A0-AE40-237A-F5C2C134198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584371" y="4988463"/>
            <a:ext cx="914400" cy="914400"/>
          </a:xfrm>
          <a:prstGeom prst="rect">
            <a:avLst/>
          </a:prstGeom>
        </p:spPr>
      </p:pic>
      <p:pic>
        <p:nvPicPr>
          <p:cNvPr id="14" name="Elemento grafico 13" descr="Brainstorming di gruppo contorno">
            <a:extLst>
              <a:ext uri="{FF2B5EF4-FFF2-40B4-BE49-F238E27FC236}">
                <a16:creationId xmlns:a16="http://schemas.microsoft.com/office/drawing/2014/main" id="{B3669899-2727-B45C-4CC6-E825EAA8504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319191" y="5414216"/>
            <a:ext cx="914400" cy="914400"/>
          </a:xfrm>
          <a:prstGeom prst="rect">
            <a:avLst/>
          </a:prstGeom>
        </p:spPr>
      </p:pic>
      <p:pic>
        <p:nvPicPr>
          <p:cNvPr id="16" name="Elemento grafico 15" descr="Buona idea contorno">
            <a:extLst>
              <a:ext uri="{FF2B5EF4-FFF2-40B4-BE49-F238E27FC236}">
                <a16:creationId xmlns:a16="http://schemas.microsoft.com/office/drawing/2014/main" id="{25D0A883-C84C-D28F-5B13-EAB8471D18F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6358" y="5557959"/>
            <a:ext cx="720000" cy="720000"/>
          </a:xfrm>
          <a:prstGeom prst="rect">
            <a:avLst/>
          </a:prstGeom>
        </p:spPr>
      </p:pic>
    </p:spTree>
    <p:extLst>
      <p:ext uri="{BB962C8B-B14F-4D97-AF65-F5344CB8AC3E}">
        <p14:creationId xmlns:p14="http://schemas.microsoft.com/office/powerpoint/2010/main" val="7606335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a:extLst>
              <a:ext uri="{FF2B5EF4-FFF2-40B4-BE49-F238E27FC236}">
                <a16:creationId xmlns:a16="http://schemas.microsoft.com/office/drawing/2014/main" id="{670C1050-60E5-68FA-D32F-7B25D3B03BCD}"/>
              </a:ext>
            </a:extLst>
          </p:cNvPr>
          <p:cNvSpPr/>
          <p:nvPr/>
        </p:nvSpPr>
        <p:spPr>
          <a:xfrm>
            <a:off x="28884" y="38717"/>
            <a:ext cx="9666514" cy="6858000"/>
          </a:xfrm>
          <a:prstGeom prst="rect">
            <a:avLst/>
          </a:prstGeom>
          <a:gradFill>
            <a:gsLst>
              <a:gs pos="0">
                <a:schemeClr val="accent1">
                  <a:lumMod val="5000"/>
                  <a:lumOff val="95000"/>
                  <a:alpha val="0"/>
                </a:schemeClr>
              </a:gs>
              <a:gs pos="61000">
                <a:schemeClr val="accent4"/>
              </a:gs>
              <a:gs pos="86000">
                <a:schemeClr val="accent4">
                  <a:lumMod val="20000"/>
                  <a:lumOff val="80000"/>
                </a:schemeClr>
              </a:gs>
              <a:gs pos="97000">
                <a:srgbClr val="FFFFFF"/>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Textplatzhalter 35">
            <a:extLst>
              <a:ext uri="{FF2B5EF4-FFF2-40B4-BE49-F238E27FC236}">
                <a16:creationId xmlns:a16="http://schemas.microsoft.com/office/drawing/2014/main" id="{EF0F8535-37F0-E165-AE18-FEFE6364C342}"/>
              </a:ext>
            </a:extLst>
          </p:cNvPr>
          <p:cNvSpPr>
            <a:spLocks noGrp="1"/>
          </p:cNvSpPr>
          <p:nvPr>
            <p:ph type="body" sz="quarter" idx="10"/>
          </p:nvPr>
        </p:nvSpPr>
        <p:spPr>
          <a:xfrm>
            <a:off x="246452" y="2578882"/>
            <a:ext cx="8706892" cy="750888"/>
          </a:xfrm>
        </p:spPr>
        <p:txBody>
          <a:bodyPr>
            <a:normAutofit/>
          </a:bodyPr>
          <a:lstStyle/>
          <a:p>
            <a:pPr algn="ctr"/>
            <a:r>
              <a:rPr lang="en-US" sz="3200" dirty="0"/>
              <a:t>Thank you for your attention </a:t>
            </a:r>
            <a:r>
              <a:rPr lang="en-US" sz="3200" dirty="0">
                <a:sym typeface="Wingdings" panose="05000000000000000000" pitchFamily="2" charset="2"/>
              </a:rPr>
              <a:t></a:t>
            </a:r>
            <a:endParaRPr lang="de-DE" sz="3200" dirty="0"/>
          </a:p>
        </p:txBody>
      </p:sp>
      <p:sp>
        <p:nvSpPr>
          <p:cNvPr id="3" name="Textplatzhalter 2">
            <a:extLst>
              <a:ext uri="{FF2B5EF4-FFF2-40B4-BE49-F238E27FC236}">
                <a16:creationId xmlns:a16="http://schemas.microsoft.com/office/drawing/2014/main" id="{B7868DB4-4E87-6829-1940-7C0A64785474}"/>
              </a:ext>
            </a:extLst>
          </p:cNvPr>
          <p:cNvSpPr>
            <a:spLocks noGrp="1"/>
          </p:cNvSpPr>
          <p:nvPr>
            <p:ph type="body" sz="quarter" idx="11"/>
          </p:nvPr>
        </p:nvSpPr>
        <p:spPr>
          <a:xfrm>
            <a:off x="246452" y="4038599"/>
            <a:ext cx="8706892" cy="576263"/>
          </a:xfrm>
        </p:spPr>
        <p:txBody>
          <a:bodyPr/>
          <a:lstStyle/>
          <a:p>
            <a:r>
              <a:rPr lang="de-DE" sz="2400" dirty="0"/>
              <a:t>Dr. Francesca Parente   |   fparente@regione.lazio.it</a:t>
            </a:r>
            <a:endParaRPr lang="en-GB" sz="2400" dirty="0"/>
          </a:p>
        </p:txBody>
      </p:sp>
      <p:sp>
        <p:nvSpPr>
          <p:cNvPr id="7" name="Textplatzhalter 6">
            <a:extLst>
              <a:ext uri="{FF2B5EF4-FFF2-40B4-BE49-F238E27FC236}">
                <a16:creationId xmlns:a16="http://schemas.microsoft.com/office/drawing/2014/main" id="{392101BB-CF76-B001-F82B-D92EE58B2F5E}"/>
              </a:ext>
            </a:extLst>
          </p:cNvPr>
          <p:cNvSpPr>
            <a:spLocks noGrp="1"/>
          </p:cNvSpPr>
          <p:nvPr>
            <p:ph type="body" sz="quarter" idx="12"/>
          </p:nvPr>
        </p:nvSpPr>
        <p:spPr>
          <a:xfrm>
            <a:off x="217424" y="4621546"/>
            <a:ext cx="9289434" cy="357187"/>
          </a:xfrm>
        </p:spPr>
        <p:txBody>
          <a:bodyPr>
            <a:normAutofit lnSpcReduction="10000"/>
          </a:bodyPr>
          <a:lstStyle/>
          <a:p>
            <a:r>
              <a:rPr lang="en-US" dirty="0">
                <a:solidFill>
                  <a:schemeClr val="bg2">
                    <a:lumMod val="50000"/>
                  </a:schemeClr>
                </a:solidFill>
              </a:rPr>
              <a:t>Regional Observatory on </a:t>
            </a:r>
            <a:r>
              <a:rPr lang="en-US" dirty="0" err="1">
                <a:solidFill>
                  <a:schemeClr val="bg2">
                    <a:lumMod val="50000"/>
                  </a:schemeClr>
                </a:solidFill>
              </a:rPr>
              <a:t>Labour</a:t>
            </a:r>
            <a:r>
              <a:rPr lang="en-US" dirty="0">
                <a:solidFill>
                  <a:schemeClr val="bg2">
                    <a:lumMod val="50000"/>
                  </a:schemeClr>
                </a:solidFill>
              </a:rPr>
              <a:t>, Training and Education Policies</a:t>
            </a:r>
            <a:r>
              <a:rPr lang="en-GB" dirty="0">
                <a:solidFill>
                  <a:schemeClr val="bg2">
                    <a:lumMod val="50000"/>
                  </a:schemeClr>
                </a:solidFill>
              </a:rPr>
              <a:t> |                         | Italy </a:t>
            </a:r>
          </a:p>
        </p:txBody>
      </p:sp>
      <p:sp>
        <p:nvSpPr>
          <p:cNvPr id="2" name="Textplatzhalter 35">
            <a:extLst>
              <a:ext uri="{FF2B5EF4-FFF2-40B4-BE49-F238E27FC236}">
                <a16:creationId xmlns:a16="http://schemas.microsoft.com/office/drawing/2014/main" id="{8006912E-3ACB-54C6-2CED-EF1AA38134DC}"/>
              </a:ext>
            </a:extLst>
          </p:cNvPr>
          <p:cNvSpPr txBox="1">
            <a:spLocks/>
          </p:cNvSpPr>
          <p:nvPr/>
        </p:nvSpPr>
        <p:spPr>
          <a:xfrm>
            <a:off x="270866" y="5737062"/>
            <a:ext cx="8706892" cy="75088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100" i="1" dirty="0">
                <a:solidFill>
                  <a:srgbClr val="FF9933"/>
                </a:solidFill>
              </a:rPr>
              <a:t>Occupational Mismatch Within the Lazio Region: a Case Study</a:t>
            </a:r>
            <a:endParaRPr lang="de-DE" sz="2100" i="1" dirty="0">
              <a:solidFill>
                <a:srgbClr val="FF9933"/>
              </a:solidFill>
            </a:endParaRPr>
          </a:p>
        </p:txBody>
      </p:sp>
      <p:pic>
        <p:nvPicPr>
          <p:cNvPr id="10" name="Immagine 9">
            <a:extLst>
              <a:ext uri="{FF2B5EF4-FFF2-40B4-BE49-F238E27FC236}">
                <a16:creationId xmlns:a16="http://schemas.microsoft.com/office/drawing/2014/main" id="{74DEE992-89CA-17A0-84E7-B17E7F7CD3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9382" y="4637079"/>
            <a:ext cx="1080000" cy="297882"/>
          </a:xfrm>
          <a:prstGeom prst="rect">
            <a:avLst/>
          </a:prstGeom>
        </p:spPr>
      </p:pic>
    </p:spTree>
    <p:extLst>
      <p:ext uri="{BB962C8B-B14F-4D97-AF65-F5344CB8AC3E}">
        <p14:creationId xmlns:p14="http://schemas.microsoft.com/office/powerpoint/2010/main" val="1284616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The Italian case study</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8" y="1756446"/>
            <a:ext cx="9413779" cy="5004460"/>
          </a:xfrm>
        </p:spPr>
        <p:txBody>
          <a:bodyPr>
            <a:normAutofit/>
          </a:bodyPr>
          <a:lstStyle/>
          <a:p>
            <a:pPr marL="457200" indent="-457200">
              <a:buFont typeface="Arial" panose="020B0604020202020204" pitchFamily="34" charset="0"/>
              <a:buChar char="•"/>
            </a:pPr>
            <a:r>
              <a:rPr lang="en-GB" dirty="0"/>
              <a:t>Channels</a:t>
            </a:r>
            <a:r>
              <a:rPr lang="en-GB" sz="2400" i="1" dirty="0"/>
              <a:t>*</a:t>
            </a:r>
            <a:r>
              <a:rPr lang="en-GB" dirty="0"/>
              <a:t> to match labour </a:t>
            </a:r>
            <a:r>
              <a:rPr lang="en-GB" i="1" dirty="0"/>
              <a:t>demand</a:t>
            </a:r>
            <a:r>
              <a:rPr lang="en-GB" dirty="0"/>
              <a:t> and </a:t>
            </a:r>
            <a:r>
              <a:rPr lang="en-GB" i="1" dirty="0"/>
              <a:t>supply</a:t>
            </a:r>
            <a:r>
              <a:rPr lang="en-GB" dirty="0"/>
              <a:t> </a:t>
            </a:r>
            <a:r>
              <a:rPr lang="en-GB" dirty="0">
                <a:sym typeface="Symbol" panose="05050102010706020507" pitchFamily="18" charset="2"/>
              </a:rPr>
              <a:t></a:t>
            </a:r>
            <a:endParaRPr lang="en-GB" dirty="0"/>
          </a:p>
          <a:p>
            <a:pPr marL="1143000" lvl="1" indent="-457200"/>
            <a:r>
              <a:rPr lang="en-GB" dirty="0"/>
              <a:t>around 40% known personally</a:t>
            </a:r>
          </a:p>
          <a:p>
            <a:pPr marL="1143000" lvl="1" indent="-457200"/>
            <a:r>
              <a:rPr lang="en-GB" dirty="0"/>
              <a:t>35% spontaneous applications and CV received</a:t>
            </a:r>
          </a:p>
          <a:p>
            <a:pPr marL="1143000" lvl="1" indent="-457200"/>
            <a:r>
              <a:rPr lang="en-GB" dirty="0"/>
              <a:t>33% introduced by friends and relatives</a:t>
            </a:r>
          </a:p>
          <a:p>
            <a:pPr marL="1143000" lvl="1" indent="-457200"/>
            <a:r>
              <a:rPr lang="en-GB" dirty="0"/>
              <a:t>13% trade unions and associations, other recruiters</a:t>
            </a:r>
          </a:p>
          <a:p>
            <a:pPr marL="1143000" lvl="1" indent="-457200"/>
            <a:r>
              <a:rPr lang="en-GB" dirty="0"/>
              <a:t>12% online ads and social media</a:t>
            </a:r>
          </a:p>
          <a:p>
            <a:pPr marL="1143000" lvl="1" indent="-457200"/>
            <a:r>
              <a:rPr lang="en-GB" b="1" dirty="0"/>
              <a:t>around 10% PES </a:t>
            </a:r>
            <a:r>
              <a:rPr lang="en-GB" dirty="0"/>
              <a:t>or private recruitment agencies</a:t>
            </a:r>
          </a:p>
          <a:p>
            <a:pPr marL="1143000" lvl="1" indent="-457200"/>
            <a:r>
              <a:rPr lang="en-GB" dirty="0"/>
              <a:t>7% other firms (competitors/suppliers) or education institutions</a:t>
            </a:r>
          </a:p>
          <a:p>
            <a:pPr marL="273050" lvl="1" indent="0">
              <a:buNone/>
            </a:pPr>
            <a:r>
              <a:rPr lang="en-GB" sz="2200" i="1" dirty="0"/>
              <a:t>*sum of percentages exceeds 100 because firms could flag multiple answers</a:t>
            </a:r>
          </a:p>
          <a:p>
            <a:pPr marL="273050" lvl="1" indent="0">
              <a:buNone/>
            </a:pPr>
            <a:r>
              <a:rPr lang="en-GB" sz="2200" i="1" dirty="0"/>
              <a:t>  (data source: Excelsior – </a:t>
            </a:r>
            <a:r>
              <a:rPr lang="en-GB" sz="2200" i="1" dirty="0" err="1"/>
              <a:t>Unioncamere</a:t>
            </a:r>
            <a:r>
              <a:rPr lang="en-GB" sz="2200" i="1" dirty="0"/>
              <a:t>, </a:t>
            </a:r>
            <a:r>
              <a:rPr lang="en-GB" sz="2200" i="1" dirty="0" err="1"/>
              <a:t>Anpal</a:t>
            </a:r>
            <a:r>
              <a:rPr lang="en-GB" sz="2200" i="1" dirty="0"/>
              <a:t> </a:t>
            </a:r>
            <a:r>
              <a:rPr lang="en-GB" sz="2000" i="1" dirty="0"/>
              <a:t>2024)</a:t>
            </a:r>
            <a:endParaRPr lang="en-GB" sz="2200" i="1" dirty="0"/>
          </a:p>
          <a:p>
            <a:pPr marL="615950" lvl="1" indent="-342900"/>
            <a:endParaRPr lang="en-GB" sz="2200" i="1" dirty="0"/>
          </a:p>
          <a:p>
            <a:pPr marL="457200" indent="-457200">
              <a:buFont typeface="Arial" panose="020B0604020202020204" pitchFamily="34" charset="0"/>
              <a:buChar char="•"/>
            </a:pPr>
            <a:r>
              <a:rPr lang="en-GB" dirty="0"/>
              <a:t>Lazio firms resorting to PES are 6% of those surveyed in </a:t>
            </a:r>
            <a:r>
              <a:rPr lang="en-GB" sz="2400" dirty="0"/>
              <a:t>2023</a:t>
            </a:r>
            <a:endParaRPr lang="en-GB" dirty="0"/>
          </a:p>
        </p:txBody>
      </p:sp>
    </p:spTree>
    <p:extLst>
      <p:ext uri="{BB962C8B-B14F-4D97-AF65-F5344CB8AC3E}">
        <p14:creationId xmlns:p14="http://schemas.microsoft.com/office/powerpoint/2010/main" val="973493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a:xfrm>
            <a:off x="110051" y="88831"/>
            <a:ext cx="9418960" cy="1373070"/>
          </a:xfrm>
        </p:spPr>
        <p:txBody>
          <a:bodyPr/>
          <a:lstStyle/>
          <a:p>
            <a:r>
              <a:rPr lang="en-GB" dirty="0"/>
              <a:t>Active Labour Market Policies structure</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8" y="1756446"/>
            <a:ext cx="9418959" cy="5004460"/>
          </a:xfrm>
        </p:spPr>
        <p:txBody>
          <a:bodyPr>
            <a:normAutofit lnSpcReduction="10000"/>
          </a:bodyPr>
          <a:lstStyle/>
          <a:p>
            <a:pPr marL="457200" indent="-457200">
              <a:buFont typeface="Arial" panose="020B0604020202020204" pitchFamily="34" charset="0"/>
              <a:buChar char="•"/>
            </a:pPr>
            <a:r>
              <a:rPr lang="en-GB" dirty="0"/>
              <a:t>National network restructured by decree law in 2015</a:t>
            </a:r>
          </a:p>
          <a:p>
            <a:pPr marL="1143000" lvl="1" indent="-457200"/>
            <a:r>
              <a:rPr lang="en-GB" dirty="0"/>
              <a:t>National Agency for ALMPs (ANPAL, under further restructuring)</a:t>
            </a:r>
          </a:p>
          <a:p>
            <a:pPr marL="457200" indent="-457200">
              <a:buFont typeface="Arial" panose="020B0604020202020204" pitchFamily="34" charset="0"/>
              <a:buChar char="•"/>
            </a:pPr>
            <a:r>
              <a:rPr lang="en-GB" dirty="0"/>
              <a:t>Steering by the Ministry for Labour and Social Policies</a:t>
            </a:r>
          </a:p>
          <a:p>
            <a:pPr marL="1143000" lvl="1" indent="-457200"/>
            <a:r>
              <a:rPr lang="en-GB" dirty="0"/>
              <a:t>Directorate for ALMPs </a:t>
            </a:r>
            <a:r>
              <a:rPr lang="en-GB" dirty="0">
                <a:sym typeface="Symbol" panose="05050102010706020507" pitchFamily="18" charset="2"/>
              </a:rPr>
              <a:t> unitary policy guidelines</a:t>
            </a:r>
            <a:endParaRPr lang="en-GB" sz="2000" dirty="0">
              <a:sym typeface="Symbol" panose="05050102010706020507" pitchFamily="18" charset="2"/>
            </a:endParaRPr>
          </a:p>
          <a:p>
            <a:pPr marL="1143000" lvl="1" indent="-457200"/>
            <a:r>
              <a:rPr lang="en-GB" sz="2400" dirty="0">
                <a:sym typeface="Symbol" panose="05050102010706020507" pitchFamily="18" charset="2"/>
              </a:rPr>
              <a:t>Essential Levels of Provision (ELPs) and common min. standards</a:t>
            </a:r>
            <a:endParaRPr lang="en-GB" sz="2400" dirty="0"/>
          </a:p>
          <a:p>
            <a:pPr marL="457200" indent="-457200">
              <a:buFont typeface="Arial" panose="020B0604020202020204" pitchFamily="34" charset="0"/>
              <a:buChar char="•"/>
            </a:pPr>
            <a:r>
              <a:rPr lang="en-GB" dirty="0"/>
              <a:t>Service provision by local administrations</a:t>
            </a:r>
          </a:p>
          <a:p>
            <a:pPr marL="1143000" lvl="1" indent="-457200"/>
            <a:r>
              <a:rPr lang="en-GB" dirty="0"/>
              <a:t>Since July 2018 </a:t>
            </a:r>
            <a:r>
              <a:rPr lang="en-GB" dirty="0">
                <a:sym typeface="Symbol" panose="05050102010706020507" pitchFamily="18" charset="2"/>
              </a:rPr>
              <a:t> Regions over Provinces</a:t>
            </a:r>
          </a:p>
          <a:p>
            <a:pPr marL="1143000" lvl="1" indent="-457200"/>
            <a:r>
              <a:rPr lang="en-GB" dirty="0">
                <a:sym typeface="Symbol" panose="05050102010706020507" pitchFamily="18" charset="2"/>
              </a:rPr>
              <a:t>In 2019 launch of a national plan to enhance the PES </a:t>
            </a:r>
          </a:p>
          <a:p>
            <a:pPr marL="1600200" lvl="2" indent="-457200"/>
            <a:r>
              <a:rPr lang="en-GB" sz="2400" dirty="0">
                <a:sym typeface="Symbol" panose="05050102010706020507" pitchFamily="18" charset="2"/>
              </a:rPr>
              <a:t>60% of actual implementation – territorial imbalances</a:t>
            </a:r>
            <a:endParaRPr lang="en-GB" sz="2400" dirty="0"/>
          </a:p>
          <a:p>
            <a:pPr marL="457200" indent="-457200">
              <a:buFont typeface="Arial" panose="020B0604020202020204" pitchFamily="34" charset="0"/>
              <a:buChar char="•"/>
            </a:pPr>
            <a:r>
              <a:rPr lang="en-GB" dirty="0">
                <a:sym typeface="Symbol" panose="05050102010706020507" pitchFamily="18" charset="2"/>
              </a:rPr>
              <a:t>Since </a:t>
            </a:r>
            <a:r>
              <a:rPr lang="en-GB" sz="2400" dirty="0">
                <a:sym typeface="Symbol" panose="05050102010706020507" pitchFamily="18" charset="2"/>
              </a:rPr>
              <a:t>2022</a:t>
            </a:r>
            <a:r>
              <a:rPr lang="en-GB" dirty="0">
                <a:sym typeface="Symbol" panose="05050102010706020507" pitchFamily="18" charset="2"/>
              </a:rPr>
              <a:t>, ALMPs included into the National Recovery and Resilience Plan (NRRP) Agenda – Mission 5, Employment</a:t>
            </a:r>
          </a:p>
          <a:p>
            <a:pPr marL="1143000" lvl="1" indent="-457200"/>
            <a:r>
              <a:rPr lang="en-GB" dirty="0">
                <a:sym typeface="Symbol" panose="05050102010706020507" pitchFamily="18" charset="2"/>
              </a:rPr>
              <a:t>GOL Programme (</a:t>
            </a:r>
            <a:r>
              <a:rPr lang="en-GB" dirty="0" err="1">
                <a:sym typeface="Symbol" panose="05050102010706020507" pitchFamily="18" charset="2"/>
              </a:rPr>
              <a:t>Garanzia</a:t>
            </a:r>
            <a:r>
              <a:rPr lang="en-GB" dirty="0">
                <a:sym typeface="Symbol" panose="05050102010706020507" pitchFamily="18" charset="2"/>
              </a:rPr>
              <a:t> </a:t>
            </a:r>
            <a:r>
              <a:rPr lang="en-GB" dirty="0" err="1">
                <a:sym typeface="Symbol" panose="05050102010706020507" pitchFamily="18" charset="2"/>
              </a:rPr>
              <a:t>Occupabilità</a:t>
            </a:r>
            <a:r>
              <a:rPr lang="en-GB" dirty="0">
                <a:sym typeface="Symbol" panose="05050102010706020507" pitchFamily="18" charset="2"/>
              </a:rPr>
              <a:t> </a:t>
            </a:r>
            <a:r>
              <a:rPr lang="en-GB" dirty="0" err="1">
                <a:sym typeface="Symbol" panose="05050102010706020507" pitchFamily="18" charset="2"/>
              </a:rPr>
              <a:t>Lavoratori</a:t>
            </a:r>
            <a:r>
              <a:rPr lang="en-GB" dirty="0">
                <a:sym typeface="Symbol" panose="05050102010706020507" pitchFamily="18" charset="2"/>
              </a:rPr>
              <a:t>)</a:t>
            </a:r>
          </a:p>
          <a:p>
            <a:pPr lvl="2" indent="0">
              <a:buNone/>
            </a:pPr>
            <a:r>
              <a:rPr lang="en-GB" i="1" dirty="0">
                <a:sym typeface="Symbol" panose="05050102010706020507" pitchFamily="18" charset="2"/>
              </a:rPr>
              <a:t>			=  Workers Employability Guarantee</a:t>
            </a:r>
          </a:p>
          <a:p>
            <a:pPr marL="1143000" lvl="1" indent="-457200"/>
            <a:endParaRPr lang="en-GB" dirty="0"/>
          </a:p>
        </p:txBody>
      </p:sp>
      <p:sp>
        <p:nvSpPr>
          <p:cNvPr id="4" name="Freccia circolare a destra 3">
            <a:extLst>
              <a:ext uri="{FF2B5EF4-FFF2-40B4-BE49-F238E27FC236}">
                <a16:creationId xmlns:a16="http://schemas.microsoft.com/office/drawing/2014/main" id="{A0F80164-8E27-CA77-A3A2-2D90B8DFCFD2}"/>
              </a:ext>
            </a:extLst>
          </p:cNvPr>
          <p:cNvSpPr/>
          <p:nvPr/>
        </p:nvSpPr>
        <p:spPr>
          <a:xfrm>
            <a:off x="155019" y="2038662"/>
            <a:ext cx="496074" cy="1783827"/>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7" name="Freccia circolare a destra 6">
            <a:extLst>
              <a:ext uri="{FF2B5EF4-FFF2-40B4-BE49-F238E27FC236}">
                <a16:creationId xmlns:a16="http://schemas.microsoft.com/office/drawing/2014/main" id="{D391D5B9-08FE-837E-60F6-84AC47B5A7CA}"/>
              </a:ext>
            </a:extLst>
          </p:cNvPr>
          <p:cNvSpPr/>
          <p:nvPr/>
        </p:nvSpPr>
        <p:spPr>
          <a:xfrm>
            <a:off x="591132" y="4187244"/>
            <a:ext cx="208343" cy="519667"/>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9" name="Freccia circolare a destra 8">
            <a:extLst>
              <a:ext uri="{FF2B5EF4-FFF2-40B4-BE49-F238E27FC236}">
                <a16:creationId xmlns:a16="http://schemas.microsoft.com/office/drawing/2014/main" id="{77681D55-97D2-201D-020C-E808EA489E8F}"/>
              </a:ext>
            </a:extLst>
          </p:cNvPr>
          <p:cNvSpPr/>
          <p:nvPr/>
        </p:nvSpPr>
        <p:spPr>
          <a:xfrm>
            <a:off x="968382" y="4774354"/>
            <a:ext cx="208343" cy="519667"/>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2" name="Freccia circolare a sinistra 11">
            <a:extLst>
              <a:ext uri="{FF2B5EF4-FFF2-40B4-BE49-F238E27FC236}">
                <a16:creationId xmlns:a16="http://schemas.microsoft.com/office/drawing/2014/main" id="{C116FE73-C62D-B880-7BBA-9CFC055CF89D}"/>
              </a:ext>
            </a:extLst>
          </p:cNvPr>
          <p:cNvSpPr/>
          <p:nvPr/>
        </p:nvSpPr>
        <p:spPr>
          <a:xfrm>
            <a:off x="9164748" y="3627622"/>
            <a:ext cx="481422" cy="1783826"/>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Tree>
    <p:extLst>
      <p:ext uri="{BB962C8B-B14F-4D97-AF65-F5344CB8AC3E}">
        <p14:creationId xmlns:p14="http://schemas.microsoft.com/office/powerpoint/2010/main" val="1778730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descr="Immagine che contiene schizzo, disegno, Line art, illustrazione&#10;&#10;Descrizione generata automaticamente">
            <a:extLst>
              <a:ext uri="{FF2B5EF4-FFF2-40B4-BE49-F238E27FC236}">
                <a16:creationId xmlns:a16="http://schemas.microsoft.com/office/drawing/2014/main" id="{793A7AD9-E759-6EA6-A3E8-2AD8CA19966C}"/>
              </a:ext>
            </a:extLst>
          </p:cNvPr>
          <p:cNvPicPr>
            <a:picLocks noChangeAspect="1"/>
          </p:cNvPicPr>
          <p:nvPr/>
        </p:nvPicPr>
        <p:blipFill rotWithShape="1">
          <a:blip r:embed="rId2">
            <a:extLst>
              <a:ext uri="{28A0092B-C50C-407E-A947-70E740481C1C}">
                <a14:useLocalDpi xmlns:a14="http://schemas.microsoft.com/office/drawing/2010/main" val="0"/>
              </a:ext>
            </a:extLst>
          </a:blip>
          <a:srcRect l="28721" t="13771" r="29391" b="15847"/>
          <a:stretch/>
        </p:blipFill>
        <p:spPr>
          <a:xfrm>
            <a:off x="95061" y="1633928"/>
            <a:ext cx="4062335" cy="4826833"/>
          </a:xfrm>
          <a:prstGeom prst="rect">
            <a:avLst/>
          </a:prstGeom>
        </p:spPr>
      </p:pic>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Our places: the Rome Region</a:t>
            </a:r>
          </a:p>
        </p:txBody>
      </p:sp>
      <p:pic>
        <p:nvPicPr>
          <p:cNvPr id="15" name="Immagine 14" descr="Immagine che contiene mappa, testo, atlante&#10;&#10;Descrizione generata automaticamente">
            <a:extLst>
              <a:ext uri="{FF2B5EF4-FFF2-40B4-BE49-F238E27FC236}">
                <a16:creationId xmlns:a16="http://schemas.microsoft.com/office/drawing/2014/main" id="{85EB1852-97E1-FE52-CA48-47CA3D4C259E}"/>
              </a:ext>
            </a:extLst>
          </p:cNvPr>
          <p:cNvPicPr>
            <a:picLocks noChangeAspect="1"/>
          </p:cNvPicPr>
          <p:nvPr/>
        </p:nvPicPr>
        <p:blipFill rotWithShape="1">
          <a:blip r:embed="rId3">
            <a:extLst>
              <a:ext uri="{28A0092B-C50C-407E-A947-70E740481C1C}">
                <a14:useLocalDpi xmlns:a14="http://schemas.microsoft.com/office/drawing/2010/main" val="0"/>
              </a:ext>
            </a:extLst>
          </a:blip>
          <a:srcRect l="8390" t="2842" r="19584" b="7978"/>
          <a:stretch/>
        </p:blipFill>
        <p:spPr>
          <a:xfrm>
            <a:off x="4077324" y="1903754"/>
            <a:ext cx="5512707" cy="4826833"/>
          </a:xfrm>
          <a:prstGeom prst="rect">
            <a:avLst/>
          </a:prstGeom>
        </p:spPr>
      </p:pic>
      <p:grpSp>
        <p:nvGrpSpPr>
          <p:cNvPr id="20" name="Gruppo 19">
            <a:extLst>
              <a:ext uri="{FF2B5EF4-FFF2-40B4-BE49-F238E27FC236}">
                <a16:creationId xmlns:a16="http://schemas.microsoft.com/office/drawing/2014/main" id="{C23A18A1-B23A-0427-0CA4-925EE52C209A}"/>
              </a:ext>
            </a:extLst>
          </p:cNvPr>
          <p:cNvGrpSpPr/>
          <p:nvPr/>
        </p:nvGrpSpPr>
        <p:grpSpPr>
          <a:xfrm>
            <a:off x="1406589" y="2027084"/>
            <a:ext cx="8912718" cy="4293023"/>
            <a:chOff x="1406589" y="2027084"/>
            <a:chExt cx="8912718" cy="4293023"/>
          </a:xfrm>
        </p:grpSpPr>
        <p:pic>
          <p:nvPicPr>
            <p:cNvPr id="18" name="Elemento grafico 17" descr="Lente di ingrandimento contorno">
              <a:extLst>
                <a:ext uri="{FF2B5EF4-FFF2-40B4-BE49-F238E27FC236}">
                  <a16:creationId xmlns:a16="http://schemas.microsoft.com/office/drawing/2014/main" id="{D1386952-C8BE-8426-6C37-5ED06E0290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728278">
              <a:off x="1406589" y="2905034"/>
              <a:ext cx="1944646" cy="1944646"/>
            </a:xfrm>
            <a:prstGeom prst="rect">
              <a:avLst/>
            </a:prstGeom>
          </p:spPr>
        </p:pic>
        <p:sp>
          <p:nvSpPr>
            <p:cNvPr id="16" name="Ovale 15">
              <a:extLst>
                <a:ext uri="{FF2B5EF4-FFF2-40B4-BE49-F238E27FC236}">
                  <a16:creationId xmlns:a16="http://schemas.microsoft.com/office/drawing/2014/main" id="{C9B9807F-937C-DB25-6076-D0D289B0CC98}"/>
                </a:ext>
              </a:extLst>
            </p:cNvPr>
            <p:cNvSpPr/>
            <p:nvPr/>
          </p:nvSpPr>
          <p:spPr>
            <a:xfrm rot="2136038">
              <a:off x="3811715" y="2027084"/>
              <a:ext cx="6507592" cy="4293023"/>
            </a:xfrm>
            <a:prstGeom prst="ellipse">
              <a:avLst/>
            </a:prstGeom>
            <a:noFill/>
            <a:ln w="19050">
              <a:solidFill>
                <a:srgbClr val="336699">
                  <a:alpha val="65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dirty="0"/>
                <a:t>0</a:t>
              </a:r>
            </a:p>
          </p:txBody>
        </p:sp>
        <p:sp>
          <p:nvSpPr>
            <p:cNvPr id="19" name="Arco 18">
              <a:extLst>
                <a:ext uri="{FF2B5EF4-FFF2-40B4-BE49-F238E27FC236}">
                  <a16:creationId xmlns:a16="http://schemas.microsoft.com/office/drawing/2014/main" id="{BA5E9B38-4114-631F-6081-CDAEFB765F4A}"/>
                </a:ext>
              </a:extLst>
            </p:cNvPr>
            <p:cNvSpPr/>
            <p:nvPr/>
          </p:nvSpPr>
          <p:spPr>
            <a:xfrm rot="15445950">
              <a:off x="3717052" y="2293496"/>
              <a:ext cx="1322791" cy="2043986"/>
            </a:xfrm>
            <a:prstGeom prst="arc">
              <a:avLst/>
            </a:prstGeom>
            <a:ln w="25400">
              <a:solidFill>
                <a:schemeClr val="accent1">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sp>
        <p:nvSpPr>
          <p:cNvPr id="4" name="CasellaDiTesto 3">
            <a:extLst>
              <a:ext uri="{FF2B5EF4-FFF2-40B4-BE49-F238E27FC236}">
                <a16:creationId xmlns:a16="http://schemas.microsoft.com/office/drawing/2014/main" id="{EC784E3E-11DE-1015-ED78-837A317700BB}"/>
              </a:ext>
            </a:extLst>
          </p:cNvPr>
          <p:cNvSpPr txBox="1"/>
          <p:nvPr/>
        </p:nvSpPr>
        <p:spPr>
          <a:xfrm>
            <a:off x="0" y="6594582"/>
            <a:ext cx="7790394" cy="307777"/>
          </a:xfrm>
          <a:prstGeom prst="rect">
            <a:avLst/>
          </a:prstGeom>
          <a:noFill/>
        </p:spPr>
        <p:txBody>
          <a:bodyPr wrap="square">
            <a:spAutoFit/>
          </a:bodyPr>
          <a:lstStyle/>
          <a:p>
            <a:pPr algn="ctr"/>
            <a:r>
              <a:rPr lang="en-US" sz="1400" i="1" dirty="0"/>
              <a:t>Source: The author based on data by </a:t>
            </a:r>
            <a:r>
              <a:rPr lang="en-US" sz="1400" i="1" dirty="0" err="1"/>
              <a:t>Istat</a:t>
            </a:r>
            <a:r>
              <a:rPr lang="en-US" sz="1400" i="1" dirty="0"/>
              <a:t> - Italian National Institute for Statistics</a:t>
            </a:r>
            <a:endParaRPr lang="it-IT" sz="1400" i="1" dirty="0"/>
          </a:p>
        </p:txBody>
      </p:sp>
    </p:spTree>
    <p:extLst>
      <p:ext uri="{BB962C8B-B14F-4D97-AF65-F5344CB8AC3E}">
        <p14:creationId xmlns:p14="http://schemas.microsoft.com/office/powerpoint/2010/main" val="2157184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magine 13" descr="Immagine che contiene mappa, atlante, testo&#10;&#10;Descrizione generata automaticamente">
            <a:extLst>
              <a:ext uri="{FF2B5EF4-FFF2-40B4-BE49-F238E27FC236}">
                <a16:creationId xmlns:a16="http://schemas.microsoft.com/office/drawing/2014/main" id="{049052E8-3E59-98A1-DB82-B0EB1A8A1FA0}"/>
              </a:ext>
            </a:extLst>
          </p:cNvPr>
          <p:cNvPicPr>
            <a:picLocks noChangeAspect="1"/>
          </p:cNvPicPr>
          <p:nvPr/>
        </p:nvPicPr>
        <p:blipFill rotWithShape="1">
          <a:blip r:embed="rId2">
            <a:extLst>
              <a:ext uri="{28A0092B-C50C-407E-A947-70E740481C1C}">
                <a14:useLocalDpi xmlns:a14="http://schemas.microsoft.com/office/drawing/2010/main" val="0"/>
              </a:ext>
            </a:extLst>
          </a:blip>
          <a:srcRect l="16047" t="10071" r="20889"/>
          <a:stretch/>
        </p:blipFill>
        <p:spPr>
          <a:xfrm>
            <a:off x="4994675" y="1982003"/>
            <a:ext cx="4644000" cy="4682983"/>
          </a:xfrm>
          <a:prstGeom prst="rect">
            <a:avLst/>
          </a:prstGeom>
        </p:spPr>
      </p:pic>
      <p:sp>
        <p:nvSpPr>
          <p:cNvPr id="16" name="Rettangolo 15">
            <a:extLst>
              <a:ext uri="{FF2B5EF4-FFF2-40B4-BE49-F238E27FC236}">
                <a16:creationId xmlns:a16="http://schemas.microsoft.com/office/drawing/2014/main" id="{9B431D22-D193-7820-DBA5-81E587613E51}"/>
              </a:ext>
            </a:extLst>
          </p:cNvPr>
          <p:cNvSpPr/>
          <p:nvPr/>
        </p:nvSpPr>
        <p:spPr>
          <a:xfrm>
            <a:off x="4994675" y="5876146"/>
            <a:ext cx="1286204" cy="7588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a:xfrm>
            <a:off x="110051" y="88831"/>
            <a:ext cx="9528624" cy="1373070"/>
          </a:xfrm>
        </p:spPr>
        <p:txBody>
          <a:bodyPr/>
          <a:lstStyle/>
          <a:p>
            <a:r>
              <a:rPr lang="en-GB" dirty="0"/>
              <a:t>The territorial PES network</a:t>
            </a:r>
          </a:p>
        </p:txBody>
      </p:sp>
      <p:pic>
        <p:nvPicPr>
          <p:cNvPr id="9" name="Immagine 8">
            <a:extLst>
              <a:ext uri="{FF2B5EF4-FFF2-40B4-BE49-F238E27FC236}">
                <a16:creationId xmlns:a16="http://schemas.microsoft.com/office/drawing/2014/main" id="{B29EF36A-02C3-58DF-BB89-45A2068785CF}"/>
              </a:ext>
            </a:extLst>
          </p:cNvPr>
          <p:cNvPicPr>
            <a:picLocks noChangeAspect="1"/>
          </p:cNvPicPr>
          <p:nvPr/>
        </p:nvPicPr>
        <p:blipFill rotWithShape="1">
          <a:blip r:embed="rId3">
            <a:extLst>
              <a:ext uri="{28A0092B-C50C-407E-A947-70E740481C1C}">
                <a14:useLocalDpi xmlns:a14="http://schemas.microsoft.com/office/drawing/2010/main" val="0"/>
              </a:ext>
            </a:extLst>
          </a:blip>
          <a:srcRect l="32894" t="11618" r="13006" b="12018"/>
          <a:stretch/>
        </p:blipFill>
        <p:spPr>
          <a:xfrm>
            <a:off x="110051" y="1620939"/>
            <a:ext cx="5246557" cy="5237061"/>
          </a:xfrm>
          <a:prstGeom prst="rect">
            <a:avLst/>
          </a:prstGeom>
        </p:spPr>
      </p:pic>
      <p:grpSp>
        <p:nvGrpSpPr>
          <p:cNvPr id="6" name="Gruppo 5">
            <a:extLst>
              <a:ext uri="{FF2B5EF4-FFF2-40B4-BE49-F238E27FC236}">
                <a16:creationId xmlns:a16="http://schemas.microsoft.com/office/drawing/2014/main" id="{DCF9B821-FBD1-C803-FB14-35D83DBC0F60}"/>
              </a:ext>
            </a:extLst>
          </p:cNvPr>
          <p:cNvGrpSpPr/>
          <p:nvPr/>
        </p:nvGrpSpPr>
        <p:grpSpPr>
          <a:xfrm>
            <a:off x="1601459" y="2029820"/>
            <a:ext cx="8141512" cy="4293023"/>
            <a:chOff x="1406589" y="1999840"/>
            <a:chExt cx="8141512" cy="4293023"/>
          </a:xfrm>
        </p:grpSpPr>
        <p:pic>
          <p:nvPicPr>
            <p:cNvPr id="7" name="Elemento grafico 6" descr="Lente di ingrandimento contorno">
              <a:extLst>
                <a:ext uri="{FF2B5EF4-FFF2-40B4-BE49-F238E27FC236}">
                  <a16:creationId xmlns:a16="http://schemas.microsoft.com/office/drawing/2014/main" id="{92A93735-7B25-CC43-AC26-8ABCD080E3D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7728278">
              <a:off x="1406589" y="2905034"/>
              <a:ext cx="1944646" cy="1944646"/>
            </a:xfrm>
            <a:prstGeom prst="rect">
              <a:avLst/>
            </a:prstGeom>
          </p:spPr>
        </p:pic>
        <p:sp>
          <p:nvSpPr>
            <p:cNvPr id="10" name="Arco 9">
              <a:extLst>
                <a:ext uri="{FF2B5EF4-FFF2-40B4-BE49-F238E27FC236}">
                  <a16:creationId xmlns:a16="http://schemas.microsoft.com/office/drawing/2014/main" id="{C78D860E-DA1C-E4F4-3028-8E2F845D3105}"/>
                </a:ext>
              </a:extLst>
            </p:cNvPr>
            <p:cNvSpPr/>
            <p:nvPr/>
          </p:nvSpPr>
          <p:spPr>
            <a:xfrm rot="15445950">
              <a:off x="4637985" y="1144650"/>
              <a:ext cx="1322791" cy="3931069"/>
            </a:xfrm>
            <a:prstGeom prst="arc">
              <a:avLst/>
            </a:prstGeom>
            <a:ln w="25400">
              <a:solidFill>
                <a:schemeClr val="accent1">
                  <a:alpha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8" name="Ovale 7">
              <a:extLst>
                <a:ext uri="{FF2B5EF4-FFF2-40B4-BE49-F238E27FC236}">
                  <a16:creationId xmlns:a16="http://schemas.microsoft.com/office/drawing/2014/main" id="{7E8D6AAE-066A-A10A-2E83-948091E602DC}"/>
                </a:ext>
              </a:extLst>
            </p:cNvPr>
            <p:cNvSpPr/>
            <p:nvPr/>
          </p:nvSpPr>
          <p:spPr>
            <a:xfrm rot="2136038">
              <a:off x="4506812" y="1999840"/>
              <a:ext cx="5041289" cy="4293023"/>
            </a:xfrm>
            <a:prstGeom prst="ellipse">
              <a:avLst/>
            </a:prstGeom>
            <a:noFill/>
            <a:ln w="19050">
              <a:solidFill>
                <a:srgbClr val="336699">
                  <a:alpha val="65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grpSp>
      <p:sp>
        <p:nvSpPr>
          <p:cNvPr id="3" name="CasellaDiTesto 2">
            <a:extLst>
              <a:ext uri="{FF2B5EF4-FFF2-40B4-BE49-F238E27FC236}">
                <a16:creationId xmlns:a16="http://schemas.microsoft.com/office/drawing/2014/main" id="{F74140D6-46DB-A762-9EE4-FB7A10C3E6CC}"/>
              </a:ext>
            </a:extLst>
          </p:cNvPr>
          <p:cNvSpPr txBox="1"/>
          <p:nvPr/>
        </p:nvSpPr>
        <p:spPr>
          <a:xfrm>
            <a:off x="4422099" y="6596152"/>
            <a:ext cx="6019548" cy="307777"/>
          </a:xfrm>
          <a:prstGeom prst="rect">
            <a:avLst/>
          </a:prstGeom>
          <a:noFill/>
        </p:spPr>
        <p:txBody>
          <a:bodyPr wrap="square">
            <a:spAutoFit/>
          </a:bodyPr>
          <a:lstStyle/>
          <a:p>
            <a:pPr algn="ctr"/>
            <a:r>
              <a:rPr lang="en-US" sz="1400" i="1" dirty="0"/>
              <a:t>Source: The author based on data by </a:t>
            </a:r>
            <a:r>
              <a:rPr lang="en-US" sz="1400" i="1" dirty="0" err="1"/>
              <a:t>Regione</a:t>
            </a:r>
            <a:r>
              <a:rPr lang="en-US" sz="1400" i="1" dirty="0"/>
              <a:t> Lazio and </a:t>
            </a:r>
            <a:r>
              <a:rPr lang="en-US" sz="1400" i="1" dirty="0" err="1"/>
              <a:t>Istat</a:t>
            </a:r>
            <a:r>
              <a:rPr lang="en-US" sz="1400" i="1" dirty="0"/>
              <a:t> </a:t>
            </a:r>
            <a:endParaRPr lang="it-IT" sz="1400" i="1" dirty="0"/>
          </a:p>
        </p:txBody>
      </p:sp>
    </p:spTree>
    <p:extLst>
      <p:ext uri="{BB962C8B-B14F-4D97-AF65-F5344CB8AC3E}">
        <p14:creationId xmlns:p14="http://schemas.microsoft.com/office/powerpoint/2010/main" val="1245568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a:xfrm>
            <a:off x="110050" y="88831"/>
            <a:ext cx="9552109" cy="1373070"/>
          </a:xfrm>
        </p:spPr>
        <p:txBody>
          <a:bodyPr/>
          <a:lstStyle/>
          <a:p>
            <a:r>
              <a:rPr lang="en-GB" dirty="0"/>
              <a:t>Population and distances to job services</a:t>
            </a:r>
          </a:p>
        </p:txBody>
      </p:sp>
      <p:pic>
        <p:nvPicPr>
          <p:cNvPr id="10" name="Immagine 9" descr="Immagine che contiene testo, mappa&#10;&#10;Descrizione generata automaticamente">
            <a:extLst>
              <a:ext uri="{FF2B5EF4-FFF2-40B4-BE49-F238E27FC236}">
                <a16:creationId xmlns:a16="http://schemas.microsoft.com/office/drawing/2014/main" id="{EBD6BF50-C965-A10E-99C4-96062DEF4826}"/>
              </a:ext>
            </a:extLst>
          </p:cNvPr>
          <p:cNvPicPr>
            <a:picLocks noChangeAspect="1"/>
          </p:cNvPicPr>
          <p:nvPr/>
        </p:nvPicPr>
        <p:blipFill rotWithShape="1">
          <a:blip r:embed="rId2">
            <a:extLst>
              <a:ext uri="{28A0092B-C50C-407E-A947-70E740481C1C}">
                <a14:useLocalDpi xmlns:a14="http://schemas.microsoft.com/office/drawing/2010/main" val="0"/>
              </a:ext>
            </a:extLst>
          </a:blip>
          <a:srcRect l="31578" t="12126" r="15783" b="12119"/>
          <a:stretch/>
        </p:blipFill>
        <p:spPr>
          <a:xfrm>
            <a:off x="4796858" y="1625682"/>
            <a:ext cx="4886790" cy="4973253"/>
          </a:xfrm>
          <a:prstGeom prst="rect">
            <a:avLst/>
          </a:prstGeom>
        </p:spPr>
      </p:pic>
      <p:pic>
        <p:nvPicPr>
          <p:cNvPr id="19" name="Immagine 18" descr="Immagine che contiene mappa, testo&#10;&#10;Descrizione generata automaticamente">
            <a:extLst>
              <a:ext uri="{FF2B5EF4-FFF2-40B4-BE49-F238E27FC236}">
                <a16:creationId xmlns:a16="http://schemas.microsoft.com/office/drawing/2014/main" id="{E90BA336-E416-1B7F-A892-7E7C873049C5}"/>
              </a:ext>
            </a:extLst>
          </p:cNvPr>
          <p:cNvPicPr>
            <a:picLocks noChangeAspect="1"/>
          </p:cNvPicPr>
          <p:nvPr/>
        </p:nvPicPr>
        <p:blipFill rotWithShape="1">
          <a:blip r:embed="rId3">
            <a:extLst>
              <a:ext uri="{28A0092B-C50C-407E-A947-70E740481C1C}">
                <a14:useLocalDpi xmlns:a14="http://schemas.microsoft.com/office/drawing/2010/main" val="0"/>
              </a:ext>
            </a:extLst>
          </a:blip>
          <a:srcRect l="33131" t="11978" r="15521" b="13006"/>
          <a:stretch/>
        </p:blipFill>
        <p:spPr>
          <a:xfrm>
            <a:off x="20110" y="1626790"/>
            <a:ext cx="4792638" cy="4951307"/>
          </a:xfrm>
          <a:prstGeom prst="rect">
            <a:avLst/>
          </a:prstGeom>
        </p:spPr>
      </p:pic>
      <p:sp>
        <p:nvSpPr>
          <p:cNvPr id="3" name="CasellaDiTesto 2">
            <a:extLst>
              <a:ext uri="{FF2B5EF4-FFF2-40B4-BE49-F238E27FC236}">
                <a16:creationId xmlns:a16="http://schemas.microsoft.com/office/drawing/2014/main" id="{AFA3B7A6-BE9E-E514-86EA-799F30C0417C}"/>
              </a:ext>
            </a:extLst>
          </p:cNvPr>
          <p:cNvSpPr txBox="1"/>
          <p:nvPr/>
        </p:nvSpPr>
        <p:spPr>
          <a:xfrm>
            <a:off x="0" y="6578097"/>
            <a:ext cx="9662158" cy="307777"/>
          </a:xfrm>
          <a:prstGeom prst="rect">
            <a:avLst/>
          </a:prstGeom>
          <a:noFill/>
        </p:spPr>
        <p:txBody>
          <a:bodyPr wrap="square">
            <a:spAutoFit/>
          </a:bodyPr>
          <a:lstStyle/>
          <a:p>
            <a:pPr algn="ctr"/>
            <a:r>
              <a:rPr lang="en-US" sz="1400" i="1" dirty="0"/>
              <a:t>Source: The author based on data by </a:t>
            </a:r>
            <a:r>
              <a:rPr lang="en-US" sz="1400" i="1" dirty="0" err="1"/>
              <a:t>Regione</a:t>
            </a:r>
            <a:r>
              <a:rPr lang="en-US" sz="1400" i="1" dirty="0"/>
              <a:t> Lazio and </a:t>
            </a:r>
            <a:r>
              <a:rPr lang="en-US" sz="1400" i="1" dirty="0" err="1"/>
              <a:t>Istat</a:t>
            </a:r>
            <a:r>
              <a:rPr lang="en-US" sz="1400" i="1" dirty="0"/>
              <a:t> - Italian National Institute for Statistics</a:t>
            </a:r>
            <a:endParaRPr lang="it-IT" sz="1400" i="1" dirty="0"/>
          </a:p>
        </p:txBody>
      </p:sp>
    </p:spTree>
    <p:extLst>
      <p:ext uri="{BB962C8B-B14F-4D97-AF65-F5344CB8AC3E}">
        <p14:creationId xmlns:p14="http://schemas.microsoft.com/office/powerpoint/2010/main" val="1452123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Job search in LLMS</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9" y="1571141"/>
            <a:ext cx="4357018" cy="5519206"/>
          </a:xfrm>
        </p:spPr>
        <p:txBody>
          <a:bodyPr>
            <a:normAutofit lnSpcReduction="10000"/>
          </a:bodyPr>
          <a:lstStyle/>
          <a:p>
            <a:pPr marL="360363" indent="-360363">
              <a:buFont typeface="Arial" panose="020B0604020202020204" pitchFamily="34" charset="0"/>
              <a:buChar char="•"/>
            </a:pPr>
            <a:r>
              <a:rPr lang="en-GB" dirty="0"/>
              <a:t>18 Local Labour Market Systems </a:t>
            </a:r>
            <a:r>
              <a:rPr lang="en-GB" dirty="0">
                <a:sym typeface="Symbol" panose="05050102010706020507" pitchFamily="18" charset="2"/>
              </a:rPr>
              <a:t> Rome is the wider in Italy (extension)</a:t>
            </a:r>
          </a:p>
          <a:p>
            <a:pPr marL="352425" indent="-352425">
              <a:buFont typeface="Arial" panose="020B0604020202020204" pitchFamily="34" charset="0"/>
              <a:buChar char="•"/>
            </a:pPr>
            <a:r>
              <a:rPr lang="en-GB" dirty="0"/>
              <a:t>LFS data (</a:t>
            </a:r>
            <a:r>
              <a:rPr lang="en-GB" dirty="0" err="1"/>
              <a:t>Istat</a:t>
            </a:r>
            <a:r>
              <a:rPr lang="en-GB" dirty="0"/>
              <a:t>, 2024) </a:t>
            </a:r>
            <a:r>
              <a:rPr lang="en-GB" dirty="0">
                <a:sym typeface="Symbol" panose="05050102010706020507" pitchFamily="18" charset="2"/>
              </a:rPr>
              <a:t> </a:t>
            </a:r>
            <a:r>
              <a:rPr lang="en-GB" dirty="0"/>
              <a:t>people actively searching for a job in 2023:</a:t>
            </a:r>
          </a:p>
          <a:p>
            <a:pPr marL="898525" lvl="1" indent="-212725"/>
            <a:r>
              <a:rPr lang="en-GB" dirty="0"/>
              <a:t>average decrease of 5%</a:t>
            </a:r>
          </a:p>
          <a:p>
            <a:pPr marL="898525" lvl="1" indent="-212725"/>
            <a:r>
              <a:rPr lang="en-GB" dirty="0"/>
              <a:t>+2% on 2022 for both employed and LFs</a:t>
            </a:r>
          </a:p>
          <a:p>
            <a:pPr marL="898525" lvl="1" indent="-212725"/>
            <a:r>
              <a:rPr lang="en-GB" dirty="0"/>
              <a:t>steady population &gt;15</a:t>
            </a:r>
          </a:p>
          <a:p>
            <a:pPr marL="360363" indent="-360363">
              <a:buFont typeface="Arial" panose="020B0604020202020204" pitchFamily="34" charset="0"/>
              <a:buChar char="•"/>
            </a:pPr>
            <a:r>
              <a:rPr lang="en-GB" dirty="0"/>
              <a:t>Unemployment rate </a:t>
            </a:r>
            <a:r>
              <a:rPr lang="en-GB" dirty="0">
                <a:sym typeface="Symbol" panose="05050102010706020507" pitchFamily="18" charset="2"/>
              </a:rPr>
              <a:t></a:t>
            </a:r>
          </a:p>
          <a:p>
            <a:pPr marL="719138" lvl="1" indent="-214313"/>
            <a:r>
              <a:rPr lang="en-GB" dirty="0">
                <a:sym typeface="Symbol" panose="05050102010706020507" pitchFamily="18" charset="2"/>
              </a:rPr>
              <a:t>higher in southern LLMS</a:t>
            </a:r>
          </a:p>
          <a:p>
            <a:pPr marL="719138" lvl="1" indent="-214313"/>
            <a:r>
              <a:rPr lang="en-GB" dirty="0">
                <a:sym typeface="Symbol" panose="05050102010706020507" pitchFamily="18" charset="2"/>
              </a:rPr>
              <a:t>Ranges from </a:t>
            </a:r>
            <a:r>
              <a:rPr lang="en-GB" sz="2200" dirty="0">
                <a:sym typeface="Symbol" panose="05050102010706020507" pitchFamily="18" charset="2"/>
              </a:rPr>
              <a:t>5,7%</a:t>
            </a:r>
            <a:r>
              <a:rPr lang="en-GB" dirty="0">
                <a:sym typeface="Symbol" panose="05050102010706020507" pitchFamily="18" charset="2"/>
              </a:rPr>
              <a:t> to </a:t>
            </a:r>
            <a:r>
              <a:rPr lang="en-GB" sz="2200" dirty="0">
                <a:sym typeface="Symbol" panose="05050102010706020507" pitchFamily="18" charset="2"/>
              </a:rPr>
              <a:t>10,6%</a:t>
            </a:r>
            <a:endParaRPr lang="en-GB" dirty="0">
              <a:sym typeface="Symbol" panose="05050102010706020507" pitchFamily="18" charset="2"/>
            </a:endParaRPr>
          </a:p>
          <a:p>
            <a:pPr marL="719138" lvl="1" indent="-214313"/>
            <a:r>
              <a:rPr lang="en-GB" dirty="0">
                <a:sym typeface="Symbol" panose="05050102010706020507" pitchFamily="18" charset="2"/>
              </a:rPr>
              <a:t>slightly decreased in </a:t>
            </a:r>
            <a:r>
              <a:rPr lang="en-GB" sz="2200" dirty="0">
                <a:sym typeface="Symbol" panose="05050102010706020507" pitchFamily="18" charset="2"/>
              </a:rPr>
              <a:t>2023</a:t>
            </a:r>
            <a:endParaRPr lang="en-GB" dirty="0"/>
          </a:p>
        </p:txBody>
      </p:sp>
      <p:pic>
        <p:nvPicPr>
          <p:cNvPr id="9" name="Immagine 8">
            <a:extLst>
              <a:ext uri="{FF2B5EF4-FFF2-40B4-BE49-F238E27FC236}">
                <a16:creationId xmlns:a16="http://schemas.microsoft.com/office/drawing/2014/main" id="{49249CD5-482A-B308-CA82-136CBA12FA73}"/>
              </a:ext>
            </a:extLst>
          </p:cNvPr>
          <p:cNvPicPr>
            <a:picLocks noChangeAspect="1"/>
          </p:cNvPicPr>
          <p:nvPr/>
        </p:nvPicPr>
        <p:blipFill rotWithShape="1">
          <a:blip r:embed="rId2">
            <a:extLst>
              <a:ext uri="{28A0092B-C50C-407E-A947-70E740481C1C}">
                <a14:useLocalDpi xmlns:a14="http://schemas.microsoft.com/office/drawing/2010/main" val="0"/>
              </a:ext>
            </a:extLst>
          </a:blip>
          <a:srcRect l="31658" t="10888" r="14517" b="11913"/>
          <a:stretch/>
        </p:blipFill>
        <p:spPr>
          <a:xfrm>
            <a:off x="4467067" y="1586132"/>
            <a:ext cx="4969222" cy="5040000"/>
          </a:xfrm>
          <a:prstGeom prst="rect">
            <a:avLst/>
          </a:prstGeom>
        </p:spPr>
      </p:pic>
      <p:sp>
        <p:nvSpPr>
          <p:cNvPr id="4" name="CasellaDiTesto 3">
            <a:extLst>
              <a:ext uri="{FF2B5EF4-FFF2-40B4-BE49-F238E27FC236}">
                <a16:creationId xmlns:a16="http://schemas.microsoft.com/office/drawing/2014/main" id="{028EA215-6627-3285-C3FB-2C0613035ED4}"/>
              </a:ext>
            </a:extLst>
          </p:cNvPr>
          <p:cNvSpPr txBox="1"/>
          <p:nvPr/>
        </p:nvSpPr>
        <p:spPr>
          <a:xfrm>
            <a:off x="4422099" y="6596152"/>
            <a:ext cx="6019548" cy="307777"/>
          </a:xfrm>
          <a:prstGeom prst="rect">
            <a:avLst/>
          </a:prstGeom>
          <a:noFill/>
        </p:spPr>
        <p:txBody>
          <a:bodyPr wrap="square">
            <a:spAutoFit/>
          </a:bodyPr>
          <a:lstStyle/>
          <a:p>
            <a:pPr algn="ctr"/>
            <a:r>
              <a:rPr lang="en-US" sz="1400" i="1" dirty="0"/>
              <a:t>Source: The author based on data by </a:t>
            </a:r>
            <a:r>
              <a:rPr lang="en-US" sz="1400" i="1" dirty="0" err="1"/>
              <a:t>Regione</a:t>
            </a:r>
            <a:r>
              <a:rPr lang="en-US" sz="1400" i="1" dirty="0"/>
              <a:t> Lazio and </a:t>
            </a:r>
            <a:r>
              <a:rPr lang="en-US" sz="1400" i="1" dirty="0" err="1"/>
              <a:t>Istat</a:t>
            </a:r>
            <a:r>
              <a:rPr lang="en-US" sz="1400" i="1" dirty="0"/>
              <a:t> </a:t>
            </a:r>
            <a:endParaRPr lang="it-IT" sz="1400" i="1" dirty="0"/>
          </a:p>
        </p:txBody>
      </p:sp>
      <p:sp>
        <p:nvSpPr>
          <p:cNvPr id="5" name="Rettangolo 4">
            <a:extLst>
              <a:ext uri="{FF2B5EF4-FFF2-40B4-BE49-F238E27FC236}">
                <a16:creationId xmlns:a16="http://schemas.microsoft.com/office/drawing/2014/main" id="{344FDB1D-7B66-45A2-D02F-1B9B8EA39CC5}"/>
              </a:ext>
            </a:extLst>
          </p:cNvPr>
          <p:cNvSpPr/>
          <p:nvPr/>
        </p:nvSpPr>
        <p:spPr>
          <a:xfrm>
            <a:off x="9436289" y="1586132"/>
            <a:ext cx="202386" cy="18270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049923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E1E4E-25A9-0AD3-B5A2-489157394CD1}"/>
              </a:ext>
            </a:extLst>
          </p:cNvPr>
          <p:cNvSpPr>
            <a:spLocks noGrp="1"/>
          </p:cNvSpPr>
          <p:nvPr>
            <p:ph type="ctrTitle"/>
          </p:nvPr>
        </p:nvSpPr>
        <p:spPr/>
        <p:txBody>
          <a:bodyPr/>
          <a:lstStyle/>
          <a:p>
            <a:r>
              <a:rPr lang="en-GB" dirty="0"/>
              <a:t>The current policy scheme: GOL</a:t>
            </a:r>
          </a:p>
        </p:txBody>
      </p:sp>
      <p:sp>
        <p:nvSpPr>
          <p:cNvPr id="3" name="Segnaposto contenuto 2">
            <a:extLst>
              <a:ext uri="{FF2B5EF4-FFF2-40B4-BE49-F238E27FC236}">
                <a16:creationId xmlns:a16="http://schemas.microsoft.com/office/drawing/2014/main" id="{3F9565B0-CA66-5F43-FA33-380E98924926}"/>
              </a:ext>
            </a:extLst>
          </p:cNvPr>
          <p:cNvSpPr>
            <a:spLocks noGrp="1"/>
          </p:cNvSpPr>
          <p:nvPr>
            <p:ph sz="quarter" idx="10"/>
          </p:nvPr>
        </p:nvSpPr>
        <p:spPr>
          <a:xfrm>
            <a:off x="110048" y="1590237"/>
            <a:ext cx="9483131" cy="5299005"/>
          </a:xfrm>
        </p:spPr>
        <p:txBody>
          <a:bodyPr>
            <a:normAutofit fontScale="77500" lnSpcReduction="20000"/>
          </a:bodyPr>
          <a:lstStyle/>
          <a:p>
            <a:pPr marL="273050" indent="-273050">
              <a:buFont typeface="Arial" panose="020B0604020202020204" pitchFamily="34" charset="0"/>
              <a:buChar char="•"/>
            </a:pPr>
            <a:r>
              <a:rPr lang="en-US" sz="3100" dirty="0"/>
              <a:t>Financed by Next Generation Europe funds and in force since 2022  </a:t>
            </a:r>
          </a:p>
          <a:p>
            <a:pPr marL="273050" indent="-273050">
              <a:buFont typeface="Arial" panose="020B0604020202020204" pitchFamily="34" charset="0"/>
              <a:buChar char="•"/>
            </a:pPr>
            <a:r>
              <a:rPr lang="en-US" sz="3100" dirty="0"/>
              <a:t>Emphasis on training and professional development </a:t>
            </a:r>
            <a:r>
              <a:rPr lang="en-US" sz="3100" dirty="0">
                <a:sym typeface="Symbol" panose="05050102010706020507" pitchFamily="18" charset="2"/>
              </a:rPr>
              <a:t></a:t>
            </a:r>
            <a:r>
              <a:rPr lang="en-US" sz="3100" dirty="0"/>
              <a:t> based on </a:t>
            </a:r>
            <a:r>
              <a:rPr lang="en-US" sz="3100" dirty="0" err="1"/>
              <a:t>quali</a:t>
            </a:r>
            <a:r>
              <a:rPr lang="en-US" sz="3100" dirty="0"/>
              <a:t>-quantitative profiling, participants are sorted into </a:t>
            </a:r>
            <a:r>
              <a:rPr lang="en-US" sz="3100" b="1" dirty="0"/>
              <a:t>four</a:t>
            </a:r>
            <a:r>
              <a:rPr lang="en-US" sz="3100" dirty="0"/>
              <a:t> different </a:t>
            </a:r>
            <a:r>
              <a:rPr lang="en-US" sz="3100" b="1" dirty="0"/>
              <a:t>paths</a:t>
            </a:r>
            <a:r>
              <a:rPr lang="en-US" sz="3100" dirty="0"/>
              <a:t> according to their estimated distance from the </a:t>
            </a:r>
            <a:r>
              <a:rPr lang="en-US" sz="3100" dirty="0" err="1"/>
              <a:t>labour</a:t>
            </a:r>
            <a:r>
              <a:rPr lang="en-US" sz="3100" dirty="0"/>
              <a:t> market: </a:t>
            </a:r>
          </a:p>
          <a:p>
            <a:pPr marL="722313" indent="-258763">
              <a:buFont typeface="+mj-lt"/>
              <a:buAutoNum type="arabicParenR"/>
            </a:pPr>
            <a:r>
              <a:rPr lang="en-US" sz="2600" i="1" dirty="0"/>
              <a:t>ready to work </a:t>
            </a:r>
            <a:r>
              <a:rPr lang="en-US" sz="2600" dirty="0">
                <a:sym typeface="Symbol" panose="05050102010706020507" pitchFamily="18" charset="2"/>
              </a:rPr>
              <a:t></a:t>
            </a:r>
            <a:r>
              <a:rPr lang="en-US" sz="2600" dirty="0"/>
              <a:t> only guidance and support in the active job search</a:t>
            </a:r>
          </a:p>
          <a:p>
            <a:pPr marL="722313" indent="-258763">
              <a:buFont typeface="+mj-lt"/>
              <a:buAutoNum type="arabicParenR"/>
            </a:pPr>
            <a:r>
              <a:rPr lang="en-US" sz="2600" i="1" dirty="0"/>
              <a:t>upskilling</a:t>
            </a:r>
            <a:r>
              <a:rPr lang="en-US" sz="2600" dirty="0"/>
              <a:t> </a:t>
            </a:r>
            <a:r>
              <a:rPr lang="en-US" sz="2600" dirty="0">
                <a:sym typeface="Symbol" panose="05050102010706020507" pitchFamily="18" charset="2"/>
              </a:rPr>
              <a:t></a:t>
            </a:r>
            <a:r>
              <a:rPr lang="en-US" sz="2600" dirty="0"/>
              <a:t> short-term training before addressing the job search</a:t>
            </a:r>
          </a:p>
          <a:p>
            <a:pPr marL="722313" indent="-258763">
              <a:buFont typeface="+mj-lt"/>
              <a:buAutoNum type="arabicParenR"/>
            </a:pPr>
            <a:r>
              <a:rPr lang="en-US" sz="2600" i="1" dirty="0"/>
              <a:t>reskilling</a:t>
            </a:r>
            <a:r>
              <a:rPr lang="en-US" sz="2600" dirty="0">
                <a:sym typeface="Symbol" panose="05050102010706020507" pitchFamily="18" charset="2"/>
              </a:rPr>
              <a:t> </a:t>
            </a:r>
            <a:r>
              <a:rPr lang="en-US" sz="2600" dirty="0"/>
              <a:t> longer-term training before being ready to search for a job</a:t>
            </a:r>
          </a:p>
          <a:p>
            <a:pPr marL="722313" indent="-258763">
              <a:buFont typeface="+mj-lt"/>
              <a:buAutoNum type="arabicParenR"/>
            </a:pPr>
            <a:r>
              <a:rPr lang="en-US" sz="2600" dirty="0"/>
              <a:t> </a:t>
            </a:r>
            <a:r>
              <a:rPr lang="en-US" sz="2600" i="1" dirty="0"/>
              <a:t>work</a:t>
            </a:r>
            <a:r>
              <a:rPr lang="en-US" sz="2600" dirty="0"/>
              <a:t> </a:t>
            </a:r>
            <a:r>
              <a:rPr lang="en-US" sz="2600" i="1" dirty="0"/>
              <a:t>and inclusion </a:t>
            </a:r>
            <a:r>
              <a:rPr lang="en-US" sz="2600" dirty="0">
                <a:sym typeface="Symbol" panose="05050102010706020507" pitchFamily="18" charset="2"/>
              </a:rPr>
              <a:t></a:t>
            </a:r>
            <a:r>
              <a:rPr lang="en-US" sz="2600" dirty="0"/>
              <a:t> complex needs besides the unemployment</a:t>
            </a:r>
          </a:p>
          <a:p>
            <a:pPr marL="273050" indent="-273050">
              <a:buFont typeface="Arial" panose="020B0604020202020204" pitchFamily="34" charset="0"/>
              <a:buChar char="•"/>
            </a:pPr>
            <a:r>
              <a:rPr lang="en-US" sz="3100" dirty="0"/>
              <a:t>They are also grouped into </a:t>
            </a:r>
            <a:r>
              <a:rPr lang="en-US" sz="3100" b="1" dirty="0"/>
              <a:t>six</a:t>
            </a:r>
            <a:r>
              <a:rPr lang="en-US" sz="3100" dirty="0"/>
              <a:t> different </a:t>
            </a:r>
            <a:r>
              <a:rPr lang="en-US" sz="3100" b="1" dirty="0"/>
              <a:t>categories</a:t>
            </a:r>
            <a:r>
              <a:rPr lang="en-US" sz="3100" dirty="0"/>
              <a:t> of general PES </a:t>
            </a:r>
            <a:r>
              <a:rPr lang="en-US" sz="3100" b="1" dirty="0"/>
              <a:t>users</a:t>
            </a:r>
            <a:r>
              <a:rPr lang="en-US" sz="3100" dirty="0"/>
              <a:t>:</a:t>
            </a:r>
          </a:p>
          <a:p>
            <a:pPr marL="463550"/>
            <a:r>
              <a:rPr lang="en-US" sz="2600" dirty="0"/>
              <a:t>1) recipients of social safety nets benefits, whilst in employment</a:t>
            </a:r>
          </a:p>
          <a:p>
            <a:pPr marL="463550"/>
            <a:r>
              <a:rPr lang="en-US" sz="2600" dirty="0"/>
              <a:t>2) recipients of social safety nets benefits, in unemployment</a:t>
            </a:r>
          </a:p>
          <a:p>
            <a:pPr marL="463550"/>
            <a:r>
              <a:rPr lang="en-US" sz="2600" dirty="0"/>
              <a:t>3) recipients of minimum income schemes</a:t>
            </a:r>
          </a:p>
          <a:p>
            <a:pPr marL="463550"/>
            <a:r>
              <a:rPr lang="en-US" sz="2600" dirty="0"/>
              <a:t>4) vulnerable and fragile workers</a:t>
            </a:r>
          </a:p>
          <a:p>
            <a:pPr marL="463550"/>
            <a:r>
              <a:rPr lang="en-US" sz="2600" dirty="0"/>
              <a:t>5) unemployed not qualifying for income support</a:t>
            </a:r>
          </a:p>
          <a:p>
            <a:pPr marL="463550"/>
            <a:r>
              <a:rPr lang="en-US" sz="2600" dirty="0"/>
              <a:t>6) working </a:t>
            </a:r>
            <a:r>
              <a:rPr lang="en-US" sz="2600" dirty="0" err="1"/>
              <a:t>poors</a:t>
            </a:r>
            <a:endParaRPr lang="en-GB" dirty="0"/>
          </a:p>
          <a:p>
            <a:endParaRPr lang="en-GB" dirty="0"/>
          </a:p>
        </p:txBody>
      </p:sp>
    </p:spTree>
    <p:extLst>
      <p:ext uri="{BB962C8B-B14F-4D97-AF65-F5344CB8AC3E}">
        <p14:creationId xmlns:p14="http://schemas.microsoft.com/office/powerpoint/2010/main" val="1768849281"/>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60ce84f-f280-4667-9800-e3f576e2a563" xsi:nil="true"/>
    <lcf76f155ced4ddcb4097134ff3c332f xmlns="62366948-6865-4f5e-9e13-175c864d646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5A786F4D3521C947A13764588761BDFD" ma:contentTypeVersion="13" ma:contentTypeDescription="Ein neues Dokument erstellen." ma:contentTypeScope="" ma:versionID="19c55e26425c36d25f2885635c132951">
  <xsd:schema xmlns:xsd="http://www.w3.org/2001/XMLSchema" xmlns:xs="http://www.w3.org/2001/XMLSchema" xmlns:p="http://schemas.microsoft.com/office/2006/metadata/properties" xmlns:ns2="62366948-6865-4f5e-9e13-175c864d6460" xmlns:ns3="b60ce84f-f280-4667-9800-e3f576e2a563" targetNamespace="http://schemas.microsoft.com/office/2006/metadata/properties" ma:root="true" ma:fieldsID="ff6bc6a7c77e7a478956928e1d70d72d" ns2:_="" ns3:_="">
    <xsd:import namespace="62366948-6865-4f5e-9e13-175c864d6460"/>
    <xsd:import namespace="b60ce84f-f280-4667-9800-e3f576e2a5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366948-6865-4f5e-9e13-175c864d646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85d66e8a-b612-4457-adbc-74bf8204ec2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0ce84f-f280-4667-9800-e3f576e2a56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ec56780-86c1-413c-9fe6-1747b3b964a4}" ma:internalName="TaxCatchAll" ma:showField="CatchAllData" ma:web="b60ce84f-f280-4667-9800-e3f576e2a56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4DF3C6-2793-4481-929B-A0395C7E912B}">
  <ds:schemaRefs>
    <ds:schemaRef ds:uri="http://schemas.microsoft.com/sharepoint/v3/contenttype/forms"/>
  </ds:schemaRefs>
</ds:datastoreItem>
</file>

<file path=customXml/itemProps2.xml><?xml version="1.0" encoding="utf-8"?>
<ds:datastoreItem xmlns:ds="http://schemas.openxmlformats.org/officeDocument/2006/customXml" ds:itemID="{21D17F8E-3CB6-4F1A-AB1C-C0FA346E23D7}">
  <ds:schemaRefs>
    <ds:schemaRef ds:uri="http://purl.org/dc/dcmitype/"/>
    <ds:schemaRef ds:uri="b60ce84f-f280-4667-9800-e3f576e2a563"/>
    <ds:schemaRef ds:uri="http://schemas.microsoft.com/office/2006/documentManagement/types"/>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 ds:uri="62366948-6865-4f5e-9e13-175c864d6460"/>
    <ds:schemaRef ds:uri="http://www.w3.org/XML/1998/namespace"/>
  </ds:schemaRefs>
</ds:datastoreItem>
</file>

<file path=customXml/itemProps3.xml><?xml version="1.0" encoding="utf-8"?>
<ds:datastoreItem xmlns:ds="http://schemas.openxmlformats.org/officeDocument/2006/customXml" ds:itemID="{72D1822C-BD73-4086-B6F1-801F42C942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366948-6865-4f5e-9e13-175c864d6460"/>
    <ds:schemaRef ds:uri="b60ce84f-f280-4667-9800-e3f576e2a5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2892</TotalTime>
  <Words>2153</Words>
  <Application>Microsoft Office PowerPoint</Application>
  <PresentationFormat>Widescreen</PresentationFormat>
  <Paragraphs>198</Paragraphs>
  <Slides>27</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27</vt:i4>
      </vt:variant>
    </vt:vector>
  </HeadingPairs>
  <TitlesOfParts>
    <vt:vector size="32" baseType="lpstr">
      <vt:lpstr>Arial</vt:lpstr>
      <vt:lpstr>Calibri</vt:lpstr>
      <vt:lpstr>Symbol</vt:lpstr>
      <vt:lpstr>Wingdings</vt:lpstr>
      <vt:lpstr>Custom Design</vt:lpstr>
      <vt:lpstr>Presentazione standard di PowerPoint</vt:lpstr>
      <vt:lpstr>Mismatches in the Labour Market</vt:lpstr>
      <vt:lpstr>The Italian case study</vt:lpstr>
      <vt:lpstr>Active Labour Market Policies structure</vt:lpstr>
      <vt:lpstr>Our places: the Rome Region</vt:lpstr>
      <vt:lpstr>The territorial PES network</vt:lpstr>
      <vt:lpstr>Population and distances to job services</vt:lpstr>
      <vt:lpstr>Job search in LLMS</vt:lpstr>
      <vt:lpstr>The current policy scheme: GOL</vt:lpstr>
      <vt:lpstr>Labour supply and PES data</vt:lpstr>
      <vt:lpstr>Labour demand and Excelsior data</vt:lpstr>
      <vt:lpstr>Our analysis</vt:lpstr>
      <vt:lpstr>Distribution of users among GOL target groups</vt:lpstr>
      <vt:lpstr>Distribution of GOL users among target categories</vt:lpstr>
      <vt:lpstr>Gender composition across the six users categories</vt:lpstr>
      <vt:lpstr>Occupational mismatch: main groups</vt:lpstr>
      <vt:lpstr>Occupational mismatch: job titles</vt:lpstr>
      <vt:lpstr>Youth employment</vt:lpstr>
      <vt:lpstr>Youth employment</vt:lpstr>
      <vt:lpstr>Level of education</vt:lpstr>
      <vt:lpstr>Level of education</vt:lpstr>
      <vt:lpstr>Training offer within the GOL Programme</vt:lpstr>
      <vt:lpstr>Further insights</vt:lpstr>
      <vt:lpstr>Job experience and skills</vt:lpstr>
      <vt:lpstr>Conclusions</vt:lpstr>
      <vt:lpstr>Discussion and your inputs</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Ciprian Panzaru</dc:creator>
  <cp:lastModifiedBy>Francesca Parente</cp:lastModifiedBy>
  <cp:revision>163</cp:revision>
  <cp:lastPrinted>2022-08-18T12:34:37Z</cp:lastPrinted>
  <dcterms:created xsi:type="dcterms:W3CDTF">2021-07-14T07:03:25Z</dcterms:created>
  <dcterms:modified xsi:type="dcterms:W3CDTF">2024-09-02T09:13:34Z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0x0101005A786F4D3521C947A13764588761BDFD</vt:lpwstr>
  </property>
  <property fmtid="{D5CDD505-2E9C-101B-9397-08002B2CF9AE}" pid="3" name="MediaServiceImageTags">
    <vt:lpwstr/>
  </property>
</Properties>
</file>