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notesMasterIdLst>
    <p:notesMasterId r:id="rId10"/>
  </p:notesMasterIdLst>
  <p:handoutMasterIdLst>
    <p:handoutMasterId r:id="rId11"/>
  </p:handoutMasterIdLst>
  <p:sldIdLst>
    <p:sldId id="287" r:id="rId5"/>
    <p:sldId id="289" r:id="rId6"/>
    <p:sldId id="290" r:id="rId7"/>
    <p:sldId id="292" r:id="rId8"/>
    <p:sldId id="291" r:id="rId9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C86A5A-33B7-4F25-ACDA-2D779B14DA33}" v="8" dt="2023-07-27T09:44:29.0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3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a G." userId="521896cc367e07f7" providerId="LiveId" clId="{D0C86A5A-33B7-4F25-ACDA-2D779B14DA33}"/>
    <pc:docChg chg="custSel modSld modMainMaster">
      <pc:chgData name="Gianna G." userId="521896cc367e07f7" providerId="LiveId" clId="{D0C86A5A-33B7-4F25-ACDA-2D779B14DA33}" dt="2023-07-27T09:58:21.575" v="17" actId="20577"/>
      <pc:docMkLst>
        <pc:docMk/>
      </pc:docMkLst>
      <pc:sldChg chg="addSp delSp modSp mod">
        <pc:chgData name="Gianna G." userId="521896cc367e07f7" providerId="LiveId" clId="{D0C86A5A-33B7-4F25-ACDA-2D779B14DA33}" dt="2023-07-27T09:42:37.534" v="1" actId="27636"/>
        <pc:sldMkLst>
          <pc:docMk/>
          <pc:sldMk cId="3817231005" sldId="287"/>
        </pc:sldMkLst>
        <pc:spChg chg="del">
          <ac:chgData name="Gianna G." userId="521896cc367e07f7" providerId="LiveId" clId="{D0C86A5A-33B7-4F25-ACDA-2D779B14DA33}" dt="2023-07-27T09:42:37.504" v="0" actId="478"/>
          <ac:spMkLst>
            <pc:docMk/>
            <pc:sldMk cId="3817231005" sldId="287"/>
            <ac:spMk id="5" creationId="{F88C780B-C27F-46F7-930D-F4189383AC6B}"/>
          </ac:spMkLst>
        </pc:spChg>
        <pc:spChg chg="add mod">
          <ac:chgData name="Gianna G." userId="521896cc367e07f7" providerId="LiveId" clId="{D0C86A5A-33B7-4F25-ACDA-2D779B14DA33}" dt="2023-07-27T09:42:37.534" v="1" actId="27636"/>
          <ac:spMkLst>
            <pc:docMk/>
            <pc:sldMk cId="3817231005" sldId="287"/>
            <ac:spMk id="7" creationId="{392101BB-CF76-B001-F82B-D92EE58B2F5E}"/>
          </ac:spMkLst>
        </pc:spChg>
      </pc:sldChg>
      <pc:sldMasterChg chg="modSldLayout">
        <pc:chgData name="Gianna G." userId="521896cc367e07f7" providerId="LiveId" clId="{D0C86A5A-33B7-4F25-ACDA-2D779B14DA33}" dt="2023-07-27T09:58:21.575" v="17" actId="20577"/>
        <pc:sldMasterMkLst>
          <pc:docMk/>
          <pc:sldMasterMk cId="3096743730" sldId="2147483750"/>
        </pc:sldMasterMkLst>
        <pc:sldLayoutChg chg="modSp mod">
          <pc:chgData name="Gianna G." userId="521896cc367e07f7" providerId="LiveId" clId="{D0C86A5A-33B7-4F25-ACDA-2D779B14DA33}" dt="2023-07-27T09:58:21.575" v="17" actId="20577"/>
          <pc:sldLayoutMkLst>
            <pc:docMk/>
            <pc:sldMasterMk cId="3096743730" sldId="2147483750"/>
            <pc:sldLayoutMk cId="2867798569" sldId="2147483741"/>
          </pc:sldLayoutMkLst>
          <pc:spChg chg="mod">
            <ac:chgData name="Gianna G." userId="521896cc367e07f7" providerId="LiveId" clId="{D0C86A5A-33B7-4F25-ACDA-2D779B14DA33}" dt="2023-07-27T09:58:21.575" v="17" actId="20577"/>
            <ac:spMkLst>
              <pc:docMk/>
              <pc:sldMasterMk cId="3096743730" sldId="2147483750"/>
              <pc:sldLayoutMk cId="2867798569" sldId="2147483741"/>
              <ac:spMk id="19" creationId="{FBAC2965-A360-4DE9-8AC4-E3CB8152CE87}"/>
            </ac:spMkLst>
          </pc:spChg>
        </pc:sldLayoutChg>
        <pc:sldLayoutChg chg="modSp mod">
          <pc:chgData name="Gianna G." userId="521896cc367e07f7" providerId="LiveId" clId="{D0C86A5A-33B7-4F25-ACDA-2D779B14DA33}" dt="2023-07-27T09:58:08.136" v="13" actId="20577"/>
          <pc:sldLayoutMkLst>
            <pc:docMk/>
            <pc:sldMasterMk cId="3096743730" sldId="2147483750"/>
            <pc:sldLayoutMk cId="4185128903" sldId="2147483742"/>
          </pc:sldLayoutMkLst>
          <pc:spChg chg="mod">
            <ac:chgData name="Gianna G." userId="521896cc367e07f7" providerId="LiveId" clId="{D0C86A5A-33B7-4F25-ACDA-2D779B14DA33}" dt="2023-07-27T09:58:08.136" v="13" actId="20577"/>
            <ac:spMkLst>
              <pc:docMk/>
              <pc:sldMasterMk cId="3096743730" sldId="2147483750"/>
              <pc:sldLayoutMk cId="4185128903" sldId="2147483742"/>
              <ac:spMk id="11" creationId="{225EB480-B3F4-4567-B0B3-7D3AA938ECB6}"/>
            </ac:spMkLst>
          </pc:sp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3" creationId="{DC0ACCC5-830E-4F0D-703F-17CC99EAFBF8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4" creationId="{5473AFCE-BD19-9DF4-1BB0-AF8D323968FF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5" creationId="{A44C7EDF-7FC2-E1B3-E625-8649AD06192D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2" creationId="{B1A0C8F5-F28E-4D83-DEFB-8782FFD2EE59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6" creationId="{FC787FDE-E89B-AF5C-EEE8-7F410EE9642E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222845-33CD-4C31-9FE6-6C91DDB0A1A6}" type="datetimeFigureOut">
              <a:rPr lang="de-DE" smtClean="0"/>
              <a:t>03.09.2024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68B9C-C0A8-45DB-97AC-855448E4C1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837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/>
              <a:t>5 Sept 2024, 14:30-16.45</a:t>
            </a:r>
          </a:p>
          <a:p>
            <a:endParaRPr lang="de-AT"/>
          </a:p>
          <a:p>
            <a:r>
              <a:rPr lang="de-AT"/>
              <a:t>2 minutes introduction</a:t>
            </a:r>
          </a:p>
          <a:p>
            <a:r>
              <a:rPr lang="de-AT"/>
              <a:t>25 minutes per presentation</a:t>
            </a:r>
          </a:p>
          <a:p>
            <a:r>
              <a:rPr lang="de-AT"/>
              <a:t>5 minutes for directly related questions after each presentation</a:t>
            </a:r>
          </a:p>
          <a:p>
            <a:endParaRPr lang="de-AT"/>
          </a:p>
          <a:p>
            <a:r>
              <a:rPr lang="de-AT"/>
              <a:t>Remaining approx. 1 hour 15 min. for discussion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68B9C-C0A8-45DB-97AC-855448E4C1C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705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/>
              <a:t>14:30-16.45 (2 ¼ hour)</a:t>
            </a:r>
          </a:p>
          <a:p>
            <a:endParaRPr lang="de-AT"/>
          </a:p>
          <a:p>
            <a:r>
              <a:rPr lang="de-AT"/>
              <a:t>Approx. 50-60 minutes dedicated to input from presenters, plus 5-10 minutes for directly related questions after each presentation</a:t>
            </a:r>
          </a:p>
          <a:p>
            <a:endParaRPr lang="de-AT"/>
          </a:p>
          <a:p>
            <a:r>
              <a:rPr lang="de-AT"/>
              <a:t>Remaining time for discussion</a:t>
            </a:r>
            <a:endParaRPr lang="de-DE"/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68B9C-C0A8-45DB-97AC-855448E4C1C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890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68B9C-C0A8-45DB-97AC-855448E4C1C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89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68B9C-C0A8-45DB-97AC-855448E4C1C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6143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668B9C-C0A8-45DB-97AC-855448E4C1C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4160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claudia.plaimauer@3s.co.a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mailto:elena.magrini@lightcast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AT"/>
              <a:t>Working Group 3: Transfer into Policy Making I</a:t>
            </a:r>
          </a:p>
          <a:p>
            <a:r>
              <a:rPr lang="de-AT"/>
              <a:t>Assessing the Potential of Online Job Ads</a:t>
            </a:r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6452" y="3429000"/>
            <a:ext cx="8706892" cy="1003515"/>
          </a:xfrm>
        </p:spPr>
        <p:txBody>
          <a:bodyPr/>
          <a:lstStyle/>
          <a:p>
            <a:r>
              <a:rPr lang="en-GB"/>
              <a:t>Claudia Plaimauer, 3s Unternehmensberatung (Austria)</a:t>
            </a:r>
          </a:p>
          <a:p>
            <a:r>
              <a:rPr lang="en-GB"/>
              <a:t>Elena Magrini, Lightcast Europe (Italy)</a:t>
            </a:r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de-AT" b="1"/>
              <a:t>Introduction</a:t>
            </a:r>
          </a:p>
          <a:p>
            <a:endParaRPr lang="de-AT" b="1"/>
          </a:p>
          <a:p>
            <a:r>
              <a:rPr lang="de-AT" b="1"/>
              <a:t>Presentation by Claudia Plaimauer: </a:t>
            </a:r>
            <a:r>
              <a:rPr lang="en-GB" i="1"/>
              <a:t>OJA Analysis as Data source for Monitoring Staffing Bottlenecks in Austria </a:t>
            </a:r>
            <a:endParaRPr lang="de-AT"/>
          </a:p>
          <a:p>
            <a:endParaRPr lang="de-AT" b="1"/>
          </a:p>
          <a:p>
            <a:r>
              <a:rPr lang="de-AT" b="1"/>
              <a:t>Presentation by Elena Magrini: </a:t>
            </a:r>
            <a:r>
              <a:rPr lang="en-US" i="1"/>
              <a:t>Predicting Skills Shortages with Real-Time Data: Using Online Job Adverts to Predict European Employer Perceptions </a:t>
            </a:r>
            <a:endParaRPr lang="de-AT" i="1"/>
          </a:p>
          <a:p>
            <a:endParaRPr lang="de-AT" b="1"/>
          </a:p>
          <a:p>
            <a:r>
              <a:rPr lang="de-AT" b="1"/>
              <a:t>Discussion</a:t>
            </a:r>
            <a:endParaRPr lang="de-DE" b="1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Agenda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Introduction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How to transfer information and knowledge into policy making?</a:t>
            </a:r>
            <a:endParaRPr lang="de-AT" dirty="0"/>
          </a:p>
          <a:p>
            <a:r>
              <a:rPr lang="de-AT" dirty="0"/>
              <a:t>Demand-Supply-Ratio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indicator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skills</a:t>
            </a:r>
            <a:r>
              <a:rPr lang="de-AT" dirty="0"/>
              <a:t> </a:t>
            </a:r>
            <a:r>
              <a:rPr lang="de-AT" err="1"/>
              <a:t>shortage</a:t>
            </a:r>
            <a:r>
              <a:rPr lang="de-AT"/>
              <a:t> </a:t>
            </a:r>
            <a:r>
              <a:rPr lang="de-AT" smtClean="0"/>
              <a:t> </a:t>
            </a:r>
            <a:endParaRPr lang="de-AT" dirty="0"/>
          </a:p>
          <a:p>
            <a:r>
              <a:rPr lang="de-AT" dirty="0"/>
              <a:t>Advantages / </a:t>
            </a:r>
            <a:r>
              <a:rPr lang="de-AT" dirty="0" err="1"/>
              <a:t>disadvantages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different </a:t>
            </a:r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sources</a:t>
            </a:r>
            <a:r>
              <a:rPr lang="de-AT" dirty="0"/>
              <a:t> like </a:t>
            </a:r>
            <a:r>
              <a:rPr lang="de-AT" dirty="0" err="1"/>
              <a:t>company</a:t>
            </a:r>
            <a:r>
              <a:rPr lang="de-AT" dirty="0"/>
              <a:t> </a:t>
            </a:r>
            <a:r>
              <a:rPr lang="de-AT" dirty="0" err="1"/>
              <a:t>surveys</a:t>
            </a:r>
            <a:r>
              <a:rPr lang="de-AT" dirty="0"/>
              <a:t>, OJAs, </a:t>
            </a:r>
            <a:r>
              <a:rPr lang="de-AT" dirty="0" err="1"/>
              <a:t>or</a:t>
            </a:r>
            <a:r>
              <a:rPr lang="de-AT" dirty="0"/>
              <a:t> </a:t>
            </a:r>
            <a:r>
              <a:rPr lang="de-AT" dirty="0" err="1"/>
              <a:t>unemployment</a:t>
            </a:r>
            <a:r>
              <a:rPr lang="de-AT" dirty="0"/>
              <a:t> </a:t>
            </a:r>
            <a:r>
              <a:rPr lang="de-AT" dirty="0" err="1"/>
              <a:t>statistics</a:t>
            </a:r>
            <a:r>
              <a:rPr lang="de-AT" dirty="0"/>
              <a:t> </a:t>
            </a:r>
          </a:p>
          <a:p>
            <a:r>
              <a:rPr lang="de-AT" dirty="0"/>
              <a:t>Mix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data</a:t>
            </a:r>
            <a:r>
              <a:rPr lang="de-AT" dirty="0"/>
              <a:t> </a:t>
            </a:r>
            <a:r>
              <a:rPr lang="de-AT" dirty="0" err="1"/>
              <a:t>sources</a:t>
            </a:r>
            <a:r>
              <a:rPr lang="de-AT" dirty="0"/>
              <a:t> and </a:t>
            </a:r>
            <a:r>
              <a:rPr lang="de-AT" dirty="0" err="1"/>
              <a:t>methods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more</a:t>
            </a:r>
            <a:r>
              <a:rPr lang="de-AT" dirty="0"/>
              <a:t> robust </a:t>
            </a:r>
            <a:r>
              <a:rPr lang="de-AT" dirty="0" err="1"/>
              <a:t>results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Discussion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AT"/>
              <a:t>Do you have any comments on the two presentations?</a:t>
            </a:r>
          </a:p>
          <a:p>
            <a:pPr marL="514350" indent="-514350">
              <a:buFont typeface="+mj-lt"/>
              <a:buAutoNum type="arabicPeriod"/>
            </a:pPr>
            <a:r>
              <a:rPr lang="de-AT"/>
              <a:t>What is your (national) concept of skills shortage?</a:t>
            </a:r>
          </a:p>
          <a:p>
            <a:pPr marL="514350" indent="-514350">
              <a:buFont typeface="+mj-lt"/>
              <a:buAutoNum type="arabicPeriod"/>
            </a:pPr>
            <a:r>
              <a:rPr lang="de-AT"/>
              <a:t>Which data sources are used in your country to detect </a:t>
            </a:r>
            <a:r>
              <a:rPr lang="de-AT" smtClean="0"/>
              <a:t>skills shortages? </a:t>
            </a:r>
            <a:endParaRPr lang="de-AT"/>
          </a:p>
          <a:p>
            <a:pPr marL="514350" indent="-514350">
              <a:buFont typeface="+mj-lt"/>
              <a:buAutoNum type="arabicPeriod"/>
            </a:pPr>
            <a:r>
              <a:rPr lang="de-AT"/>
              <a:t>If job advertisements are being used to inform policy making, how is this data source integrated into national / regional monitoring initiatives?</a:t>
            </a:r>
          </a:p>
          <a:p>
            <a:pPr marL="514350" indent="-514350">
              <a:buFont typeface="+mj-lt"/>
              <a:buAutoNum type="arabicPeriod"/>
            </a:pPr>
            <a:r>
              <a:rPr lang="de-AT"/>
              <a:t>If job advertisements are not (yet) being used, what are the main barriers?  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3336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Thanks a lot for your attention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AT"/>
              <a:t>Claudia Plaimauer</a:t>
            </a:r>
          </a:p>
          <a:p>
            <a:r>
              <a:rPr lang="de-AT" sz="2000"/>
              <a:t>3s Unternehmensberatung GmbH</a:t>
            </a:r>
            <a:endParaRPr lang="de-DE" sz="2000"/>
          </a:p>
          <a:p>
            <a:r>
              <a:rPr lang="de-AT" sz="2000">
                <a:hlinkClick r:id="rId3"/>
              </a:rPr>
              <a:t>claudia.plaimauer@3s.co.at</a:t>
            </a:r>
            <a:r>
              <a:rPr lang="de-AT" sz="2000"/>
              <a:t> </a:t>
            </a:r>
          </a:p>
          <a:p>
            <a:endParaRPr lang="de-AT" sz="2000"/>
          </a:p>
          <a:p>
            <a:endParaRPr lang="de-AT" sz="2000"/>
          </a:p>
          <a:p>
            <a:endParaRPr lang="de-AT" sz="2000"/>
          </a:p>
          <a:p>
            <a:r>
              <a:rPr lang="de-AT"/>
              <a:t>Elena Magrini </a:t>
            </a:r>
          </a:p>
          <a:p>
            <a:r>
              <a:rPr lang="de-AT" sz="2000"/>
              <a:t>Lightcast Europe</a:t>
            </a:r>
          </a:p>
          <a:p>
            <a:r>
              <a:rPr lang="de-AT" sz="2000">
                <a:hlinkClick r:id="rId4"/>
              </a:rPr>
              <a:t>elena.magrini@lightcast.io</a:t>
            </a:r>
            <a:r>
              <a:rPr lang="de-AT" sz="2000"/>
              <a:t> 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502" y="1756447"/>
            <a:ext cx="1150957" cy="120373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626" y="4258676"/>
            <a:ext cx="2509858" cy="6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7942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D17F8E-3CB6-4F1A-AB1C-C0FA346E23D7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b60ce84f-f280-4667-9800-e3f576e2a563"/>
    <ds:schemaRef ds:uri="http://schemas.openxmlformats.org/package/2006/metadata/core-properties"/>
    <ds:schemaRef ds:uri="http://schemas.microsoft.com/office/infopath/2007/PartnerControls"/>
    <ds:schemaRef ds:uri="62366948-6865-4f5e-9e13-175c864d6460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274</Words>
  <Application>Microsoft Office PowerPoint</Application>
  <PresentationFormat>Breitbild</PresentationFormat>
  <Paragraphs>50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Custom Design</vt:lpstr>
      <vt:lpstr>PowerPoint-Präsentation</vt:lpstr>
      <vt:lpstr>Agenda</vt:lpstr>
      <vt:lpstr>Introduction</vt:lpstr>
      <vt:lpstr>Discussion</vt:lpstr>
      <vt:lpstr>Thanks a lot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Claudia Plaimauer</cp:lastModifiedBy>
  <cp:revision>105</cp:revision>
  <cp:lastPrinted>2022-08-18T12:34:37Z</cp:lastPrinted>
  <dcterms:created xsi:type="dcterms:W3CDTF">2021-07-14T07:03:25Z</dcterms:created>
  <dcterms:modified xsi:type="dcterms:W3CDTF">2024-09-03T08:57:20Z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