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embeddedFontLst>
    <p:embeddedFont>
      <p:font typeface="Gothic A1"/>
      <p:regular r:id="rId19"/>
      <p:bold r:id="rId20"/>
    </p:embeddedFont>
    <p:embeddedFont>
      <p:font typeface="IBM Plex Mono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150572D-A6B5-4220-9A63-3812968769FD}">
  <a:tblStyle styleId="{F150572D-A6B5-4220-9A63-3812968769F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GothicA1-bold.fntdata"/><Relationship Id="rId11" Type="http://schemas.openxmlformats.org/officeDocument/2006/relationships/slide" Target="slides/slide5.xml"/><Relationship Id="rId22" Type="http://schemas.openxmlformats.org/officeDocument/2006/relationships/font" Target="fonts/IBMPlexMono-bold.fntdata"/><Relationship Id="rId10" Type="http://schemas.openxmlformats.org/officeDocument/2006/relationships/slide" Target="slides/slide4.xml"/><Relationship Id="rId21" Type="http://schemas.openxmlformats.org/officeDocument/2006/relationships/font" Target="fonts/IBMPlexMono-regular.fntdata"/><Relationship Id="rId13" Type="http://schemas.openxmlformats.org/officeDocument/2006/relationships/slide" Target="slides/slide7.xml"/><Relationship Id="rId24" Type="http://schemas.openxmlformats.org/officeDocument/2006/relationships/font" Target="fonts/IBMPlexMono-boldItalic.fntdata"/><Relationship Id="rId12" Type="http://schemas.openxmlformats.org/officeDocument/2006/relationships/slide" Target="slides/slide6.xml"/><Relationship Id="rId23" Type="http://schemas.openxmlformats.org/officeDocument/2006/relationships/font" Target="fonts/IBMPlexMono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font" Target="fonts/GothicA1-regular.fntdata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0691ef908f_0_4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0691ef908f_0_4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f15ad3fc1c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f15ad3fc1c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f7cc2a8bf1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f7cc2a8bf1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fad64750c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fad64750c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0691ef908f_0_4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0691ef908f_0_4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Purely exploratory type of research, to check whether there are alternative sources of data that can be used to draw conclusions on this topic.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sources are not timely and lack scalability, both shortages that can be overcome with OJV data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f15ad3fc1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f15ad3fc1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f15ad3fc1c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f15ad3fc1c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f15ad3fc1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f15ad3fc1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two surveys are different by construct: the UK one is taken every two years, the IT one is a rolling month-by-month survey. So the two are likely to be quite different in the kind of information they collect.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f7cc2a8bf1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2f7cc2a8bf1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f1930805e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f1930805e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f15ad3fc1c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f15ad3fc1c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f15ad3fc1c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f15ad3fc1c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: Title slide" type="title">
  <p:cSld name="TITLE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29443" l="0" r="0" t="0"/>
          <a:stretch/>
        </p:blipFill>
        <p:spPr>
          <a:xfrm>
            <a:off x="0" y="0"/>
            <a:ext cx="9144000" cy="362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 rotWithShape="1">
          <a:blip r:embed="rId3">
            <a:alphaModFix/>
          </a:blip>
          <a:srcRect b="24213" l="0" r="0" t="0"/>
          <a:stretch/>
        </p:blipFill>
        <p:spPr>
          <a:xfrm>
            <a:off x="0" y="-99178"/>
            <a:ext cx="9144001" cy="391420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ctrTitle"/>
          </p:nvPr>
        </p:nvSpPr>
        <p:spPr>
          <a:xfrm>
            <a:off x="457200" y="457200"/>
            <a:ext cx="8229600" cy="211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9pPr>
          </a:lstStyle>
          <a:p/>
        </p:txBody>
      </p:sp>
      <p:sp>
        <p:nvSpPr>
          <p:cNvPr id="14" name="Google Shape;14;p2"/>
          <p:cNvSpPr/>
          <p:nvPr/>
        </p:nvSpPr>
        <p:spPr>
          <a:xfrm>
            <a:off x="0" y="3629025"/>
            <a:ext cx="9144000" cy="151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4800600" y="4348200"/>
            <a:ext cx="3886200" cy="3381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" y="4192153"/>
            <a:ext cx="2171699" cy="494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 Columns">
  <p:cSld name="CUSTOM_6">
    <p:bg>
      <p:bgPr>
        <a:solidFill>
          <a:schemeClr val="dk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1"/>
          <p:cNvSpPr txBox="1"/>
          <p:nvPr/>
        </p:nvSpPr>
        <p:spPr>
          <a:xfrm>
            <a:off x="396250" y="2247300"/>
            <a:ext cx="1286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</a:rPr>
              <a:t>Live the mission</a:t>
            </a:r>
            <a:endParaRPr b="1" sz="1600">
              <a:solidFill>
                <a:schemeClr val="lt1"/>
              </a:solidFill>
            </a:endParaRPr>
          </a:p>
        </p:txBody>
      </p:sp>
      <p:sp>
        <p:nvSpPr>
          <p:cNvPr id="88" name="Google Shape;88;p11"/>
          <p:cNvSpPr txBox="1"/>
          <p:nvPr/>
        </p:nvSpPr>
        <p:spPr>
          <a:xfrm>
            <a:off x="396250" y="2761175"/>
            <a:ext cx="1286400" cy="11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chemeClr val="lt1"/>
                </a:solidFill>
              </a:rPr>
              <a:t>We genuinely care about the work we do and never lose sight of the human behind the data.</a:t>
            </a:r>
            <a:endParaRPr b="0" sz="1200">
              <a:solidFill>
                <a:schemeClr val="lt1"/>
              </a:solidFill>
            </a:endParaRPr>
          </a:p>
        </p:txBody>
      </p:sp>
      <p:sp>
        <p:nvSpPr>
          <p:cNvPr id="89" name="Google Shape;89;p11"/>
          <p:cNvSpPr txBox="1"/>
          <p:nvPr/>
        </p:nvSpPr>
        <p:spPr>
          <a:xfrm>
            <a:off x="396250" y="1820125"/>
            <a:ext cx="1286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L</a:t>
            </a:r>
            <a:endParaRPr b="1" sz="1800">
              <a:solidFill>
                <a:schemeClr val="lt1"/>
              </a:solidFill>
            </a:endParaRPr>
          </a:p>
        </p:txBody>
      </p:sp>
      <p:sp>
        <p:nvSpPr>
          <p:cNvPr id="90" name="Google Shape;90;p11"/>
          <p:cNvSpPr txBox="1"/>
          <p:nvPr/>
        </p:nvSpPr>
        <p:spPr>
          <a:xfrm>
            <a:off x="1837225" y="2247300"/>
            <a:ext cx="15651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</a:rPr>
              <a:t>Innovate, inside and out</a:t>
            </a:r>
            <a:endParaRPr b="1" sz="1600">
              <a:solidFill>
                <a:schemeClr val="lt1"/>
              </a:solidFill>
            </a:endParaRPr>
          </a:p>
        </p:txBody>
      </p:sp>
      <p:sp>
        <p:nvSpPr>
          <p:cNvPr id="91" name="Google Shape;91;p11"/>
          <p:cNvSpPr txBox="1"/>
          <p:nvPr/>
        </p:nvSpPr>
        <p:spPr>
          <a:xfrm>
            <a:off x="1837225" y="2761175"/>
            <a:ext cx="1459500" cy="14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chemeClr val="lt1"/>
                </a:solidFill>
              </a:rPr>
              <a:t>We take personal responsibility for finding new and better ways to do all things—large and small, internally and externally.</a:t>
            </a:r>
            <a:endParaRPr b="0" sz="1200">
              <a:solidFill>
                <a:schemeClr val="lt1"/>
              </a:solidFill>
            </a:endParaRPr>
          </a:p>
        </p:txBody>
      </p:sp>
      <p:sp>
        <p:nvSpPr>
          <p:cNvPr id="92" name="Google Shape;92;p11"/>
          <p:cNvSpPr txBox="1"/>
          <p:nvPr/>
        </p:nvSpPr>
        <p:spPr>
          <a:xfrm>
            <a:off x="1837219" y="1820125"/>
            <a:ext cx="1286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I</a:t>
            </a:r>
            <a:endParaRPr b="1" sz="1800">
              <a:solidFill>
                <a:schemeClr val="lt1"/>
              </a:solidFill>
            </a:endParaRPr>
          </a:p>
        </p:txBody>
      </p:sp>
      <p:sp>
        <p:nvSpPr>
          <p:cNvPr id="93" name="Google Shape;93;p11"/>
          <p:cNvSpPr txBox="1"/>
          <p:nvPr/>
        </p:nvSpPr>
        <p:spPr>
          <a:xfrm>
            <a:off x="3451274" y="2247300"/>
            <a:ext cx="17235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</a:rPr>
              <a:t>Give customers the unexpected</a:t>
            </a:r>
            <a:endParaRPr b="1" sz="1600">
              <a:solidFill>
                <a:schemeClr val="lt1"/>
              </a:solidFill>
            </a:endParaRPr>
          </a:p>
        </p:txBody>
      </p:sp>
      <p:sp>
        <p:nvSpPr>
          <p:cNvPr id="94" name="Google Shape;94;p11"/>
          <p:cNvSpPr txBox="1"/>
          <p:nvPr/>
        </p:nvSpPr>
        <p:spPr>
          <a:xfrm>
            <a:off x="3451275" y="2761175"/>
            <a:ext cx="1635000" cy="124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chemeClr val="lt1"/>
                </a:solidFill>
              </a:rPr>
              <a:t>We aim to exceed customer expectations and seek opportunities to excite and delight with every interaction.</a:t>
            </a:r>
            <a:endParaRPr b="0" sz="1200">
              <a:solidFill>
                <a:schemeClr val="lt1"/>
              </a:solidFill>
            </a:endParaRPr>
          </a:p>
        </p:txBody>
      </p:sp>
      <p:sp>
        <p:nvSpPr>
          <p:cNvPr id="95" name="Google Shape;95;p11"/>
          <p:cNvSpPr txBox="1"/>
          <p:nvPr/>
        </p:nvSpPr>
        <p:spPr>
          <a:xfrm>
            <a:off x="3451287" y="1820125"/>
            <a:ext cx="1286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G</a:t>
            </a:r>
            <a:endParaRPr b="1" sz="1800">
              <a:solidFill>
                <a:schemeClr val="lt1"/>
              </a:solidFill>
            </a:endParaRPr>
          </a:p>
        </p:txBody>
      </p:sp>
      <p:sp>
        <p:nvSpPr>
          <p:cNvPr id="96" name="Google Shape;96;p11"/>
          <p:cNvSpPr txBox="1"/>
          <p:nvPr/>
        </p:nvSpPr>
        <p:spPr>
          <a:xfrm>
            <a:off x="5240851" y="2247300"/>
            <a:ext cx="18537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</a:rPr>
              <a:t>Hide nothing, own everything</a:t>
            </a:r>
            <a:endParaRPr b="1" sz="1600">
              <a:solidFill>
                <a:schemeClr val="lt1"/>
              </a:solidFill>
            </a:endParaRPr>
          </a:p>
        </p:txBody>
      </p:sp>
      <p:sp>
        <p:nvSpPr>
          <p:cNvPr id="97" name="Google Shape;97;p11"/>
          <p:cNvSpPr txBox="1"/>
          <p:nvPr/>
        </p:nvSpPr>
        <p:spPr>
          <a:xfrm>
            <a:off x="5240850" y="2761175"/>
            <a:ext cx="1635000" cy="11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chemeClr val="lt1"/>
                </a:solidFill>
              </a:rPr>
              <a:t>We strive to be transparent in our actions, own our mistakes, and remain humble in our approach.</a:t>
            </a:r>
            <a:endParaRPr b="0" sz="1200">
              <a:solidFill>
                <a:schemeClr val="lt1"/>
              </a:solidFill>
            </a:endParaRPr>
          </a:p>
        </p:txBody>
      </p:sp>
      <p:sp>
        <p:nvSpPr>
          <p:cNvPr id="98" name="Google Shape;98;p11"/>
          <p:cNvSpPr txBox="1"/>
          <p:nvPr/>
        </p:nvSpPr>
        <p:spPr>
          <a:xfrm>
            <a:off x="5240838" y="1820125"/>
            <a:ext cx="1286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H</a:t>
            </a:r>
            <a:endParaRPr b="1" sz="1800">
              <a:solidFill>
                <a:schemeClr val="lt1"/>
              </a:solidFill>
            </a:endParaRPr>
          </a:p>
        </p:txBody>
      </p:sp>
      <p:sp>
        <p:nvSpPr>
          <p:cNvPr id="99" name="Google Shape;99;p11"/>
          <p:cNvSpPr txBox="1"/>
          <p:nvPr/>
        </p:nvSpPr>
        <p:spPr>
          <a:xfrm>
            <a:off x="7030425" y="2247300"/>
            <a:ext cx="20547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</a:rPr>
              <a:t>Teamwork makes the data work</a:t>
            </a:r>
            <a:endParaRPr b="1" sz="1600">
              <a:solidFill>
                <a:schemeClr val="lt1"/>
              </a:solidFill>
            </a:endParaRPr>
          </a:p>
        </p:txBody>
      </p:sp>
      <p:sp>
        <p:nvSpPr>
          <p:cNvPr id="100" name="Google Shape;100;p11"/>
          <p:cNvSpPr txBox="1"/>
          <p:nvPr/>
        </p:nvSpPr>
        <p:spPr>
          <a:xfrm>
            <a:off x="7030425" y="2761175"/>
            <a:ext cx="1723500" cy="11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200">
                <a:solidFill>
                  <a:schemeClr val="lt1"/>
                </a:solidFill>
              </a:rPr>
              <a:t>We work together, respect our differences, play to our strengths, and celebrate our successes. #crushedit</a:t>
            </a:r>
            <a:endParaRPr b="0" sz="1200">
              <a:solidFill>
                <a:schemeClr val="lt1"/>
              </a:solidFill>
            </a:endParaRPr>
          </a:p>
        </p:txBody>
      </p:sp>
      <p:sp>
        <p:nvSpPr>
          <p:cNvPr id="101" name="Google Shape;101;p11"/>
          <p:cNvSpPr txBox="1"/>
          <p:nvPr/>
        </p:nvSpPr>
        <p:spPr>
          <a:xfrm>
            <a:off x="7030413" y="1820125"/>
            <a:ext cx="1286400" cy="40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T</a:t>
            </a:r>
            <a:endParaRPr b="1" sz="1800">
              <a:solidFill>
                <a:schemeClr val="lt1"/>
              </a:solidFill>
            </a:endParaRPr>
          </a:p>
        </p:txBody>
      </p:sp>
      <p:sp>
        <p:nvSpPr>
          <p:cNvPr id="102" name="Google Shape;102;p11"/>
          <p:cNvSpPr txBox="1"/>
          <p:nvPr/>
        </p:nvSpPr>
        <p:spPr>
          <a:xfrm>
            <a:off x="457200" y="457200"/>
            <a:ext cx="8229600" cy="10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</a:rPr>
              <a:t>Lightcast Principles</a:t>
            </a:r>
            <a:endParaRPr sz="4800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1: Split Layout, Left">
  <p:cSld name="CUSTOM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2"/>
          <p:cNvSpPr txBox="1"/>
          <p:nvPr>
            <p:ph type="title"/>
          </p:nvPr>
        </p:nvSpPr>
        <p:spPr>
          <a:xfrm>
            <a:off x="457200" y="457200"/>
            <a:ext cx="37311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5" name="Google Shape;105;p12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6" name="Google Shape;106;p12"/>
          <p:cNvSpPr txBox="1"/>
          <p:nvPr>
            <p:ph idx="1" type="body"/>
          </p:nvPr>
        </p:nvSpPr>
        <p:spPr>
          <a:xfrm>
            <a:off x="457404" y="2571750"/>
            <a:ext cx="37311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07" name="Google Shape;107;p12"/>
          <p:cNvSpPr txBox="1"/>
          <p:nvPr>
            <p:ph idx="2" type="subTitle"/>
          </p:nvPr>
        </p:nvSpPr>
        <p:spPr>
          <a:xfrm>
            <a:off x="457200" y="2170650"/>
            <a:ext cx="37311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12"/>
          <p:cNvSpPr/>
          <p:nvPr>
            <p:ph idx="3" type="pic"/>
          </p:nvPr>
        </p:nvSpPr>
        <p:spPr>
          <a:xfrm>
            <a:off x="4572000" y="0"/>
            <a:ext cx="4572000" cy="5153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2: Split Layout, Left">
  <p:cSld name="CUSTOM_3_2">
    <p:bg>
      <p:bgPr>
        <a:solidFill>
          <a:schemeClr val="dk1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3"/>
          <p:cNvSpPr txBox="1"/>
          <p:nvPr>
            <p:ph type="title"/>
          </p:nvPr>
        </p:nvSpPr>
        <p:spPr>
          <a:xfrm>
            <a:off x="457200" y="457200"/>
            <a:ext cx="37311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1" name="Google Shape;111;p13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2" name="Google Shape;112;p13"/>
          <p:cNvSpPr txBox="1"/>
          <p:nvPr>
            <p:ph idx="1" type="body"/>
          </p:nvPr>
        </p:nvSpPr>
        <p:spPr>
          <a:xfrm>
            <a:off x="457404" y="2571750"/>
            <a:ext cx="37311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3" name="Google Shape;113;p13"/>
          <p:cNvSpPr txBox="1"/>
          <p:nvPr>
            <p:ph idx="2" type="subTitle"/>
          </p:nvPr>
        </p:nvSpPr>
        <p:spPr>
          <a:xfrm>
            <a:off x="457200" y="2170650"/>
            <a:ext cx="37311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13"/>
          <p:cNvSpPr/>
          <p:nvPr>
            <p:ph idx="3" type="pic"/>
          </p:nvPr>
        </p:nvSpPr>
        <p:spPr>
          <a:xfrm>
            <a:off x="4572000" y="0"/>
            <a:ext cx="4572000" cy="5153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1: Split Layout, RIght">
  <p:cSld name="CUSTOM_3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4"/>
          <p:cNvSpPr txBox="1"/>
          <p:nvPr>
            <p:ph type="title"/>
          </p:nvPr>
        </p:nvSpPr>
        <p:spPr>
          <a:xfrm>
            <a:off x="4954575" y="457200"/>
            <a:ext cx="37320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Google Shape;117;p14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8" name="Google Shape;118;p14"/>
          <p:cNvSpPr txBox="1"/>
          <p:nvPr>
            <p:ph idx="1" type="body"/>
          </p:nvPr>
        </p:nvSpPr>
        <p:spPr>
          <a:xfrm>
            <a:off x="4954779" y="2571750"/>
            <a:ext cx="3732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19" name="Google Shape;119;p14"/>
          <p:cNvSpPr txBox="1"/>
          <p:nvPr>
            <p:ph idx="2" type="subTitle"/>
          </p:nvPr>
        </p:nvSpPr>
        <p:spPr>
          <a:xfrm>
            <a:off x="4954575" y="2170650"/>
            <a:ext cx="3732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14"/>
          <p:cNvSpPr/>
          <p:nvPr>
            <p:ph idx="3" type="pic"/>
          </p:nvPr>
        </p:nvSpPr>
        <p:spPr>
          <a:xfrm>
            <a:off x="0" y="0"/>
            <a:ext cx="4572000" cy="5153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1: Split Layout, RIght 1">
  <p:cSld name="CUSTOM_3_1_2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5"/>
          <p:cNvSpPr txBox="1"/>
          <p:nvPr>
            <p:ph type="title"/>
          </p:nvPr>
        </p:nvSpPr>
        <p:spPr>
          <a:xfrm>
            <a:off x="4954575" y="457200"/>
            <a:ext cx="37320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15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15"/>
          <p:cNvSpPr txBox="1"/>
          <p:nvPr>
            <p:ph idx="1" type="body"/>
          </p:nvPr>
        </p:nvSpPr>
        <p:spPr>
          <a:xfrm>
            <a:off x="4954779" y="2571750"/>
            <a:ext cx="3732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125" name="Google Shape;125;p15"/>
          <p:cNvSpPr txBox="1"/>
          <p:nvPr>
            <p:ph idx="2" type="subTitle"/>
          </p:nvPr>
        </p:nvSpPr>
        <p:spPr>
          <a:xfrm>
            <a:off x="4954575" y="2170650"/>
            <a:ext cx="3732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pic>
        <p:nvPicPr>
          <p:cNvPr id="126" name="Google Shape;126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735925" y="-92050"/>
            <a:ext cx="5227874" cy="5235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2: Split Layout, RIght">
  <p:cSld name="CUSTOM_3_1_1">
    <p:bg>
      <p:bgPr>
        <a:solidFill>
          <a:schemeClr val="dk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6"/>
          <p:cNvSpPr txBox="1"/>
          <p:nvPr>
            <p:ph type="title"/>
          </p:nvPr>
        </p:nvSpPr>
        <p:spPr>
          <a:xfrm>
            <a:off x="4954575" y="457200"/>
            <a:ext cx="37320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9" name="Google Shape;129;p16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" name="Google Shape;130;p16"/>
          <p:cNvSpPr txBox="1"/>
          <p:nvPr>
            <p:ph idx="1" type="body"/>
          </p:nvPr>
        </p:nvSpPr>
        <p:spPr>
          <a:xfrm>
            <a:off x="4954779" y="2571750"/>
            <a:ext cx="3732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1" name="Google Shape;131;p16"/>
          <p:cNvSpPr txBox="1"/>
          <p:nvPr>
            <p:ph idx="2" type="subTitle"/>
          </p:nvPr>
        </p:nvSpPr>
        <p:spPr>
          <a:xfrm>
            <a:off x="4954575" y="2170650"/>
            <a:ext cx="3732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2" name="Google Shape;132;p16"/>
          <p:cNvSpPr/>
          <p:nvPr/>
        </p:nvSpPr>
        <p:spPr>
          <a:xfrm>
            <a:off x="8540150" y="4562425"/>
            <a:ext cx="450600" cy="469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16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600536" y="4620702"/>
            <a:ext cx="345250" cy="345276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6"/>
          <p:cNvSpPr/>
          <p:nvPr>
            <p:ph idx="3" type="pic"/>
          </p:nvPr>
        </p:nvSpPr>
        <p:spPr>
          <a:xfrm>
            <a:off x="0" y="0"/>
            <a:ext cx="4572000" cy="5153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1: Testimonial">
  <p:cSld name="CUSTOM_4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7"/>
          <p:cNvSpPr txBox="1"/>
          <p:nvPr>
            <p:ph type="title"/>
          </p:nvPr>
        </p:nvSpPr>
        <p:spPr>
          <a:xfrm>
            <a:off x="6642300" y="2715525"/>
            <a:ext cx="20445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7" name="Google Shape;137;p17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8" name="Google Shape;138;p17"/>
          <p:cNvSpPr/>
          <p:nvPr>
            <p:ph idx="2" type="pic"/>
          </p:nvPr>
        </p:nvSpPr>
        <p:spPr>
          <a:xfrm>
            <a:off x="6601000" y="460075"/>
            <a:ext cx="2111700" cy="21117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39" name="Google Shape;139;p17"/>
          <p:cNvSpPr txBox="1"/>
          <p:nvPr>
            <p:ph idx="1" type="body"/>
          </p:nvPr>
        </p:nvSpPr>
        <p:spPr>
          <a:xfrm>
            <a:off x="457200" y="460075"/>
            <a:ext cx="5696400" cy="3795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indent="-381000" lvl="1" marL="914400" rtl="0">
              <a:spcBef>
                <a:spcPts val="160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rtl="0">
              <a:spcBef>
                <a:spcPts val="160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rtl="0">
              <a:spcBef>
                <a:spcPts val="160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rtl="0">
              <a:spcBef>
                <a:spcPts val="160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rtl="0">
              <a:spcBef>
                <a:spcPts val="160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rtl="0">
              <a:spcBef>
                <a:spcPts val="160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rtl="0">
              <a:spcBef>
                <a:spcPts val="160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rtl="0">
              <a:spcBef>
                <a:spcPts val="1600"/>
              </a:spcBef>
              <a:spcAft>
                <a:spcPts val="160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140" name="Google Shape;140;p17"/>
          <p:cNvSpPr txBox="1"/>
          <p:nvPr>
            <p:ph idx="3" type="subTitle"/>
          </p:nvPr>
        </p:nvSpPr>
        <p:spPr>
          <a:xfrm>
            <a:off x="6642300" y="2910525"/>
            <a:ext cx="2044500" cy="38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low Slide">
  <p:cSld name="CUSTOM_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8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143" name="Google Shape;14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96800" y="4613600"/>
            <a:ext cx="356199" cy="356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/>
          <p:nvPr>
            <p:ph type="title"/>
          </p:nvPr>
        </p:nvSpPr>
        <p:spPr>
          <a:xfrm>
            <a:off x="457200" y="434577"/>
            <a:ext cx="8229600" cy="34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6" name="Google Shape;146;p19"/>
          <p:cNvSpPr txBox="1"/>
          <p:nvPr>
            <p:ph idx="1" type="body"/>
          </p:nvPr>
        </p:nvSpPr>
        <p:spPr>
          <a:xfrm>
            <a:off x="457200" y="971550"/>
            <a:ext cx="8229600" cy="3725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47" name="Google Shape;147;p19"/>
          <p:cNvSpPr txBox="1"/>
          <p:nvPr>
            <p:ph idx="12" type="sldNum"/>
          </p:nvPr>
        </p:nvSpPr>
        <p:spPr>
          <a:xfrm>
            <a:off x="84805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 txBox="1"/>
          <p:nvPr>
            <p:ph type="title"/>
          </p:nvPr>
        </p:nvSpPr>
        <p:spPr>
          <a:xfrm>
            <a:off x="286526" y="11879"/>
            <a:ext cx="8104500" cy="10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 b="0" i="0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0" name="Google Shape;150;p20"/>
          <p:cNvSpPr txBox="1"/>
          <p:nvPr>
            <p:ph idx="1" type="body"/>
          </p:nvPr>
        </p:nvSpPr>
        <p:spPr>
          <a:xfrm>
            <a:off x="4443612" y="1649803"/>
            <a:ext cx="4114800" cy="21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indent="-228600" lvl="2" marL="13716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indent="-228600" lvl="3" marL="18288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indent="-228600" lvl="4" marL="22860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indent="-228600" lvl="5" marL="27432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rtl="0" algn="l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rtl="0" algn="l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151" name="Google Shape;151;p20"/>
          <p:cNvSpPr txBox="1"/>
          <p:nvPr>
            <p:ph idx="11" type="ftr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20"/>
          <p:cNvSpPr txBox="1"/>
          <p:nvPr>
            <p:ph idx="10" type="dt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0"/>
          <p:cNvSpPr txBox="1"/>
          <p:nvPr>
            <p:ph idx="12" type="sldNum"/>
          </p:nvPr>
        </p:nvSpPr>
        <p:spPr>
          <a:xfrm>
            <a:off x="6583680" y="4783455"/>
            <a:ext cx="21030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rt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: Title slide 1">
  <p:cSld name="TITLE_2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b="23103" l="0" r="0" t="23103"/>
          <a:stretch/>
        </p:blipFill>
        <p:spPr>
          <a:xfrm>
            <a:off x="0" y="0"/>
            <a:ext cx="9144003" cy="3629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 txBox="1"/>
          <p:nvPr>
            <p:ph type="ctrTitle"/>
          </p:nvPr>
        </p:nvSpPr>
        <p:spPr>
          <a:xfrm>
            <a:off x="457200" y="457200"/>
            <a:ext cx="8229600" cy="211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9pPr>
          </a:lstStyle>
          <a:p/>
        </p:txBody>
      </p:sp>
      <p:sp>
        <p:nvSpPr>
          <p:cNvPr id="20" name="Google Shape;20;p3"/>
          <p:cNvSpPr/>
          <p:nvPr/>
        </p:nvSpPr>
        <p:spPr>
          <a:xfrm>
            <a:off x="0" y="3629025"/>
            <a:ext cx="9144000" cy="151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4800600" y="4348200"/>
            <a:ext cx="3886200" cy="3381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192153"/>
            <a:ext cx="2171699" cy="494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: Title Slide, Black">
  <p:cSld name="TITLE_1">
    <p:bg>
      <p:bgPr>
        <a:solidFill>
          <a:schemeClr val="dk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ctrTitle"/>
          </p:nvPr>
        </p:nvSpPr>
        <p:spPr>
          <a:xfrm>
            <a:off x="457200" y="457200"/>
            <a:ext cx="8229600" cy="211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b="1"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Gothic A1"/>
              <a:buNone/>
              <a:defRPr b="1" sz="4800">
                <a:latin typeface="Gothic A1"/>
                <a:ea typeface="Gothic A1"/>
                <a:cs typeface="Gothic A1"/>
                <a:sym typeface="Gothic A1"/>
              </a:defRPr>
            </a:lvl9pPr>
          </a:lstStyle>
          <a:p/>
        </p:txBody>
      </p:sp>
      <p:sp>
        <p:nvSpPr>
          <p:cNvPr id="25" name="Google Shape;25;p4"/>
          <p:cNvSpPr/>
          <p:nvPr/>
        </p:nvSpPr>
        <p:spPr>
          <a:xfrm>
            <a:off x="0" y="3629025"/>
            <a:ext cx="9144000" cy="1514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4"/>
          <p:cNvSpPr txBox="1"/>
          <p:nvPr>
            <p:ph idx="1" type="subTitle"/>
          </p:nvPr>
        </p:nvSpPr>
        <p:spPr>
          <a:xfrm>
            <a:off x="4800600" y="4348200"/>
            <a:ext cx="3886200" cy="3381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>
                <a:solidFill>
                  <a:schemeClr val="accent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27" name="Google Shape;2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57200" y="4192153"/>
            <a:ext cx="2171699" cy="4941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1: Content, 1 Column">
  <p:cSld name="CUSTOM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>
            <p:ph idx="1" type="body"/>
          </p:nvPr>
        </p:nvSpPr>
        <p:spPr>
          <a:xfrm>
            <a:off x="457400" y="2571750"/>
            <a:ext cx="61719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2" type="subTitle"/>
          </p:nvPr>
        </p:nvSpPr>
        <p:spPr>
          <a:xfrm>
            <a:off x="457200" y="2170650"/>
            <a:ext cx="61719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2: Content, 1 Column">
  <p:cSld name="CUSTOM_2">
    <p:bg>
      <p:bgPr>
        <a:solidFill>
          <a:schemeClr val="dk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idx="1" type="body"/>
          </p:nvPr>
        </p:nvSpPr>
        <p:spPr>
          <a:xfrm>
            <a:off x="457400" y="2571750"/>
            <a:ext cx="61722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subTitle"/>
          </p:nvPr>
        </p:nvSpPr>
        <p:spPr>
          <a:xfrm>
            <a:off x="457200" y="2170650"/>
            <a:ext cx="61722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6"/>
          <p:cNvSpPr/>
          <p:nvPr/>
        </p:nvSpPr>
        <p:spPr>
          <a:xfrm>
            <a:off x="8540150" y="4562425"/>
            <a:ext cx="4506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" name="Google Shape;39;p6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600536" y="4620702"/>
            <a:ext cx="345250" cy="34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1: Content, 2 Column">
  <p:cSld name="CUSTOM_1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idx="1" type="body"/>
          </p:nvPr>
        </p:nvSpPr>
        <p:spPr>
          <a:xfrm>
            <a:off x="457413" y="2571750"/>
            <a:ext cx="38844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42" name="Google Shape;42;p7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2" type="subTitle"/>
          </p:nvPr>
        </p:nvSpPr>
        <p:spPr>
          <a:xfrm>
            <a:off x="457200" y="2170650"/>
            <a:ext cx="38844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7"/>
          <p:cNvSpPr txBox="1"/>
          <p:nvPr>
            <p:ph idx="3" type="body"/>
          </p:nvPr>
        </p:nvSpPr>
        <p:spPr>
          <a:xfrm>
            <a:off x="4802388" y="2571750"/>
            <a:ext cx="38844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46" name="Google Shape;46;p7"/>
          <p:cNvSpPr txBox="1"/>
          <p:nvPr>
            <p:ph idx="4" type="subTitle"/>
          </p:nvPr>
        </p:nvSpPr>
        <p:spPr>
          <a:xfrm>
            <a:off x="4802175" y="2170650"/>
            <a:ext cx="38844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Google Shape;47;p7"/>
          <p:cNvSpPr/>
          <p:nvPr>
            <p:ph idx="5" type="pic"/>
          </p:nvPr>
        </p:nvSpPr>
        <p:spPr>
          <a:xfrm>
            <a:off x="45720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7"/>
          <p:cNvSpPr/>
          <p:nvPr>
            <p:ph idx="6" type="pic"/>
          </p:nvPr>
        </p:nvSpPr>
        <p:spPr>
          <a:xfrm>
            <a:off x="480240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2: Content, 2 Column">
  <p:cSld name="CUSTOM_1_2">
    <p:bg>
      <p:bgPr>
        <a:solidFill>
          <a:schemeClr val="dk1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idx="1" type="body"/>
          </p:nvPr>
        </p:nvSpPr>
        <p:spPr>
          <a:xfrm>
            <a:off x="457413" y="2571750"/>
            <a:ext cx="38844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8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2" type="subTitle"/>
          </p:nvPr>
        </p:nvSpPr>
        <p:spPr>
          <a:xfrm>
            <a:off x="457200" y="2170650"/>
            <a:ext cx="38844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4802388" y="2571750"/>
            <a:ext cx="38844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4" type="subTitle"/>
          </p:nvPr>
        </p:nvSpPr>
        <p:spPr>
          <a:xfrm>
            <a:off x="4802175" y="2170650"/>
            <a:ext cx="38844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8"/>
          <p:cNvSpPr/>
          <p:nvPr>
            <p:ph idx="5" type="pic"/>
          </p:nvPr>
        </p:nvSpPr>
        <p:spPr>
          <a:xfrm>
            <a:off x="45720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8"/>
          <p:cNvSpPr/>
          <p:nvPr>
            <p:ph idx="6" type="pic"/>
          </p:nvPr>
        </p:nvSpPr>
        <p:spPr>
          <a:xfrm>
            <a:off x="480240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8"/>
          <p:cNvSpPr/>
          <p:nvPr/>
        </p:nvSpPr>
        <p:spPr>
          <a:xfrm>
            <a:off x="8540150" y="4562425"/>
            <a:ext cx="4506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9" name="Google Shape;59;p8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600536" y="4620702"/>
            <a:ext cx="345250" cy="34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1: Content, 3 Column">
  <p:cSld name="CUSTOM_1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/>
          <p:nvPr>
            <p:ph idx="1" type="body"/>
          </p:nvPr>
        </p:nvSpPr>
        <p:spPr>
          <a:xfrm>
            <a:off x="457338" y="2571750"/>
            <a:ext cx="2514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2" type="subTitle"/>
          </p:nvPr>
        </p:nvSpPr>
        <p:spPr>
          <a:xfrm>
            <a:off x="457200" y="2170650"/>
            <a:ext cx="2514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" name="Google Shape;65;p9"/>
          <p:cNvSpPr txBox="1"/>
          <p:nvPr>
            <p:ph idx="3" type="body"/>
          </p:nvPr>
        </p:nvSpPr>
        <p:spPr>
          <a:xfrm>
            <a:off x="3315063" y="2571750"/>
            <a:ext cx="2514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66" name="Google Shape;66;p9"/>
          <p:cNvSpPr txBox="1"/>
          <p:nvPr>
            <p:ph idx="4" type="subTitle"/>
          </p:nvPr>
        </p:nvSpPr>
        <p:spPr>
          <a:xfrm>
            <a:off x="3314925" y="2170650"/>
            <a:ext cx="2514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9"/>
          <p:cNvSpPr txBox="1"/>
          <p:nvPr>
            <p:ph idx="5" type="body"/>
          </p:nvPr>
        </p:nvSpPr>
        <p:spPr>
          <a:xfrm>
            <a:off x="6172788" y="2571750"/>
            <a:ext cx="2514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68" name="Google Shape;68;p9"/>
          <p:cNvSpPr txBox="1"/>
          <p:nvPr>
            <p:ph idx="6" type="subTitle"/>
          </p:nvPr>
        </p:nvSpPr>
        <p:spPr>
          <a:xfrm>
            <a:off x="6172650" y="2170650"/>
            <a:ext cx="2514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>
                <a:solidFill>
                  <a:schemeClr val="dk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100"/>
              <a:buNone/>
              <a:defRPr/>
            </a:lvl9pPr>
          </a:lstStyle>
          <a:p/>
        </p:txBody>
      </p:sp>
      <p:sp>
        <p:nvSpPr>
          <p:cNvPr id="69" name="Google Shape;69;p9"/>
          <p:cNvSpPr/>
          <p:nvPr>
            <p:ph idx="7" type="pic"/>
          </p:nvPr>
        </p:nvSpPr>
        <p:spPr>
          <a:xfrm>
            <a:off x="45720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9"/>
          <p:cNvSpPr/>
          <p:nvPr>
            <p:ph idx="8" type="pic"/>
          </p:nvPr>
        </p:nvSpPr>
        <p:spPr>
          <a:xfrm>
            <a:off x="3315075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>
            <p:ph idx="9" type="pic"/>
          </p:nvPr>
        </p:nvSpPr>
        <p:spPr>
          <a:xfrm>
            <a:off x="617295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2: Content, 3 Column">
  <p:cSld name="CUSTOM_1_1_1">
    <p:bg>
      <p:bgPr>
        <a:solidFill>
          <a:schemeClr val="dk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457338" y="2571750"/>
            <a:ext cx="2514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4" name="Google Shape;74;p10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0"/>
          <p:cNvSpPr txBox="1"/>
          <p:nvPr>
            <p:ph idx="2" type="subTitle"/>
          </p:nvPr>
        </p:nvSpPr>
        <p:spPr>
          <a:xfrm>
            <a:off x="457200" y="2170650"/>
            <a:ext cx="2514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6" name="Google Shape;76;p10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0"/>
          <p:cNvSpPr txBox="1"/>
          <p:nvPr>
            <p:ph idx="3" type="body"/>
          </p:nvPr>
        </p:nvSpPr>
        <p:spPr>
          <a:xfrm>
            <a:off x="3315063" y="2571750"/>
            <a:ext cx="2514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10"/>
          <p:cNvSpPr txBox="1"/>
          <p:nvPr>
            <p:ph idx="4" type="subTitle"/>
          </p:nvPr>
        </p:nvSpPr>
        <p:spPr>
          <a:xfrm>
            <a:off x="3314925" y="2170650"/>
            <a:ext cx="2514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0"/>
          <p:cNvSpPr txBox="1"/>
          <p:nvPr>
            <p:ph idx="5" type="body"/>
          </p:nvPr>
        </p:nvSpPr>
        <p:spPr>
          <a:xfrm>
            <a:off x="6172788" y="2571750"/>
            <a:ext cx="25140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indent="-2921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2pPr>
            <a:lvl3pPr indent="-2921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3pPr>
            <a:lvl4pPr indent="-2921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4pPr>
            <a:lvl5pPr indent="-2921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5pPr>
            <a:lvl6pPr indent="-2921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6pPr>
            <a:lvl7pPr indent="-2921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●"/>
              <a:defRPr sz="1000">
                <a:solidFill>
                  <a:schemeClr val="lt1"/>
                </a:solidFill>
              </a:defRPr>
            </a:lvl7pPr>
            <a:lvl8pPr indent="-2921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000"/>
              <a:buChar char="○"/>
              <a:defRPr sz="1000">
                <a:solidFill>
                  <a:schemeClr val="lt1"/>
                </a:solidFill>
              </a:defRPr>
            </a:lvl8pPr>
            <a:lvl9pPr indent="-2921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000"/>
              <a:buChar char="■"/>
              <a:defRPr sz="1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0" name="Google Shape;80;p10"/>
          <p:cNvSpPr txBox="1"/>
          <p:nvPr>
            <p:ph idx="6" type="subTitle"/>
          </p:nvPr>
        </p:nvSpPr>
        <p:spPr>
          <a:xfrm>
            <a:off x="6172650" y="2170650"/>
            <a:ext cx="25140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>
                <a:solidFill>
                  <a:schemeClr val="lt1"/>
                </a:solidFill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Google Shape;81;p10"/>
          <p:cNvSpPr/>
          <p:nvPr>
            <p:ph idx="7" type="pic"/>
          </p:nvPr>
        </p:nvSpPr>
        <p:spPr>
          <a:xfrm>
            <a:off x="45720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10"/>
          <p:cNvSpPr/>
          <p:nvPr>
            <p:ph idx="8" type="pic"/>
          </p:nvPr>
        </p:nvSpPr>
        <p:spPr>
          <a:xfrm>
            <a:off x="3315075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0"/>
          <p:cNvSpPr/>
          <p:nvPr>
            <p:ph idx="9" type="pic"/>
          </p:nvPr>
        </p:nvSpPr>
        <p:spPr>
          <a:xfrm>
            <a:off x="6172950" y="1514475"/>
            <a:ext cx="401100" cy="401100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10"/>
          <p:cNvSpPr/>
          <p:nvPr/>
        </p:nvSpPr>
        <p:spPr>
          <a:xfrm>
            <a:off x="8540150" y="4562425"/>
            <a:ext cx="450600" cy="469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0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8600536" y="4620702"/>
            <a:ext cx="345250" cy="345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21" Type="http://schemas.openxmlformats.org/officeDocument/2006/relationships/theme" Target="../theme/theme1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b="1"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514475"/>
            <a:ext cx="8229600" cy="31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1150" lvl="0" marL="457200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Char char="●"/>
              <a:defRPr sz="1300">
                <a:solidFill>
                  <a:schemeClr val="dk2"/>
                </a:solidFill>
              </a:defRPr>
            </a:lvl1pPr>
            <a:lvl2pPr indent="-298450" lvl="1" marL="914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100">
                <a:solidFill>
                  <a:schemeClr val="dk2"/>
                </a:solidFill>
              </a:defRPr>
            </a:lvl2pPr>
            <a:lvl3pPr indent="-298450" lvl="2" marL="1371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 sz="1100">
                <a:solidFill>
                  <a:schemeClr val="dk2"/>
                </a:solidFill>
              </a:defRPr>
            </a:lvl3pPr>
            <a:lvl4pPr indent="-298450" lvl="3" marL="18288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100">
                <a:solidFill>
                  <a:schemeClr val="dk2"/>
                </a:solidFill>
              </a:defRPr>
            </a:lvl4pPr>
            <a:lvl5pPr indent="-298450" lvl="4" marL="22860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100">
                <a:solidFill>
                  <a:schemeClr val="dk2"/>
                </a:solidFill>
              </a:defRPr>
            </a:lvl5pPr>
            <a:lvl6pPr indent="-298450" lvl="5" marL="27432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 sz="1100">
                <a:solidFill>
                  <a:schemeClr val="dk2"/>
                </a:solidFill>
              </a:defRPr>
            </a:lvl6pPr>
            <a:lvl7pPr indent="-298450" lvl="6" marL="32004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100">
                <a:solidFill>
                  <a:schemeClr val="dk2"/>
                </a:solidFill>
              </a:defRPr>
            </a:lvl7pPr>
            <a:lvl8pPr indent="-298450" lvl="7" marL="3657600" rtl="0">
              <a:lnSpc>
                <a:spcPct val="12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100">
                <a:solidFill>
                  <a:schemeClr val="dk2"/>
                </a:solidFill>
              </a:defRPr>
            </a:lvl8pPr>
            <a:lvl9pPr indent="-298450" lvl="8" marL="4114800" rtl="0">
              <a:lnSpc>
                <a:spcPct val="12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Char char="■"/>
              <a:defRPr sz="1100">
                <a:solidFill>
                  <a:schemeClr val="dk2"/>
                </a:solidFill>
              </a:defRPr>
            </a:lvl9pPr>
          </a:lstStyle>
          <a:p/>
        </p:txBody>
      </p:sp>
      <p:pic>
        <p:nvPicPr>
          <p:cNvPr id="8" name="Google Shape;8;p1"/>
          <p:cNvPicPr preferRelativeResize="0"/>
          <p:nvPr/>
        </p:nvPicPr>
        <p:blipFill rotWithShape="1">
          <a:blip r:embed="rId1">
            <a:alphaModFix/>
          </a:blip>
          <a:srcRect b="0" l="0" r="10" t="0"/>
          <a:stretch/>
        </p:blipFill>
        <p:spPr>
          <a:xfrm>
            <a:off x="8600536" y="4620702"/>
            <a:ext cx="345250" cy="3452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lvl="2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lvl="3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lvl="4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lvl="5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lvl="6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lvl="7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lvl="8" rtl="0">
              <a:buNone/>
              <a:defRPr sz="800">
                <a:solidFill>
                  <a:schemeClr val="lt2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88">
          <p15:clr>
            <a:srgbClr val="EA4335"/>
          </p15:clr>
        </p15:guide>
        <p15:guide id="2" pos="5472">
          <p15:clr>
            <a:srgbClr val="EA4335"/>
          </p15:clr>
        </p15:guide>
        <p15:guide id="3" orient="horz" pos="288">
          <p15:clr>
            <a:srgbClr val="EA4335"/>
          </p15:clr>
        </p15:guide>
        <p15:guide id="4" orient="horz" pos="2952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pos="1584">
          <p15:clr>
            <a:srgbClr val="EA4335"/>
          </p15:clr>
        </p15:guide>
        <p15:guide id="8" pos="4176">
          <p15:clr>
            <a:srgbClr val="EA4335"/>
          </p15:clr>
        </p15:guide>
        <p15:guide id="9" orient="horz" pos="2286">
          <p15:clr>
            <a:srgbClr val="EA4335"/>
          </p15:clr>
        </p15:guide>
        <p15:guide id="10" orient="horz" pos="954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hyperlink" Target="mailto:duncan.brown@lightcast.io" TargetMode="External"/><Relationship Id="rId5" Type="http://schemas.openxmlformats.org/officeDocument/2006/relationships/hyperlink" Target="mailto:elena.magrini@lightcast.io" TargetMode="External"/><Relationship Id="rId6" Type="http://schemas.openxmlformats.org/officeDocument/2006/relationships/hyperlink" Target="mailto:mauro.pelucchi@lightcast.io" TargetMode="External"/><Relationship Id="rId7" Type="http://schemas.openxmlformats.org/officeDocument/2006/relationships/hyperlink" Target="http://lightcast.io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 txBox="1"/>
          <p:nvPr>
            <p:ph type="ctrTitle"/>
          </p:nvPr>
        </p:nvSpPr>
        <p:spPr>
          <a:xfrm>
            <a:off x="457200" y="457200"/>
            <a:ext cx="8229600" cy="2114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/>
              <a:t>Predicting Skill Shortages with Real-time Data - </a:t>
            </a:r>
            <a:endParaRPr sz="37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/>
              <a:t>Using Online Job Adverts to Predict UK and Italian Employer Perceptions</a:t>
            </a:r>
            <a:endParaRPr sz="5100"/>
          </a:p>
        </p:txBody>
      </p:sp>
      <p:sp>
        <p:nvSpPr>
          <p:cNvPr id="159" name="Google Shape;159;p21"/>
          <p:cNvSpPr txBox="1"/>
          <p:nvPr>
            <p:ph idx="1" type="subTitle"/>
          </p:nvPr>
        </p:nvSpPr>
        <p:spPr>
          <a:xfrm>
            <a:off x="4800600" y="4348200"/>
            <a:ext cx="3886200" cy="338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Lightcast.io</a:t>
            </a:r>
            <a:endParaRPr/>
          </a:p>
        </p:txBody>
      </p:sp>
      <p:sp>
        <p:nvSpPr>
          <p:cNvPr id="160" name="Google Shape;160;p21"/>
          <p:cNvSpPr txBox="1"/>
          <p:nvPr/>
        </p:nvSpPr>
        <p:spPr>
          <a:xfrm>
            <a:off x="501500" y="2602225"/>
            <a:ext cx="71493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chemeClr val="dk1"/>
                </a:solidFill>
              </a:rPr>
              <a:t>Elena Magrini, Head of Global Research at Lightcast</a:t>
            </a:r>
            <a:br>
              <a:rPr b="1" lang="en" sz="1600">
                <a:solidFill>
                  <a:schemeClr val="dk1"/>
                </a:solidFill>
              </a:rPr>
            </a:br>
            <a:r>
              <a:rPr lang="en" sz="1300">
                <a:solidFill>
                  <a:schemeClr val="dk1"/>
                </a:solidFill>
              </a:rPr>
              <a:t>EN-RLMM Lugano 2024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0"/>
          <p:cNvSpPr txBox="1"/>
          <p:nvPr>
            <p:ph idx="1" type="body"/>
          </p:nvPr>
        </p:nvSpPr>
        <p:spPr>
          <a:xfrm>
            <a:off x="457200" y="1767225"/>
            <a:ext cx="83013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Skill demands</a:t>
            </a:r>
            <a:r>
              <a:rPr lang="en"/>
              <a:t> have high information gain across non-duration model specifications but this falls when duration features are available.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Changes in salary</a:t>
            </a:r>
            <a:r>
              <a:rPr lang="en"/>
              <a:t> and especially around the 75th-median salary ratios and the change in these ratios has consistent information gain.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In the UK, our measure of vacancy cover</a:t>
            </a:r>
            <a:r>
              <a:rPr lang="en"/>
              <a:t>, capturing supply and demand competition including adjacent occupations, scores highly across model specifications.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b="1" lang="en"/>
              <a:t>Long duration shares</a:t>
            </a:r>
            <a:r>
              <a:rPr lang="en"/>
              <a:t> score very highly in duration models, reflecting the consistent performance improvements these models offer.</a:t>
            </a:r>
            <a:endParaRPr/>
          </a:p>
        </p:txBody>
      </p:sp>
      <p:sp>
        <p:nvSpPr>
          <p:cNvPr id="242" name="Google Shape;242;p30"/>
          <p:cNvSpPr txBox="1"/>
          <p:nvPr>
            <p:ph type="title"/>
          </p:nvPr>
        </p:nvSpPr>
        <p:spPr>
          <a:xfrm>
            <a:off x="457200" y="457200"/>
            <a:ext cx="8229600" cy="42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Findings</a:t>
            </a:r>
            <a:endParaRPr/>
          </a:p>
        </p:txBody>
      </p:sp>
      <p:sp>
        <p:nvSpPr>
          <p:cNvPr id="243" name="Google Shape;243;p30"/>
          <p:cNvSpPr txBox="1"/>
          <p:nvPr>
            <p:ph idx="2" type="subTitle"/>
          </p:nvPr>
        </p:nvSpPr>
        <p:spPr>
          <a:xfrm>
            <a:off x="457200" y="951450"/>
            <a:ext cx="61719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Summarising feature importance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1"/>
          <p:cNvSpPr txBox="1"/>
          <p:nvPr>
            <p:ph idx="1" type="body"/>
          </p:nvPr>
        </p:nvSpPr>
        <p:spPr>
          <a:xfrm>
            <a:off x="457200" y="1697875"/>
            <a:ext cx="82296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Model performance is encouraging</a:t>
            </a:r>
            <a:r>
              <a:rPr lang="en"/>
              <a:t>, with</a:t>
            </a:r>
            <a:r>
              <a:rPr lang="en"/>
              <a:t> near real-time metrics from OJVs can perform well in predicting employer survey responses.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Classification overall performs better</a:t>
            </a:r>
            <a:r>
              <a:rPr lang="en"/>
              <a:t> and it is more promising to seek a categorical outcome (shortage or not) than estimate shortage density.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b="1" lang="en"/>
              <a:t>Duration metrics</a:t>
            </a:r>
            <a:r>
              <a:rPr lang="en"/>
              <a:t> focused on the number of postings left online for a long period seem to add to model performance, as well as </a:t>
            </a:r>
            <a:r>
              <a:rPr b="1" lang="en"/>
              <a:t>salary ratios </a:t>
            </a:r>
            <a:r>
              <a:rPr lang="en"/>
              <a:t>and </a:t>
            </a:r>
            <a:r>
              <a:rPr b="1" lang="en"/>
              <a:t>supply-demand competition</a:t>
            </a:r>
            <a:r>
              <a:rPr lang="en"/>
              <a:t> (in the UK).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1000"/>
              </a:spcAft>
              <a:buSzPts val="1400"/>
              <a:buChar char="●"/>
            </a:pPr>
            <a:r>
              <a:rPr b="1" lang="en"/>
              <a:t>More work to do to apply lessons</a:t>
            </a:r>
            <a:r>
              <a:rPr lang="en"/>
              <a:t> and test in a wider range of circumstances, but ML method has proven successful for exploring potential features.</a:t>
            </a:r>
            <a:endParaRPr/>
          </a:p>
        </p:txBody>
      </p:sp>
      <p:sp>
        <p:nvSpPr>
          <p:cNvPr id="249" name="Google Shape;249;p31"/>
          <p:cNvSpPr txBox="1"/>
          <p:nvPr>
            <p:ph type="title"/>
          </p:nvPr>
        </p:nvSpPr>
        <p:spPr>
          <a:xfrm>
            <a:off x="457200" y="457200"/>
            <a:ext cx="8229600" cy="42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250" name="Google Shape;250;p31"/>
          <p:cNvSpPr txBox="1"/>
          <p:nvPr>
            <p:ph idx="2" type="subTitle"/>
          </p:nvPr>
        </p:nvSpPr>
        <p:spPr>
          <a:xfrm>
            <a:off x="457200" y="951450"/>
            <a:ext cx="61719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Encouraging potential for modelling perceived skill shortages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2"/>
          <p:cNvSpPr txBox="1"/>
          <p:nvPr>
            <p:ph idx="12" type="sldNum"/>
          </p:nvPr>
        </p:nvSpPr>
        <p:spPr>
          <a:xfrm>
            <a:off x="457200" y="4692575"/>
            <a:ext cx="548700" cy="297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6" name="Google Shape;25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712303"/>
            <a:ext cx="9144000" cy="392147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2"/>
          <p:cNvSpPr txBox="1"/>
          <p:nvPr>
            <p:ph type="title"/>
          </p:nvPr>
        </p:nvSpPr>
        <p:spPr>
          <a:xfrm>
            <a:off x="457200" y="708200"/>
            <a:ext cx="8229600" cy="1226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/>
              <a:t>Thank you! Any questions?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Author’s contact details</a:t>
            </a:r>
            <a:r>
              <a:rPr lang="en" sz="2000"/>
              <a:t>: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</a:rPr>
              <a:t>Duncan Brown </a:t>
            </a:r>
            <a:r>
              <a:rPr b="0" lang="en" sz="1800">
                <a:solidFill>
                  <a:schemeClr val="dk2"/>
                </a:solidFill>
              </a:rPr>
              <a:t>- VP of Innovation - </a:t>
            </a:r>
            <a:r>
              <a:rPr b="0" lang="en" sz="1800" u="sng">
                <a:solidFill>
                  <a:schemeClr val="hlink"/>
                </a:solidFill>
                <a:hlinkClick r:id="rId4"/>
              </a:rPr>
              <a:t>duncan.brown@lightcast.io</a:t>
            </a:r>
            <a:r>
              <a:rPr b="0" lang="en" sz="1800">
                <a:solidFill>
                  <a:schemeClr val="dk2"/>
                </a:solidFill>
              </a:rPr>
              <a:t> </a:t>
            </a:r>
            <a:endParaRPr b="0" sz="18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</a:rPr>
              <a:t>Elena Magrini</a:t>
            </a:r>
            <a:r>
              <a:rPr b="0" lang="en" sz="1800">
                <a:solidFill>
                  <a:schemeClr val="dk2"/>
                </a:solidFill>
              </a:rPr>
              <a:t> - Head of Global Research - </a:t>
            </a:r>
            <a:r>
              <a:rPr b="0" lang="en" sz="1800" u="sng">
                <a:solidFill>
                  <a:schemeClr val="hlink"/>
                </a:solidFill>
                <a:hlinkClick r:id="rId5"/>
              </a:rPr>
              <a:t>elena.magrini@lightcast.io</a:t>
            </a:r>
            <a:endParaRPr b="0" sz="1800">
              <a:solidFill>
                <a:srgbClr val="454545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rgbClr val="454545"/>
                </a:solidFill>
              </a:rPr>
              <a:t>Mauro Pelucchi </a:t>
            </a:r>
            <a:r>
              <a:rPr b="0" lang="en" sz="1800">
                <a:solidFill>
                  <a:srgbClr val="454545"/>
                </a:solidFill>
              </a:rPr>
              <a:t>- Head of Data Science - </a:t>
            </a:r>
            <a:r>
              <a:rPr b="0" lang="en" sz="1800" u="sng">
                <a:solidFill>
                  <a:schemeClr val="hlink"/>
                </a:solidFill>
                <a:hlinkClick r:id="rId6"/>
              </a:rPr>
              <a:t>mauro.pelucchi@lightcast.io</a:t>
            </a:r>
            <a:r>
              <a:rPr b="0" lang="en" sz="1800">
                <a:solidFill>
                  <a:srgbClr val="454545"/>
                </a:solidFill>
              </a:rPr>
              <a:t> </a:t>
            </a:r>
            <a:endParaRPr b="0" sz="1800">
              <a:solidFill>
                <a:srgbClr val="454545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454545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rgbClr val="454545"/>
                </a:solidFill>
              </a:rPr>
              <a:t>Web</a:t>
            </a:r>
            <a:r>
              <a:rPr b="0" lang="en" sz="1800">
                <a:solidFill>
                  <a:srgbClr val="454545"/>
                </a:solidFill>
              </a:rPr>
              <a:t>: </a:t>
            </a:r>
            <a:r>
              <a:rPr b="0" lang="en" sz="1800" u="sng">
                <a:solidFill>
                  <a:schemeClr val="hlink"/>
                </a:solidFill>
                <a:hlinkClick r:id="rId7"/>
              </a:rPr>
              <a:t>Lightcast.io</a:t>
            </a:r>
            <a:r>
              <a:rPr b="0" lang="en" sz="1800">
                <a:solidFill>
                  <a:srgbClr val="454545"/>
                </a:solidFill>
              </a:rPr>
              <a:t> </a:t>
            </a:r>
            <a:endParaRPr b="0" sz="1800">
              <a:solidFill>
                <a:srgbClr val="454545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400">
              <a:solidFill>
                <a:srgbClr val="454545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5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1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2"/>
          <p:cNvSpPr txBox="1"/>
          <p:nvPr>
            <p:ph idx="1" type="body"/>
          </p:nvPr>
        </p:nvSpPr>
        <p:spPr>
          <a:xfrm>
            <a:off x="457200" y="1827550"/>
            <a:ext cx="7980900" cy="3075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Employers and policymakers frequently cite skills shortage as a constraint on economic growth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‘Skill shortage’ doesn’t have a robust, measurable definition</a:t>
            </a:r>
            <a:endParaRPr/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Preferred measures are based on surveying employer perceptions but these are expensive to collect and backward-looking - better at telling us broadly where they </a:t>
            </a:r>
            <a:r>
              <a:rPr i="1" lang="en"/>
              <a:t>were</a:t>
            </a:r>
            <a:r>
              <a:rPr lang="en"/>
              <a:t>, not where they are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 sz="2100"/>
              <a:t>Can Online Job Vacancies (OJV) be used to predict cases of perceived skill shortages?</a:t>
            </a:r>
            <a:endParaRPr b="1" sz="2100"/>
          </a:p>
        </p:txBody>
      </p:sp>
      <p:sp>
        <p:nvSpPr>
          <p:cNvPr id="166" name="Google Shape;166;p22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Skills shortages matter!</a:t>
            </a:r>
            <a:endParaRPr/>
          </a:p>
        </p:txBody>
      </p:sp>
      <p:sp>
        <p:nvSpPr>
          <p:cNvPr id="167" name="Google Shape;167;p22"/>
          <p:cNvSpPr txBox="1"/>
          <p:nvPr>
            <p:ph idx="2" type="subTitle"/>
          </p:nvPr>
        </p:nvSpPr>
        <p:spPr>
          <a:xfrm>
            <a:off x="457200" y="1013300"/>
            <a:ext cx="61722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But how do we know where they are?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/>
          <p:nvPr>
            <p:ph idx="1" type="body"/>
          </p:nvPr>
        </p:nvSpPr>
        <p:spPr>
          <a:xfrm>
            <a:off x="838400" y="2601250"/>
            <a:ext cx="2142000" cy="114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d</a:t>
            </a:r>
            <a:r>
              <a:rPr lang="en"/>
              <a:t>id employers perceive skill shortage?</a:t>
            </a:r>
            <a:endParaRPr/>
          </a:p>
        </p:txBody>
      </p:sp>
      <p:sp>
        <p:nvSpPr>
          <p:cNvPr id="173" name="Google Shape;173;p23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basic intuition</a:t>
            </a:r>
            <a:endParaRPr/>
          </a:p>
        </p:txBody>
      </p:sp>
      <p:sp>
        <p:nvSpPr>
          <p:cNvPr id="174" name="Google Shape;174;p23"/>
          <p:cNvSpPr txBox="1"/>
          <p:nvPr>
            <p:ph idx="2" type="subTitle"/>
          </p:nvPr>
        </p:nvSpPr>
        <p:spPr>
          <a:xfrm>
            <a:off x="471800" y="1054625"/>
            <a:ext cx="76479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Can we use historic changes in labour market supply, demand, cost, matching, to predict employers’ perceptions of contemporary skills shortages?</a:t>
            </a:r>
            <a:endParaRPr/>
          </a:p>
        </p:txBody>
      </p:sp>
      <p:sp>
        <p:nvSpPr>
          <p:cNvPr id="175" name="Google Shape;175;p23"/>
          <p:cNvSpPr txBox="1"/>
          <p:nvPr>
            <p:ph idx="1" type="body"/>
          </p:nvPr>
        </p:nvSpPr>
        <p:spPr>
          <a:xfrm>
            <a:off x="3505400" y="2144050"/>
            <a:ext cx="4980600" cy="1144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</a:t>
            </a:r>
            <a:r>
              <a:rPr lang="en"/>
              <a:t>ere employers advertising more?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w</a:t>
            </a:r>
            <a:r>
              <a:rPr lang="en"/>
              <a:t>ere employers’ job advertisements left open longer?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w</a:t>
            </a:r>
            <a:r>
              <a:rPr lang="en"/>
              <a:t>ere employers offering higher salaries?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/>
              <a:t>w</a:t>
            </a:r>
            <a:r>
              <a:rPr lang="en"/>
              <a:t>ere employers mentioning more skills?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/>
              <a:t>w</a:t>
            </a:r>
            <a:r>
              <a:rPr lang="en"/>
              <a:t>ere vacancies high compared to available supply?</a:t>
            </a:r>
            <a:endParaRPr/>
          </a:p>
        </p:txBody>
      </p:sp>
      <p:sp>
        <p:nvSpPr>
          <p:cNvPr id="176" name="Google Shape;176;p23"/>
          <p:cNvSpPr txBox="1"/>
          <p:nvPr>
            <p:ph idx="1" type="body"/>
          </p:nvPr>
        </p:nvSpPr>
        <p:spPr>
          <a:xfrm>
            <a:off x="2133800" y="2601250"/>
            <a:ext cx="2142000" cy="114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3200"/>
              <a:t>~</a:t>
            </a:r>
            <a:endParaRPr sz="3200"/>
          </a:p>
        </p:txBody>
      </p:sp>
      <p:sp>
        <p:nvSpPr>
          <p:cNvPr id="177" name="Google Shape;177;p23"/>
          <p:cNvSpPr txBox="1"/>
          <p:nvPr>
            <p:ph idx="1" type="body"/>
          </p:nvPr>
        </p:nvSpPr>
        <p:spPr>
          <a:xfrm>
            <a:off x="422150" y="4448750"/>
            <a:ext cx="7747200" cy="1144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i="1" lang="en"/>
              <a:t>Note: prediction is in contemporary real-time, and not forecasting future skill shortages.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Machine Learning methodology</a:t>
            </a:r>
            <a:endParaRPr/>
          </a:p>
        </p:txBody>
      </p:sp>
      <p:pic>
        <p:nvPicPr>
          <p:cNvPr id="183" name="Google Shape;18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9075" y="2162925"/>
            <a:ext cx="4791075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4"/>
          <p:cNvSpPr txBox="1"/>
          <p:nvPr>
            <p:ph idx="1" type="body"/>
          </p:nvPr>
        </p:nvSpPr>
        <p:spPr>
          <a:xfrm>
            <a:off x="457211" y="1018428"/>
            <a:ext cx="7747200" cy="1144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Following a similar approach used in Australia by Dawson et al (2020), we take a range of indicators and use the XGBoost ML library to predict through (1) a binary classification (skill shortage or not, relative to annual benchmark) and (2) regression against the skill shortage rate ([skill shortage vacancies]/[all vacancies])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/>
              <a:t>Data is taken from surveys for the outcome variable, and then from OJV and other sources to construct indicators, with percentile normalisation to ensure </a:t>
            </a:r>
            <a:r>
              <a:rPr lang="en"/>
              <a:t>comparability</a:t>
            </a:r>
            <a:r>
              <a:rPr lang="en"/>
              <a:t> across indicators. We use XGBoost due to its inherent strength with diverse data types, missing values and handling of feature interactions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5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Outcome data: skill shortage surveys</a:t>
            </a:r>
            <a:endParaRPr/>
          </a:p>
        </p:txBody>
      </p:sp>
      <p:pic>
        <p:nvPicPr>
          <p:cNvPr id="190" name="Google Shape;19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1651" y="2386863"/>
            <a:ext cx="3592573" cy="263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8025" y="2386876"/>
            <a:ext cx="3193075" cy="453325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5"/>
          <p:cNvSpPr txBox="1"/>
          <p:nvPr/>
        </p:nvSpPr>
        <p:spPr>
          <a:xfrm>
            <a:off x="535925" y="965850"/>
            <a:ext cx="8418600" cy="13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The outcome data records employers’ perceptions of skill shortages in survey.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solidFill>
                  <a:schemeClr val="dk2"/>
                </a:solidFill>
              </a:rPr>
              <a:t>For the UK, we use the Employer Skill Survey 2013-2022 (5 waves), with data recorded in UK SOC 2010 occupations (n=995, by year/occupation points). For Italy, we use the Unioncamere Excelsior Information System with data from 2017-2023 using the CP 2021 classification (n=2,341).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6"/>
          <p:cNvSpPr txBox="1"/>
          <p:nvPr>
            <p:ph type="title"/>
          </p:nvPr>
        </p:nvSpPr>
        <p:spPr>
          <a:xfrm>
            <a:off x="457200" y="457200"/>
            <a:ext cx="8229600" cy="519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 examples</a:t>
            </a:r>
            <a:endParaRPr/>
          </a:p>
        </p:txBody>
      </p:sp>
      <p:sp>
        <p:nvSpPr>
          <p:cNvPr id="198" name="Google Shape;198;p26"/>
          <p:cNvSpPr/>
          <p:nvPr/>
        </p:nvSpPr>
        <p:spPr>
          <a:xfrm>
            <a:off x="470350" y="20619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Volume of online job vacancies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99" name="Google Shape;199;p26"/>
          <p:cNvSpPr/>
          <p:nvPr/>
        </p:nvSpPr>
        <p:spPr>
          <a:xfrm>
            <a:off x="2070550" y="20619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12m growth in online job vacancies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0" name="Google Shape;200;p26"/>
          <p:cNvSpPr/>
          <p:nvPr/>
        </p:nvSpPr>
        <p:spPr>
          <a:xfrm>
            <a:off x="3670750" y="20619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Median days duration of online job vacancies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1" name="Google Shape;201;p26"/>
          <p:cNvSpPr/>
          <p:nvPr/>
        </p:nvSpPr>
        <p:spPr>
          <a:xfrm>
            <a:off x="5270950" y="20619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Ratio of top quartile to median advertised salary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2" name="Google Shape;202;p26"/>
          <p:cNvSpPr/>
          <p:nvPr/>
        </p:nvSpPr>
        <p:spPr>
          <a:xfrm>
            <a:off x="6871150" y="20619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Change in ratio of top quartile to median advertised salary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3" name="Google Shape;203;p26"/>
          <p:cNvSpPr/>
          <p:nvPr/>
        </p:nvSpPr>
        <p:spPr>
          <a:xfrm>
            <a:off x="470350" y="32811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Share of online job vacancies with over 40/80 days online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4" name="Google Shape;204;p26"/>
          <p:cNvSpPr/>
          <p:nvPr/>
        </p:nvSpPr>
        <p:spPr>
          <a:xfrm>
            <a:off x="2070550" y="32811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Change in share of OJVs with over 40/80 days online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5" name="Google Shape;205;p26"/>
          <p:cNvSpPr/>
          <p:nvPr/>
        </p:nvSpPr>
        <p:spPr>
          <a:xfrm>
            <a:off x="3670750" y="32811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Skills per OJV in Common, Specialized, Software categories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6" name="Google Shape;206;p26"/>
          <p:cNvSpPr/>
          <p:nvPr/>
        </p:nvSpPr>
        <p:spPr>
          <a:xfrm>
            <a:off x="5270950" y="32811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Share of OJVs with top third salaries and online duration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7" name="Google Shape;207;p26"/>
          <p:cNvSpPr/>
          <p:nvPr/>
        </p:nvSpPr>
        <p:spPr>
          <a:xfrm>
            <a:off x="6871150" y="3281125"/>
            <a:ext cx="1450800" cy="11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Vacancy cover: OJVs divided by number of employed jobs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8" name="Google Shape;208;p26"/>
          <p:cNvSpPr txBox="1"/>
          <p:nvPr/>
        </p:nvSpPr>
        <p:spPr>
          <a:xfrm>
            <a:off x="446450" y="960650"/>
            <a:ext cx="7875600" cy="4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For a given occupation labour market at national level, features were created from OJV and government sources. Not all were available in all country/years - e.g. duration-based metrics are more limited in Italy (using an 80 day threshold, which is very long), and only available at all in the UK since 2017 (using a 40 day threshold).</a:t>
            </a:r>
            <a:endParaRPr sz="1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7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evaluation: Classification</a:t>
            </a:r>
            <a:endParaRPr/>
          </a:p>
        </p:txBody>
      </p:sp>
      <p:graphicFrame>
        <p:nvGraphicFramePr>
          <p:cNvPr id="214" name="Google Shape;214;p27"/>
          <p:cNvGraphicFramePr/>
          <p:nvPr/>
        </p:nvGraphicFramePr>
        <p:xfrm>
          <a:off x="2536588" y="1109125"/>
          <a:ext cx="3000000" cy="3000000"/>
        </p:xfrm>
        <a:graphic>
          <a:graphicData uri="http://schemas.openxmlformats.org/drawingml/2006/table">
            <a:tbl>
              <a:tblPr bandCol="1" bandRow="1">
                <a:noFill/>
                <a:tableStyleId>{F150572D-A6B5-4220-9A63-3812968769FD}</a:tableStyleId>
              </a:tblPr>
              <a:tblGrid>
                <a:gridCol w="2238375"/>
                <a:gridCol w="819150"/>
                <a:gridCol w="942975"/>
                <a:gridCol w="866775"/>
                <a:gridCol w="933450"/>
              </a:tblGrid>
              <a:tr h="127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Model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Precision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Recall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F1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UK - All years, classification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984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0.702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0.723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0.713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UK - Duration added, classification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580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0.933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0.955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0.943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Italy - All years, classification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2,341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0.998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0.996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0.997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15" name="Google Shape;215;p27"/>
          <p:cNvSpPr txBox="1"/>
          <p:nvPr/>
        </p:nvSpPr>
        <p:spPr>
          <a:xfrm>
            <a:off x="315800" y="1136375"/>
            <a:ext cx="1981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i="1" lang="en">
                <a:solidFill>
                  <a:schemeClr val="dk2"/>
                </a:solidFill>
              </a:rPr>
              <a:t>Classification models</a:t>
            </a:r>
            <a:endParaRPr i="1"/>
          </a:p>
        </p:txBody>
      </p:sp>
      <p:sp>
        <p:nvSpPr>
          <p:cNvPr id="216" name="Google Shape;216;p27"/>
          <p:cNvSpPr txBox="1"/>
          <p:nvPr/>
        </p:nvSpPr>
        <p:spPr>
          <a:xfrm>
            <a:off x="457200" y="3194225"/>
            <a:ext cx="775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Evaluation</a:t>
            </a:r>
            <a:r>
              <a:rPr lang="en">
                <a:solidFill>
                  <a:schemeClr val="dk2"/>
                </a:solidFill>
              </a:rPr>
              <a:t> is by comparison of a training sample and a testing sample, using F1 measures (harmonic mean of Precision and Recall measures)</a:t>
            </a:r>
            <a:endParaRPr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UK duration model</a:t>
            </a:r>
            <a:r>
              <a:rPr lang="en">
                <a:solidFill>
                  <a:schemeClr val="dk2"/>
                </a:solidFill>
              </a:rPr>
              <a:t> significantly improves compared to model without duration features - F1 moves from 0.713 to 0.943</a:t>
            </a:r>
            <a:endParaRPr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Italian model</a:t>
            </a:r>
            <a:r>
              <a:rPr lang="en">
                <a:solidFill>
                  <a:schemeClr val="dk2"/>
                </a:solidFill>
              </a:rPr>
              <a:t> has greater performance overall, with F1 0.997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8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evaluation: Regression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222" name="Google Shape;222;p28"/>
          <p:cNvGraphicFramePr/>
          <p:nvPr/>
        </p:nvGraphicFramePr>
        <p:xfrm>
          <a:off x="2541350" y="1364975"/>
          <a:ext cx="3000000" cy="3000000"/>
        </p:xfrm>
        <a:graphic>
          <a:graphicData uri="http://schemas.openxmlformats.org/drawingml/2006/table">
            <a:tbl>
              <a:tblPr bandCol="1" bandRow="1">
                <a:noFill/>
                <a:tableStyleId>{F150572D-A6B5-4220-9A63-3812968769FD}</a:tableStyleId>
              </a:tblPr>
              <a:tblGrid>
                <a:gridCol w="2209800"/>
                <a:gridCol w="1193800"/>
                <a:gridCol w="1193800"/>
                <a:gridCol w="1193800"/>
              </a:tblGrid>
              <a:tr h="1646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Model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</a:t>
                      </a:r>
                      <a:r>
                        <a:rPr b="1" baseline="30000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b="1" baseline="30000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RMSE</a:t>
                      </a:r>
                      <a:endParaRPr b="1"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46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UK - All years, regression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984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0.817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0.141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982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UK - Duration added, regression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580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0.831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0.144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46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Italy - All years, regression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2,341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0.412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18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0.099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23" name="Google Shape;223;p28"/>
          <p:cNvSpPr txBox="1"/>
          <p:nvPr/>
        </p:nvSpPr>
        <p:spPr>
          <a:xfrm>
            <a:off x="381000" y="1364975"/>
            <a:ext cx="1981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i="1" lang="en">
                <a:solidFill>
                  <a:schemeClr val="dk2"/>
                </a:solidFill>
              </a:rPr>
              <a:t>Regression models</a:t>
            </a:r>
            <a:endParaRPr i="1"/>
          </a:p>
        </p:txBody>
      </p:sp>
      <p:sp>
        <p:nvSpPr>
          <p:cNvPr id="224" name="Google Shape;224;p28"/>
          <p:cNvSpPr txBox="1"/>
          <p:nvPr/>
        </p:nvSpPr>
        <p:spPr>
          <a:xfrm>
            <a:off x="457200" y="3389075"/>
            <a:ext cx="7754100" cy="1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Evaluation</a:t>
            </a:r>
            <a:r>
              <a:rPr lang="en">
                <a:solidFill>
                  <a:schemeClr val="dk2"/>
                </a:solidFill>
              </a:rPr>
              <a:t> is by comparison of a training sample and a </a:t>
            </a:r>
            <a:r>
              <a:rPr lang="en">
                <a:solidFill>
                  <a:schemeClr val="dk2"/>
                </a:solidFill>
              </a:rPr>
              <a:t>testing</a:t>
            </a:r>
            <a:r>
              <a:rPr lang="en">
                <a:solidFill>
                  <a:schemeClr val="dk2"/>
                </a:solidFill>
              </a:rPr>
              <a:t> sample</a:t>
            </a:r>
            <a:endParaRPr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UK models</a:t>
            </a:r>
            <a:r>
              <a:rPr lang="en">
                <a:solidFill>
                  <a:schemeClr val="dk2"/>
                </a:solidFill>
              </a:rPr>
              <a:t> perform best with R^2 values in out-of-sample performance</a:t>
            </a:r>
            <a:endParaRPr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UK duration features</a:t>
            </a:r>
            <a:r>
              <a:rPr lang="en">
                <a:solidFill>
                  <a:schemeClr val="dk2"/>
                </a:solidFill>
              </a:rPr>
              <a:t> add only marginal improvement in overall performance</a:t>
            </a:r>
            <a:endParaRPr>
              <a:solidFill>
                <a:schemeClr val="dk2"/>
              </a:solidFill>
            </a:endParaRPr>
          </a:p>
          <a:p>
            <a:pPr indent="-3175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b="1" lang="en">
                <a:solidFill>
                  <a:schemeClr val="dk2"/>
                </a:solidFill>
              </a:rPr>
              <a:t>Italian model</a:t>
            </a:r>
            <a:r>
              <a:rPr lang="en">
                <a:solidFill>
                  <a:schemeClr val="dk2"/>
                </a:solidFill>
              </a:rPr>
              <a:t> has smaller individual errors but poorer overall performance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9"/>
          <p:cNvSpPr txBox="1"/>
          <p:nvPr>
            <p:ph idx="1" type="body"/>
          </p:nvPr>
        </p:nvSpPr>
        <p:spPr>
          <a:xfrm>
            <a:off x="457400" y="2571750"/>
            <a:ext cx="6171900" cy="186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9"/>
          <p:cNvSpPr txBox="1"/>
          <p:nvPr>
            <p:ph type="title"/>
          </p:nvPr>
        </p:nvSpPr>
        <p:spPr>
          <a:xfrm>
            <a:off x="457200" y="457200"/>
            <a:ext cx="8229600" cy="1057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 importance</a:t>
            </a:r>
            <a:endParaRPr/>
          </a:p>
        </p:txBody>
      </p:sp>
      <p:sp>
        <p:nvSpPr>
          <p:cNvPr id="231" name="Google Shape;231;p29"/>
          <p:cNvSpPr txBox="1"/>
          <p:nvPr>
            <p:ph idx="2" type="subTitle"/>
          </p:nvPr>
        </p:nvSpPr>
        <p:spPr>
          <a:xfrm>
            <a:off x="457200" y="2170650"/>
            <a:ext cx="6171900" cy="401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grpSp>
        <p:nvGrpSpPr>
          <p:cNvPr id="232" name="Google Shape;232;p29"/>
          <p:cNvGrpSpPr/>
          <p:nvPr/>
        </p:nvGrpSpPr>
        <p:grpSpPr>
          <a:xfrm>
            <a:off x="392950" y="982650"/>
            <a:ext cx="7924800" cy="3609424"/>
            <a:chOff x="164350" y="144450"/>
            <a:chExt cx="7924800" cy="3609424"/>
          </a:xfrm>
        </p:grpSpPr>
        <p:pic>
          <p:nvPicPr>
            <p:cNvPr id="233" name="Google Shape;233;p29"/>
            <p:cNvPicPr preferRelativeResize="0"/>
            <p:nvPr/>
          </p:nvPicPr>
          <p:blipFill rotWithShape="1">
            <a:blip r:embed="rId3">
              <a:alphaModFix/>
            </a:blip>
            <a:srcRect b="48333" l="0" r="0" t="0"/>
            <a:stretch/>
          </p:blipFill>
          <p:spPr>
            <a:xfrm>
              <a:off x="164350" y="144450"/>
              <a:ext cx="3962400" cy="3120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29"/>
            <p:cNvPicPr preferRelativeResize="0"/>
            <p:nvPr/>
          </p:nvPicPr>
          <p:blipFill rotWithShape="1">
            <a:blip r:embed="rId3">
              <a:alphaModFix/>
            </a:blip>
            <a:srcRect b="0" l="0" r="0" t="51653"/>
            <a:stretch/>
          </p:blipFill>
          <p:spPr>
            <a:xfrm>
              <a:off x="4126750" y="829125"/>
              <a:ext cx="3962400" cy="2919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29"/>
            <p:cNvPicPr preferRelativeResize="0"/>
            <p:nvPr/>
          </p:nvPicPr>
          <p:blipFill rotWithShape="1">
            <a:blip r:embed="rId3">
              <a:alphaModFix/>
            </a:blip>
            <a:srcRect b="88425" l="0" r="0" t="9132"/>
            <a:stretch/>
          </p:blipFill>
          <p:spPr>
            <a:xfrm>
              <a:off x="4126750" y="673678"/>
              <a:ext cx="3962400" cy="1474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29"/>
            <p:cNvPicPr preferRelativeResize="0"/>
            <p:nvPr/>
          </p:nvPicPr>
          <p:blipFill rotWithShape="1">
            <a:blip r:embed="rId3">
              <a:alphaModFix/>
            </a:blip>
            <a:srcRect b="0" l="32768" r="0" t="91292"/>
            <a:stretch/>
          </p:blipFill>
          <p:spPr>
            <a:xfrm>
              <a:off x="1462875" y="3228000"/>
              <a:ext cx="2663875" cy="5258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ghtcast ">
  <a:themeElements>
    <a:clrScheme name="Focus">
      <a:dk1>
        <a:srgbClr val="000000"/>
      </a:dk1>
      <a:lt1>
        <a:srgbClr val="FFFFFF"/>
      </a:lt1>
      <a:dk2>
        <a:srgbClr val="454545"/>
      </a:dk2>
      <a:lt2>
        <a:srgbClr val="F54562"/>
      </a:lt2>
      <a:accent1>
        <a:srgbClr val="F7F7F7"/>
      </a:accent1>
      <a:accent2>
        <a:srgbClr val="FFF1E8"/>
      </a:accent2>
      <a:accent3>
        <a:srgbClr val="E7FDFE"/>
      </a:accent3>
      <a:accent4>
        <a:srgbClr val="FAEFFF"/>
      </a:accent4>
      <a:accent5>
        <a:srgbClr val="ACACAC"/>
      </a:accent5>
      <a:accent6>
        <a:srgbClr val="C4374E"/>
      </a:accent6>
      <a:hlink>
        <a:srgbClr val="4D88FF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