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87" r:id="rId2"/>
    <p:sldId id="302" r:id="rId3"/>
    <p:sldId id="340" r:id="rId4"/>
    <p:sldId id="339" r:id="rId5"/>
    <p:sldId id="344" r:id="rId6"/>
    <p:sldId id="303" r:id="rId7"/>
    <p:sldId id="301" r:id="rId8"/>
    <p:sldId id="317" r:id="rId9"/>
    <p:sldId id="304" r:id="rId10"/>
    <p:sldId id="319" r:id="rId11"/>
    <p:sldId id="318" r:id="rId12"/>
    <p:sldId id="345" r:id="rId13"/>
    <p:sldId id="341" r:id="rId14"/>
    <p:sldId id="327" r:id="rId15"/>
    <p:sldId id="298" r:id="rId16"/>
    <p:sldId id="338" r:id="rId17"/>
    <p:sldId id="343" r:id="rId18"/>
    <p:sldId id="278" r:id="rId19"/>
  </p:sldIdLst>
  <p:sldSz cx="12192000" cy="6858000"/>
  <p:notesSz cx="6797675" cy="9926638"/>
  <p:embeddedFontLst>
    <p:embeddedFont>
      <p:font typeface="Inter" panose="02000503000000020004" pitchFamily="2" charset="0"/>
      <p:regular r:id="rId22"/>
      <p:bold r:id="rId23"/>
      <p:italic r:id="rId24"/>
      <p:boldItalic r:id="rId25"/>
    </p:embeddedFont>
    <p:embeddedFont>
      <p:font typeface="Helvetica" panose="020B0604020202020204" pitchFamily="34" charset="0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Inter SemiBold" panose="02000703000000020004" pitchFamily="2" charset="0"/>
      <p:bold r:id="rId34"/>
      <p:boldItalic r:id="rId35"/>
    </p:embeddedFont>
    <p:embeddedFont>
      <p:font typeface="Inter Medium" panose="02000603000000020004" pitchFamily="2" charset="0"/>
      <p:regular r:id="rId36"/>
      <p:italic r:id="rId37"/>
    </p:embeddedFont>
    <p:embeddedFont>
      <p:font typeface="Cambria Math" panose="02040503050406030204" pitchFamily="18" charset="0"/>
      <p:regular r:id="rId38"/>
    </p:embeddedFont>
    <p:embeddedFont>
      <p:font typeface="Inter Semi Bold" panose="020B0604020202020204" charset="0"/>
      <p:bold r:id="rId39"/>
      <p:boldItalic r:id="rId40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A833"/>
    <a:srgbClr val="C6B95C"/>
    <a:srgbClr val="A7A335"/>
    <a:srgbClr val="B8A733"/>
    <a:srgbClr val="EDE68E"/>
    <a:srgbClr val="FFFFFF"/>
    <a:srgbClr val="E4CB0F"/>
    <a:srgbClr val="CAD3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=""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332" autoAdjust="0"/>
    <p:restoredTop sz="66446" autoAdjust="0"/>
  </p:normalViewPr>
  <p:slideViewPr>
    <p:cSldViewPr snapToGrid="0">
      <p:cViewPr varScale="1">
        <p:scale>
          <a:sx n="83" d="100"/>
          <a:sy n="83" d="100"/>
        </p:scale>
        <p:origin x="1020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2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4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handoutMaster" Target="handoutMasters/handoutMaster1.xml"/><Relationship Id="rId34" Type="http://schemas.openxmlformats.org/officeDocument/2006/relationships/font" Target="fonts/font13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011C994-E147-48C1-8F04-4144CE07EF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330200" y="92888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DE" sz="1000" dirty="0">
                <a:solidFill>
                  <a:srgbClr val="A7A335"/>
                </a:solidFill>
              </a:rPr>
              <a:t>3s.co.at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F89AB79-6941-43E9-8335-85528F4A5E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2016" y="92888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2B963-A5C0-456F-8944-C6CE3770543D}" type="slidenum">
              <a:rPr lang="de-DE" sz="1000" smtClean="0">
                <a:solidFill>
                  <a:srgbClr val="A7A335"/>
                </a:solidFill>
              </a:rPr>
              <a:t>‹Nr.›</a:t>
            </a:fld>
            <a:endParaRPr lang="de-DE" sz="1000" dirty="0">
              <a:solidFill>
                <a:srgbClr val="A7A3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904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solidFill>
                  <a:srgbClr val="A7A335"/>
                </a:solidFill>
              </a:defRPr>
            </a:lvl1pPr>
          </a:lstStyle>
          <a:p>
            <a:fld id="{002C8379-C14C-481B-B91C-6B2E7633F04C}" type="datetimeFigureOut">
              <a:rPr lang="de-DE" smtClean="0"/>
              <a:pPr/>
              <a:t>03.09.2024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330200" y="93269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rgbClr val="A7A335"/>
                </a:solidFill>
              </a:defRPr>
            </a:lvl1pPr>
          </a:lstStyle>
          <a:p>
            <a:r>
              <a:rPr lang="de-DE" dirty="0"/>
              <a:t>3s.co.at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332168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rgbClr val="A7A335"/>
                </a:solidFill>
              </a:defRPr>
            </a:lvl1pPr>
          </a:lstStyle>
          <a:p>
            <a:fld id="{65A9443F-B7E7-494B-9FE4-43B78E9A637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30717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How are labour market shortages discovered in Austria? Could OJA analysis be used</a:t>
            </a:r>
            <a:r>
              <a:rPr lang="en-US" baseline="0" smtClean="0"/>
              <a:t> to increase comprehensiveness, accurateness and timeliness of monitoring?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001782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de-DE" sz="105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87279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05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7594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05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02422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387574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AT" sz="1050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8721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05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08377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05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13933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05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26958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56181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450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de-DE" sz="105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55160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050" baseline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7915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sz="105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3556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2410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05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4039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050" baseline="0" smtClean="0"/>
              <a:t>. </a:t>
            </a:r>
            <a:endParaRPr lang="de-DE" sz="105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5264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9443F-B7E7-494B-9FE4-43B78E9A6371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53015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edefop.europa.eu/en/projects/future-vet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edefop.europa.eu/en/projects/future-vet" TargetMode="Externa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74A278B5-5DCF-49CB-8B36-7F4C034BE17F}"/>
              </a:ext>
            </a:extLst>
          </p:cNvPr>
          <p:cNvSpPr/>
          <p:nvPr userDrawn="1"/>
        </p:nvSpPr>
        <p:spPr>
          <a:xfrm>
            <a:off x="-1" y="0"/>
            <a:ext cx="5284519" cy="6858000"/>
          </a:xfrm>
          <a:prstGeom prst="rect">
            <a:avLst/>
          </a:prstGeom>
          <a:solidFill>
            <a:srgbClr val="B8A833">
              <a:alpha val="3280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3">
            <a:extLst>
              <a:ext uri="{FF2B5EF4-FFF2-40B4-BE49-F238E27FC236}">
                <a16:creationId xmlns:a16="http://schemas.microsoft.com/office/drawing/2014/main" id="{4C73B457-425C-4000-AF1B-7D581AECBA68}"/>
              </a:ext>
            </a:extLst>
          </p:cNvPr>
          <p:cNvCxnSpPr/>
          <p:nvPr userDrawn="1"/>
        </p:nvCxnSpPr>
        <p:spPr>
          <a:xfrm>
            <a:off x="6205502" y="2476500"/>
            <a:ext cx="504000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Picture 8" descr="Logo_rgb">
            <a:extLst>
              <a:ext uri="{FF2B5EF4-FFF2-40B4-BE49-F238E27FC236}">
                <a16:creationId xmlns:a16="http://schemas.microsoft.com/office/drawing/2014/main" id="{B44C2BE9-F972-4F71-8D39-20B4904871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520" y="5473302"/>
            <a:ext cx="953506" cy="1082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6A2B3C6-3CF4-4D77-8A92-2532FD9097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91553" y="690383"/>
            <a:ext cx="5563451" cy="1466918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Title page with picture</a:t>
            </a:r>
            <a:endParaRPr lang="en-AT" dirty="0"/>
          </a:p>
        </p:txBody>
      </p:sp>
      <p:cxnSp>
        <p:nvCxnSpPr>
          <p:cNvPr id="12" name="Straight Connector 3">
            <a:extLst>
              <a:ext uri="{FF2B5EF4-FFF2-40B4-BE49-F238E27FC236}">
                <a16:creationId xmlns:a16="http://schemas.microsoft.com/office/drawing/2014/main" id="{A0C72E11-308E-450C-AF1D-96131306358D}"/>
              </a:ext>
            </a:extLst>
          </p:cNvPr>
          <p:cNvCxnSpPr>
            <a:cxnSpLocks/>
          </p:cNvCxnSpPr>
          <p:nvPr userDrawn="1"/>
        </p:nvCxnSpPr>
        <p:spPr>
          <a:xfrm>
            <a:off x="5894773" y="2476500"/>
            <a:ext cx="5460231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Inhaltsplatzhalter 2">
            <a:extLst>
              <a:ext uri="{FF2B5EF4-FFF2-40B4-BE49-F238E27FC236}">
                <a16:creationId xmlns:a16="http://schemas.microsoft.com/office/drawing/2014/main" id="{68A5B3A0-0C00-4BAF-9754-AA39AED0688A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5782559" y="2946400"/>
            <a:ext cx="5572445" cy="1792709"/>
          </a:xfrm>
        </p:spPr>
        <p:txBody>
          <a:bodyPr vert="horz" lIns="91440" tIns="45720" rIns="91440" bIns="45720" rtlCol="0">
            <a:normAutofit lnSpcReduction="10000"/>
          </a:bodyPr>
          <a:lstStyle>
            <a:lvl1pPr marL="0" indent="0">
              <a:buNone/>
              <a:defRPr kumimoji="0" lang="de-AT" sz="2400" b="0" i="0" u="none" strike="noStrike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nter Medium" panose="02000603000000020004" pitchFamily="2" charset="0"/>
                <a:ea typeface="Inter Medium" panose="02000603000000020004" pitchFamily="2" charset="0"/>
                <a:cs typeface="Inter Medium" panose="02000603000000020004" pitchFamily="2" charset="0"/>
              </a:defRPr>
            </a:lvl1pPr>
          </a:lstStyle>
          <a:p>
            <a:pPr marL="228600" lvl="0" indent="-228600">
              <a:tabLst>
                <a:tab pos="269875" algn="l"/>
              </a:tabLst>
            </a:pPr>
            <a:r>
              <a:rPr lang="en-GB" dirty="0"/>
              <a:t>Person</a:t>
            </a:r>
          </a:p>
          <a:p>
            <a:pPr marL="228600" lvl="0" indent="-228600">
              <a:tabLst>
                <a:tab pos="269875" algn="l"/>
              </a:tabLst>
            </a:pPr>
            <a:r>
              <a:rPr lang="en-GB" dirty="0"/>
              <a:t>Project</a:t>
            </a:r>
          </a:p>
          <a:p>
            <a:pPr lvl="0">
              <a:tabLst>
                <a:tab pos="269875" algn="l"/>
              </a:tabLst>
            </a:pPr>
            <a:endParaRPr lang="de-AT" sz="16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74A5732-315C-4571-BBCB-5A4461CCB90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06121" y="5653429"/>
            <a:ext cx="1289050" cy="722312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CCA4CAF5-FA1A-4C6A-879F-11C28E4A74B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782559" y="5662613"/>
            <a:ext cx="1289050" cy="722312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9F9CEE9B-BBD4-419C-B8F8-CAB46928283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494340" y="5653429"/>
            <a:ext cx="1289050" cy="722312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A886C96-267B-439D-A7CB-7FBB908B541D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0" y="0"/>
            <a:ext cx="528451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</p:spTree>
    <p:extLst>
      <p:ext uri="{BB962C8B-B14F-4D97-AF65-F5344CB8AC3E}">
        <p14:creationId xmlns:p14="http://schemas.microsoft.com/office/powerpoint/2010/main" val="2645153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A1BBFF26-699C-4FFE-85E1-4BAF4C7C123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443909" y="2411482"/>
            <a:ext cx="4629040" cy="3752418"/>
          </a:xfrm>
        </p:spPr>
        <p:txBody>
          <a:bodyPr>
            <a:normAutofit/>
          </a:bodyPr>
          <a:lstStyle>
            <a:lvl1pPr>
              <a:defRPr b="0"/>
            </a:lvl1pPr>
          </a:lstStyle>
          <a:p>
            <a:pPr marL="0" indent="0" algn="l">
              <a:lnSpc>
                <a:spcPct val="120000"/>
              </a:lnSpc>
              <a:buNone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1000 characters:  Lorem ipsum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do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eiusmod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incididunt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labore et dolore magna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Sit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facilisis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magna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etiam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orci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lobortis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Dis parturient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montes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nascetur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ridiculus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mauris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vitae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ultricies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at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imperdiet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dui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accumsan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facilisi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cras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fermentum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odio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feugiat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pretium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Nam libero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justo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laoreet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Euismod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nisi porta lorem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mollis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porttitor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a. Cras fermentum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odio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feugiat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viverra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ipsum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nunc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Diam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sollicitudin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id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nisl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nunc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mi ipsum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faucibus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Pretium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lectus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quam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id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in vitae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turpis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40BE4797-44CF-4306-8227-DE305118B9D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466961" y="2424545"/>
            <a:ext cx="4629040" cy="3752418"/>
          </a:xfrm>
        </p:spPr>
        <p:txBody>
          <a:bodyPr>
            <a:normAutofit/>
          </a:bodyPr>
          <a:lstStyle>
            <a:lvl1pPr>
              <a:defRPr b="0"/>
            </a:lvl1pPr>
          </a:lstStyle>
          <a:p>
            <a:pPr marL="0" indent="0" algn="l">
              <a:lnSpc>
                <a:spcPct val="120000"/>
              </a:lnSpc>
              <a:buNone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1000 characters:  Lorem ipsum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do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eiusmod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incididunt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labore et dolore magna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Sit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facilisis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magna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etiam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orci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lobortis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Dis parturient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montes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nascetur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ridiculus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mauris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vitae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ultricies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at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imperdiet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dui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accumsan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facilisi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cras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fermentum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odio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feugiat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pretium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Nam libero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justo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laoreet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Euismod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nisi porta lorem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mollis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porttitor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a. Cras fermentum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odio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feugiat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viverra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ipsum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nunc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Diam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sollicitudin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id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nisl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nunc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mi ipsum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faucibus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Pretium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lectus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quam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id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in vitae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turpis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1B77A55-1353-47D9-8C6C-1F808FB688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9372" y="675651"/>
            <a:ext cx="9618420" cy="115654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Title</a:t>
            </a:r>
            <a:endParaRPr lang="en-AT" dirty="0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674C5E39-E4E0-4AC4-93C8-24C401AEEB95}"/>
              </a:ext>
            </a:extLst>
          </p:cNvPr>
          <p:cNvSpPr txBox="1">
            <a:spLocks/>
          </p:cNvSpPr>
          <p:nvPr userDrawn="1"/>
        </p:nvSpPr>
        <p:spPr>
          <a:xfrm>
            <a:off x="8344592" y="62597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lang="de-DE" sz="1200" kern="1200" smtClean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095544-1C2B-4ECE-BE2C-843297A65C95}" type="slidenum">
              <a:rPr lang="de-DE" sz="1400" smtClean="0">
                <a:solidFill>
                  <a:srgbClr val="C6B95C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pPr/>
              <a:t>‹Nr.›</a:t>
            </a:fld>
            <a:endParaRPr lang="de-DE" sz="1400" dirty="0">
              <a:solidFill>
                <a:srgbClr val="C6B95C"/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54E9561-D4A3-48D3-96EB-D59BE81239D0}"/>
              </a:ext>
            </a:extLst>
          </p:cNvPr>
          <p:cNvSpPr txBox="1"/>
          <p:nvPr userDrawn="1"/>
        </p:nvSpPr>
        <p:spPr>
          <a:xfrm>
            <a:off x="1466961" y="6259744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lang="de-DE" sz="1400" spc="0" baseline="0" smtClean="0">
                <a:solidFill>
                  <a:srgbClr val="B8A833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de-DE" dirty="0"/>
              <a:t>3s.co.at</a:t>
            </a:r>
          </a:p>
        </p:txBody>
      </p:sp>
    </p:spTree>
    <p:extLst>
      <p:ext uri="{BB962C8B-B14F-4D97-AF65-F5344CB8AC3E}">
        <p14:creationId xmlns:p14="http://schemas.microsoft.com/office/powerpoint/2010/main" val="341844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umns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9991F7FF-0428-409F-B881-CEA280E0D1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466961" y="2424545"/>
            <a:ext cx="4629039" cy="3060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DC803B-1AD0-4B7A-B04E-EC2BA71629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9371" y="675651"/>
            <a:ext cx="9617729" cy="115654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Title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00503000000020004" pitchFamily="2" charset="0"/>
                <a:ea typeface="Inter SemiBold" panose="02000503000000020004" pitchFamily="2" charset="0"/>
              </a:rPr>
              <a:t> (Text page with picture)</a:t>
            </a:r>
            <a:endParaRPr lang="en-AT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7FA94F40-3146-41DF-A5FA-DB638FBB36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13500" y="2424113"/>
            <a:ext cx="4673600" cy="3060000"/>
          </a:xfrm>
        </p:spPr>
        <p:txBody>
          <a:bodyPr>
            <a:normAutofit/>
          </a:bodyPr>
          <a:lstStyle>
            <a:lvl1pPr marL="0" indent="0">
              <a:buNone/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1pPr>
            <a:lvl2pPr marL="457200" indent="0">
              <a:buNone/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914400" indent="0">
              <a:buNone/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1371600" indent="0">
              <a:buNone/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1828800" indent="0">
              <a:buNone/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6AC6C53E-5446-4535-B3C3-51E3FE9FD2DA}"/>
              </a:ext>
            </a:extLst>
          </p:cNvPr>
          <p:cNvSpPr txBox="1"/>
          <p:nvPr userDrawn="1"/>
        </p:nvSpPr>
        <p:spPr>
          <a:xfrm>
            <a:off x="1466961" y="6259744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lang="de-DE" sz="1400" spc="0" baseline="0" smtClean="0">
                <a:solidFill>
                  <a:srgbClr val="B8A833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de-DE" dirty="0"/>
              <a:t>3s.co.at</a:t>
            </a:r>
          </a:p>
        </p:txBody>
      </p:sp>
      <p:sp>
        <p:nvSpPr>
          <p:cNvPr id="19" name="Foliennummernplatzhalter 5">
            <a:extLst>
              <a:ext uri="{FF2B5EF4-FFF2-40B4-BE49-F238E27FC236}">
                <a16:creationId xmlns:a16="http://schemas.microsoft.com/office/drawing/2014/main" id="{09C1CC95-0FC3-49D6-87FF-D80B47AE10DD}"/>
              </a:ext>
            </a:extLst>
          </p:cNvPr>
          <p:cNvSpPr txBox="1">
            <a:spLocks/>
          </p:cNvSpPr>
          <p:nvPr userDrawn="1"/>
        </p:nvSpPr>
        <p:spPr>
          <a:xfrm>
            <a:off x="8344592" y="62597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lang="de-DE" sz="1200" kern="1200" smtClean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095544-1C2B-4ECE-BE2C-843297A65C95}" type="slidenum">
              <a:rPr lang="de-DE" sz="1400" smtClean="0">
                <a:solidFill>
                  <a:srgbClr val="C6B95C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pPr/>
              <a:t>‹Nr.›</a:t>
            </a:fld>
            <a:endParaRPr lang="de-DE" sz="1400" dirty="0">
              <a:solidFill>
                <a:srgbClr val="C6B95C"/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7551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ohn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CF454-BE36-0743-86C5-A797F105A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6961" y="365125"/>
            <a:ext cx="9886839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Table page</a:t>
            </a:r>
            <a:endParaRPr lang="en-AT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B286705-46C9-40D1-87EF-AA074D796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960" y="2424545"/>
            <a:ext cx="9886839" cy="3962400"/>
          </a:xfrm>
          <a:solidFill>
            <a:srgbClr val="E4C90E">
              <a:alpha val="50175"/>
            </a:srgbClr>
          </a:solidFill>
        </p:spPr>
        <p:txBody>
          <a:bodyPr/>
          <a:lstStyle/>
          <a:p>
            <a:endParaRPr lang="en-AT" dirty="0"/>
          </a:p>
        </p:txBody>
      </p:sp>
    </p:spTree>
    <p:extLst>
      <p:ext uri="{BB962C8B-B14F-4D97-AF65-F5344CB8AC3E}">
        <p14:creationId xmlns:p14="http://schemas.microsoft.com/office/powerpoint/2010/main" val="1667745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F117C8B7-62A7-4CC5-AA18-13D9DE160C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5339" y="542492"/>
            <a:ext cx="9906472" cy="782188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7130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nter SemiBold" panose="02000503000000020004" pitchFamily="2" charset="0"/>
                <a:ea typeface="Inter SemiBold" panose="02000503000000020004" pitchFamily="2" charset="0"/>
                <a:cs typeface="Helvetica" panose="020B0604020202020204" pitchFamily="34" charset="0"/>
              </a:rPr>
              <a:t>Large diagram page</a:t>
            </a:r>
            <a:endParaRPr kumimoji="0" lang="nn-NO" sz="3600" b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Inter SemiBold" panose="02000503000000020004" pitchFamily="2" charset="0"/>
              <a:ea typeface="Inter SemiBold" panose="02000503000000020004" pitchFamily="2" charset="0"/>
              <a:cs typeface="Helvetica" panose="020B0604020202020204" pitchFamily="34" charset="0"/>
            </a:endParaRPr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94E195EB-E2E8-4DDE-8A43-FF5CD36AA66C}"/>
              </a:ext>
            </a:extLst>
          </p:cNvPr>
          <p:cNvSpPr txBox="1">
            <a:spLocks/>
          </p:cNvSpPr>
          <p:nvPr userDrawn="1"/>
        </p:nvSpPr>
        <p:spPr>
          <a:xfrm>
            <a:off x="8344592" y="62597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lang="de-DE" sz="1200" kern="1200" smtClean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095544-1C2B-4ECE-BE2C-843297A65C95}" type="slidenum">
              <a:rPr lang="de-DE" sz="1400" smtClean="0">
                <a:solidFill>
                  <a:srgbClr val="C6B95C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pPr/>
              <a:t>‹Nr.›</a:t>
            </a:fld>
            <a:endParaRPr lang="de-DE" sz="1400" dirty="0">
              <a:solidFill>
                <a:srgbClr val="C6B95C"/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6C30F4E-1C3E-4351-84E4-DFB7A18ADF38}"/>
              </a:ext>
            </a:extLst>
          </p:cNvPr>
          <p:cNvSpPr txBox="1"/>
          <p:nvPr userDrawn="1"/>
        </p:nvSpPr>
        <p:spPr>
          <a:xfrm>
            <a:off x="1466961" y="6259744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lang="de-DE" sz="1400" spc="0" baseline="0" smtClean="0">
                <a:solidFill>
                  <a:srgbClr val="B8A833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de-DE" dirty="0"/>
              <a:t>3s.co.at</a:t>
            </a:r>
          </a:p>
        </p:txBody>
      </p:sp>
    </p:spTree>
    <p:extLst>
      <p:ext uri="{BB962C8B-B14F-4D97-AF65-F5344CB8AC3E}">
        <p14:creationId xmlns:p14="http://schemas.microsoft.com/office/powerpoint/2010/main" val="7219099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blication pag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9870E4CF-160F-427D-B921-85147929B8D1}"/>
              </a:ext>
            </a:extLst>
          </p:cNvPr>
          <p:cNvSpPr/>
          <p:nvPr userDrawn="1"/>
        </p:nvSpPr>
        <p:spPr>
          <a:xfrm>
            <a:off x="6801741" y="0"/>
            <a:ext cx="5410993" cy="6858000"/>
          </a:xfrm>
          <a:prstGeom prst="rect">
            <a:avLst/>
          </a:prstGeom>
          <a:solidFill>
            <a:srgbClr val="B8A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2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248AAE7-5BA7-433C-B01B-0E90C7B68E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498545" y="1161925"/>
            <a:ext cx="1827562" cy="263268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BB38FACE-3200-44B0-8117-E62880A23DD9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9679431" y="1161925"/>
            <a:ext cx="1827562" cy="263268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2D68C8B5-D92D-4323-A5C6-7F149C513ACF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498545" y="4305992"/>
            <a:ext cx="2593106" cy="165661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BD40E92-7713-4FD9-8B3C-710172B42A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007" y="342009"/>
            <a:ext cx="5957886" cy="2087667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 SemiBold" panose="02000503000000020004" pitchFamily="2" charset="0"/>
                <a:ea typeface="Inter SemiBold" panose="02000503000000020004" pitchFamily="2" charset="0"/>
              </a:rPr>
              <a:t>Publication page</a:t>
            </a:r>
            <a:r>
              <a:rPr lang="nn-NO" dirty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" panose="020B0604020202020204" pitchFamily="34" charset="0"/>
              </a:rPr>
              <a:t/>
            </a:r>
            <a:br>
              <a:rPr lang="nn-NO" dirty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" panose="020B0604020202020204" pitchFamily="34" charset="0"/>
              </a:rPr>
            </a:br>
            <a:endParaRPr lang="en-AT" dirty="0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68251250-1DE7-4ACE-9F05-42F1C0F9693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4213" y="2746375"/>
            <a:ext cx="5957887" cy="23876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1pPr>
            <a:lvl2pPr marL="457200" indent="0">
              <a:buNone/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914400" indent="0">
              <a:buNone/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1371600" indent="0">
              <a:buNone/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1828800" indent="0">
              <a:buNone/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30" name="Textplatzhalter 29">
            <a:extLst>
              <a:ext uri="{FF2B5EF4-FFF2-40B4-BE49-F238E27FC236}">
                <a16:creationId xmlns:a16="http://schemas.microsoft.com/office/drawing/2014/main" id="{350FDADA-5D6F-4449-B745-5545FFA5699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213" y="5450674"/>
            <a:ext cx="5957887" cy="1179512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accent1">
                    <a:lumMod val="7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1pPr>
            <a:lvl2pPr marL="457200" indent="0">
              <a:buNone/>
              <a:defRPr sz="1600" b="0">
                <a:solidFill>
                  <a:schemeClr val="accent1">
                    <a:lumMod val="7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914400" indent="0">
              <a:buNone/>
              <a:defRPr sz="1600" b="0">
                <a:solidFill>
                  <a:schemeClr val="accent1">
                    <a:lumMod val="7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1371600" indent="0">
              <a:buNone/>
              <a:defRPr sz="1600" b="0">
                <a:solidFill>
                  <a:schemeClr val="accent1">
                    <a:lumMod val="7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1828800" indent="0">
              <a:buNone/>
              <a:defRPr sz="1600" b="0">
                <a:solidFill>
                  <a:schemeClr val="accent1">
                    <a:lumMod val="7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lvl="0"/>
            <a:r>
              <a:rPr lang="de-DE" dirty="0"/>
              <a:t>www.insertlink.com</a:t>
            </a:r>
          </a:p>
        </p:txBody>
      </p:sp>
      <p:sp>
        <p:nvSpPr>
          <p:cNvPr id="34" name="Textplatzhalter 33">
            <a:extLst>
              <a:ext uri="{FF2B5EF4-FFF2-40B4-BE49-F238E27FC236}">
                <a16:creationId xmlns:a16="http://schemas.microsoft.com/office/drawing/2014/main" id="{4E8B6C92-B39C-41E0-AA55-730EBE51E2B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312860" y="4784684"/>
            <a:ext cx="1678664" cy="1177925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1pPr>
            <a:lvl2pPr marL="457200" indent="0">
              <a:buNone/>
              <a:defRPr sz="1400" b="1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914400" indent="0">
              <a:buNone/>
              <a:defRPr sz="1400" b="1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1371600" indent="0">
              <a:buNone/>
              <a:defRPr sz="1400" b="1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1828800" indent="0">
              <a:buNone/>
              <a:defRPr sz="1400" b="1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lvl="0"/>
            <a:r>
              <a:rPr lang="de-DE" dirty="0"/>
              <a:t>&amp;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forthcoming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281616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blication pag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9870E4CF-160F-427D-B921-85147929B8D1}"/>
              </a:ext>
            </a:extLst>
          </p:cNvPr>
          <p:cNvSpPr/>
          <p:nvPr userDrawn="1"/>
        </p:nvSpPr>
        <p:spPr>
          <a:xfrm>
            <a:off x="7800000" y="0"/>
            <a:ext cx="4392000" cy="6858000"/>
          </a:xfrm>
          <a:prstGeom prst="rect">
            <a:avLst/>
          </a:prstGeom>
          <a:solidFill>
            <a:srgbClr val="B8A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2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  <a:p>
            <a:pPr>
              <a:spcAft>
                <a:spcPts val="600"/>
              </a:spcAft>
              <a:tabLst>
                <a:tab pos="355600" algn="l"/>
              </a:tabLst>
            </a:pPr>
            <a:endParaRPr lang="de-AT" sz="1600" dirty="0">
              <a:solidFill>
                <a:schemeClr val="tx1">
                  <a:lumMod val="65000"/>
                  <a:lumOff val="3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  <a:cs typeface="Arial" panose="020B0604020202020204" pitchFamily="34" charset="0"/>
              <a:hlinkClick r:id="rId2"/>
            </a:endParaRP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248AAE7-5BA7-433C-B01B-0E90C7B68E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74945" y="970458"/>
            <a:ext cx="1827562" cy="263268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BD40E92-7713-4FD9-8B3C-710172B42A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007" y="342009"/>
            <a:ext cx="5957886" cy="2087667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Inter SemiBold" panose="02000503000000020004" pitchFamily="2" charset="0"/>
                <a:ea typeface="Inter SemiBold" panose="02000503000000020004" pitchFamily="2" charset="0"/>
              </a:rPr>
              <a:t>Publication page</a:t>
            </a:r>
            <a:r>
              <a:rPr lang="nn-NO" dirty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" panose="020B0604020202020204" pitchFamily="34" charset="0"/>
              </a:rPr>
              <a:t/>
            </a:r>
            <a:br>
              <a:rPr lang="nn-NO" dirty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" panose="020B0604020202020204" pitchFamily="34" charset="0"/>
              </a:rPr>
            </a:br>
            <a:endParaRPr lang="en-AT" dirty="0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68251250-1DE7-4ACE-9F05-42F1C0F9693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4213" y="2746375"/>
            <a:ext cx="5957887" cy="23876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1pPr>
            <a:lvl2pPr marL="457200" indent="0">
              <a:buNone/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914400" indent="0">
              <a:buNone/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1371600" indent="0">
              <a:buNone/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1828800" indent="0">
              <a:buNone/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30" name="Textplatzhalter 29">
            <a:extLst>
              <a:ext uri="{FF2B5EF4-FFF2-40B4-BE49-F238E27FC236}">
                <a16:creationId xmlns:a16="http://schemas.microsoft.com/office/drawing/2014/main" id="{350FDADA-5D6F-4449-B745-5545FFA5699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213" y="5450674"/>
            <a:ext cx="5957887" cy="1179512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accent1">
                    <a:lumMod val="7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1pPr>
            <a:lvl2pPr marL="457200" indent="0">
              <a:buNone/>
              <a:defRPr sz="1600" b="0">
                <a:solidFill>
                  <a:schemeClr val="accent1">
                    <a:lumMod val="7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914400" indent="0">
              <a:buNone/>
              <a:defRPr sz="1600" b="0">
                <a:solidFill>
                  <a:schemeClr val="accent1">
                    <a:lumMod val="7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1371600" indent="0">
              <a:buNone/>
              <a:defRPr sz="1600" b="0">
                <a:solidFill>
                  <a:schemeClr val="accent1">
                    <a:lumMod val="7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1828800" indent="0">
              <a:buNone/>
              <a:defRPr sz="1600" b="0">
                <a:solidFill>
                  <a:schemeClr val="accent1">
                    <a:lumMod val="7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lvl="0"/>
            <a:r>
              <a:rPr lang="de-DE" dirty="0"/>
              <a:t>www.insertlink.com</a:t>
            </a:r>
          </a:p>
        </p:txBody>
      </p:sp>
      <p:sp>
        <p:nvSpPr>
          <p:cNvPr id="34" name="Textplatzhalter 33">
            <a:extLst>
              <a:ext uri="{FF2B5EF4-FFF2-40B4-BE49-F238E27FC236}">
                <a16:creationId xmlns:a16="http://schemas.microsoft.com/office/drawing/2014/main" id="{4E8B6C92-B39C-41E0-AA55-730EBE51E2B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77827" y="4345001"/>
            <a:ext cx="1824679" cy="1177925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 Semi Bold" panose="02000703000000020004" pitchFamily="50" charset="0"/>
                <a:ea typeface="Inter Semi Bold" panose="02000703000000020004" pitchFamily="50" charset="0"/>
                <a:cs typeface="Inter Semi Bold" panose="02000703000000020004" pitchFamily="50" charset="0"/>
              </a:defRPr>
            </a:lvl1pPr>
            <a:lvl2pPr marL="457200" indent="0">
              <a:buNone/>
              <a:defRPr sz="1400" b="1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914400" indent="0">
              <a:buNone/>
              <a:defRPr sz="1400" b="1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1371600" indent="0">
              <a:buNone/>
              <a:defRPr sz="1400" b="1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1828800" indent="0">
              <a:buNone/>
              <a:defRPr sz="1400" b="1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lvl="0"/>
            <a:r>
              <a:rPr lang="de-DE" dirty="0"/>
              <a:t>&amp;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forthcoming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81118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qua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1">
            <a:extLst>
              <a:ext uri="{FF2B5EF4-FFF2-40B4-BE49-F238E27FC236}">
                <a16:creationId xmlns:a16="http://schemas.microsoft.com/office/drawing/2014/main" id="{2BA925F6-9D6F-4B4B-B985-D529404690BD}"/>
              </a:ext>
            </a:extLst>
          </p:cNvPr>
          <p:cNvSpPr/>
          <p:nvPr userDrawn="1"/>
        </p:nvSpPr>
        <p:spPr>
          <a:xfrm>
            <a:off x="6095596" y="-12600"/>
            <a:ext cx="6095999" cy="3441600"/>
          </a:xfrm>
          <a:prstGeom prst="rect">
            <a:avLst/>
          </a:prstGeom>
          <a:solidFill>
            <a:srgbClr val="B8A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EA9F9D-A827-FB42-9C50-35399FC9A9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0949" y="227505"/>
            <a:ext cx="5009110" cy="2644872"/>
          </a:xfrm>
        </p:spPr>
        <p:txBody>
          <a:bodyPr>
            <a:normAutofit/>
          </a:bodyPr>
          <a:lstStyle>
            <a:lvl1pPr>
              <a:defRPr sz="3600"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GB" dirty="0"/>
              <a:t>Title for four quarters page</a:t>
            </a:r>
            <a:endParaRPr lang="en-AT" dirty="0"/>
          </a:p>
        </p:txBody>
      </p:sp>
      <p:sp>
        <p:nvSpPr>
          <p:cNvPr id="11" name="Rechteck: abgerundete Ecken 9">
            <a:extLst>
              <a:ext uri="{FF2B5EF4-FFF2-40B4-BE49-F238E27FC236}">
                <a16:creationId xmlns:a16="http://schemas.microsoft.com/office/drawing/2014/main" id="{901A3348-059D-471F-82D9-A0B2D747FDE6}"/>
              </a:ext>
            </a:extLst>
          </p:cNvPr>
          <p:cNvSpPr/>
          <p:nvPr userDrawn="1"/>
        </p:nvSpPr>
        <p:spPr>
          <a:xfrm rot="5400000" flipH="1" flipV="1">
            <a:off x="9228241" y="390682"/>
            <a:ext cx="45719" cy="500910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58DF0773-62D9-4CA2-8049-B198F3A107C3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0" y="3429000"/>
            <a:ext cx="60960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C9D771C-41AC-40F9-AA9D-D99A5F9F086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85300" y="1799646"/>
            <a:ext cx="2370355" cy="915935"/>
          </a:xfrm>
        </p:spPr>
        <p:txBody>
          <a:bodyPr>
            <a:noAutofit/>
          </a:bodyPr>
          <a:lstStyle>
            <a:lvl1pPr marL="0" indent="0" algn="r">
              <a:buNone/>
              <a:defRPr sz="6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  <a:cs typeface="Inter Medium" panose="020B0604020202020204" charset="0"/>
              </a:defRPr>
            </a:lvl1pPr>
            <a:lvl2pPr marL="457200" indent="0">
              <a:buNone/>
              <a:defRPr sz="660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914400" indent="0">
              <a:buNone/>
              <a:defRPr sz="660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1371600" indent="0">
              <a:buNone/>
              <a:defRPr sz="660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1828800" indent="0">
              <a:buNone/>
              <a:defRPr sz="660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lvl="0"/>
            <a:r>
              <a:rPr lang="de-DE" dirty="0"/>
              <a:t>91%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351DE209-5DA5-45F9-B9F8-3059D8E3B5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46546" y="2431418"/>
            <a:ext cx="1901825" cy="284163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1pPr>
            <a:lvl2pPr marL="457200" indent="0">
              <a:buNone/>
              <a:defRPr sz="1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buNone/>
              <a:defRPr sz="1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buNone/>
              <a:defRPr sz="1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buNone/>
              <a:defRPr sz="1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lvl="0"/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AB06E560-F18A-4192-A967-31A8E963D6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46546" y="3733800"/>
            <a:ext cx="4858020" cy="2997200"/>
          </a:xfrm>
        </p:spPr>
        <p:txBody>
          <a:bodyPr>
            <a:noAutofit/>
          </a:bodyPr>
          <a:lstStyle>
            <a:lvl1pPr marL="284400" indent="-284400">
              <a:lnSpc>
                <a:spcPct val="100000"/>
              </a:lnSpc>
              <a:spcAft>
                <a:spcPts val="600"/>
              </a:spcAft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1pPr>
            <a:lvl2pPr marL="284400" indent="-284400">
              <a:lnSpc>
                <a:spcPct val="100000"/>
              </a:lnSpc>
              <a:spcAft>
                <a:spcPts val="600"/>
              </a:spcAft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None/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284400" indent="-284400">
              <a:lnSpc>
                <a:spcPct val="100000"/>
              </a:lnSpc>
              <a:spcAft>
                <a:spcPts val="600"/>
              </a:spcAft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284400" indent="-284400">
              <a:lnSpc>
                <a:spcPct val="100000"/>
              </a:lnSpc>
              <a:spcAft>
                <a:spcPts val="600"/>
              </a:spcAft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tabLst>
                <a:tab pos="269875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Suspendisse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dolor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faucibus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a pulvinar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eget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finibus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vitae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purus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Curabitur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feugiat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auctor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lacus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molestie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. Aenean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leo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at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turpis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id,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bibendum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ligula.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tabLst>
                <a:tab pos="269875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vestibulum at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urna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nec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. In hac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habitasse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platea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dictumst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tabLst>
                <a:tab pos="269875" algn="l"/>
              </a:tabLst>
              <a:defRPr/>
            </a:pPr>
            <a:endParaRPr kumimoji="0" lang="en-US" sz="1400" b="0" i="0" u="none" strike="noStrike" kern="1200" cap="none" spc="0" normalizeH="0" baseline="0" noProof="0" dirty="0" err="1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Inter Medium" panose="02000503000000020004" pitchFamily="2" charset="0"/>
              <a:ea typeface="Inter Medium" panose="02000503000000020004" pitchFamily="2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712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alve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1">
            <a:extLst>
              <a:ext uri="{FF2B5EF4-FFF2-40B4-BE49-F238E27FC236}">
                <a16:creationId xmlns:a16="http://schemas.microsoft.com/office/drawing/2014/main" id="{2BA925F6-9D6F-4B4B-B985-D529404690BD}"/>
              </a:ext>
            </a:extLst>
          </p:cNvPr>
          <p:cNvSpPr/>
          <p:nvPr userDrawn="1"/>
        </p:nvSpPr>
        <p:spPr>
          <a:xfrm>
            <a:off x="6096000" y="-12600"/>
            <a:ext cx="6095596" cy="6870600"/>
          </a:xfrm>
          <a:prstGeom prst="rect">
            <a:avLst/>
          </a:prstGeom>
          <a:solidFill>
            <a:srgbClr val="B8A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EA9F9D-A827-FB42-9C50-35399FC9A9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0949" y="227505"/>
            <a:ext cx="5009110" cy="2644872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Title for 50/50 page</a:t>
            </a:r>
            <a:endParaRPr lang="en-AT" dirty="0"/>
          </a:p>
        </p:txBody>
      </p:sp>
      <p:sp>
        <p:nvSpPr>
          <p:cNvPr id="11" name="Rechteck: abgerundete Ecken 9">
            <a:extLst>
              <a:ext uri="{FF2B5EF4-FFF2-40B4-BE49-F238E27FC236}">
                <a16:creationId xmlns:a16="http://schemas.microsoft.com/office/drawing/2014/main" id="{901A3348-059D-471F-82D9-A0B2D747FDE6}"/>
              </a:ext>
            </a:extLst>
          </p:cNvPr>
          <p:cNvSpPr/>
          <p:nvPr userDrawn="1"/>
        </p:nvSpPr>
        <p:spPr>
          <a:xfrm rot="5400000" flipH="1" flipV="1">
            <a:off x="9228241" y="390682"/>
            <a:ext cx="45719" cy="500910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Textplatzhalter 6">
            <a:extLst>
              <a:ext uri="{FF2B5EF4-FFF2-40B4-BE49-F238E27FC236}">
                <a16:creationId xmlns:a16="http://schemas.microsoft.com/office/drawing/2014/main" id="{9A6B7D7D-C9E9-4BE1-84F1-52883D2042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85300" y="1799646"/>
            <a:ext cx="2370355" cy="915935"/>
          </a:xfrm>
        </p:spPr>
        <p:txBody>
          <a:bodyPr>
            <a:noAutofit/>
          </a:bodyPr>
          <a:lstStyle>
            <a:lvl1pPr marL="0" indent="0" algn="r">
              <a:buNone/>
              <a:defRPr sz="6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  <a:cs typeface="Inter Medium" panose="020B0604020202020204" charset="0"/>
              </a:defRPr>
            </a:lvl1pPr>
            <a:lvl2pPr marL="457200" indent="0">
              <a:buNone/>
              <a:defRPr sz="660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914400" indent="0">
              <a:buNone/>
              <a:defRPr sz="660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1371600" indent="0">
              <a:buNone/>
              <a:defRPr sz="660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1828800" indent="0">
              <a:buNone/>
              <a:defRPr sz="660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lvl="0"/>
            <a:r>
              <a:rPr lang="de-DE" dirty="0"/>
              <a:t>91%</a:t>
            </a:r>
          </a:p>
        </p:txBody>
      </p:sp>
      <p:sp>
        <p:nvSpPr>
          <p:cNvPr id="17" name="Textplatzhalter 12">
            <a:extLst>
              <a:ext uri="{FF2B5EF4-FFF2-40B4-BE49-F238E27FC236}">
                <a16:creationId xmlns:a16="http://schemas.microsoft.com/office/drawing/2014/main" id="{5ABD38E0-1C8E-468D-9756-EE04696B9C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46546" y="2431418"/>
            <a:ext cx="1901825" cy="284163"/>
          </a:xfrm>
        </p:spPr>
        <p:txBody>
          <a:bodyPr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1pPr>
            <a:lvl2pPr marL="457200" indent="0">
              <a:buNone/>
              <a:defRPr sz="1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buNone/>
              <a:defRPr sz="1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buNone/>
              <a:defRPr sz="1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buNone/>
              <a:defRPr sz="1600" b="0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lvl="0"/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2B5F77A-9E29-4A5A-A473-FBA6DE8CDE3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77026" y="3162299"/>
            <a:ext cx="5078630" cy="3394075"/>
          </a:xfrm>
        </p:spPr>
        <p:txBody>
          <a:bodyPr>
            <a:normAutofit/>
          </a:bodyPr>
          <a:lstStyle>
            <a:lvl1pPr marL="0" indent="0">
              <a:buNone/>
              <a:defRPr sz="1400" b="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1pPr>
            <a:lvl2pPr marL="457200" indent="0">
              <a:buNone/>
              <a:defRPr sz="1400" b="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914400" indent="0">
              <a:buNone/>
              <a:defRPr sz="1400" b="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1371600" indent="0">
              <a:buNone/>
              <a:defRPr sz="1400" b="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1828800" indent="0">
              <a:buNone/>
              <a:defRPr sz="1400" b="0">
                <a:solidFill>
                  <a:schemeClr val="bg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lvl="0"/>
            <a:r>
              <a:rPr lang="de-DE" dirty="0" err="1"/>
              <a:t>Aliquam</a:t>
            </a:r>
            <a:r>
              <a:rPr lang="de-DE" dirty="0"/>
              <a:t> </a:t>
            </a:r>
            <a:r>
              <a:rPr lang="de-DE" dirty="0" err="1"/>
              <a:t>ullamcorper</a:t>
            </a:r>
            <a:r>
              <a:rPr lang="de-DE" dirty="0"/>
              <a:t> </a:t>
            </a:r>
            <a:r>
              <a:rPr lang="de-DE" dirty="0" err="1"/>
              <a:t>nec</a:t>
            </a:r>
            <a:r>
              <a:rPr lang="de-DE" dirty="0"/>
              <a:t> </a:t>
            </a:r>
            <a:r>
              <a:rPr lang="de-DE" dirty="0" err="1"/>
              <a:t>nisl</a:t>
            </a:r>
            <a:r>
              <a:rPr lang="de-DE" dirty="0"/>
              <a:t> sed </a:t>
            </a:r>
            <a:r>
              <a:rPr lang="de-DE" dirty="0" err="1"/>
              <a:t>gravida</a:t>
            </a:r>
            <a:r>
              <a:rPr lang="de-DE" dirty="0"/>
              <a:t>. </a:t>
            </a:r>
            <a:r>
              <a:rPr lang="de-DE" dirty="0" err="1"/>
              <a:t>Quisque</a:t>
            </a:r>
            <a:r>
              <a:rPr lang="de-DE" dirty="0"/>
              <a:t> a </a:t>
            </a:r>
            <a:r>
              <a:rPr lang="de-DE" dirty="0" err="1"/>
              <a:t>viverra</a:t>
            </a:r>
            <a:r>
              <a:rPr lang="de-DE" dirty="0"/>
              <a:t> ex. </a:t>
            </a:r>
            <a:r>
              <a:rPr lang="de-DE" dirty="0" err="1"/>
              <a:t>Donec</a:t>
            </a:r>
            <a:r>
              <a:rPr lang="de-DE" dirty="0"/>
              <a:t> </a:t>
            </a:r>
            <a:r>
              <a:rPr lang="de-DE" dirty="0" err="1"/>
              <a:t>sapien</a:t>
            </a:r>
            <a:r>
              <a:rPr lang="de-DE" dirty="0"/>
              <a:t> ante, </a:t>
            </a:r>
            <a:r>
              <a:rPr lang="de-DE" dirty="0" err="1"/>
              <a:t>posuere</a:t>
            </a:r>
            <a:r>
              <a:rPr lang="de-DE" dirty="0"/>
              <a:t> </a:t>
            </a:r>
            <a:r>
              <a:rPr lang="de-DE" dirty="0" err="1"/>
              <a:t>eu</a:t>
            </a:r>
            <a:r>
              <a:rPr lang="de-DE" dirty="0"/>
              <a:t> </a:t>
            </a:r>
            <a:r>
              <a:rPr lang="de-DE" dirty="0" err="1"/>
              <a:t>arcu</a:t>
            </a:r>
            <a:r>
              <a:rPr lang="de-DE" dirty="0"/>
              <a:t> </a:t>
            </a:r>
            <a:r>
              <a:rPr lang="de-DE" dirty="0" err="1"/>
              <a:t>id</a:t>
            </a:r>
            <a:r>
              <a:rPr lang="de-DE" dirty="0"/>
              <a:t>, </a:t>
            </a:r>
            <a:r>
              <a:rPr lang="de-DE" dirty="0" err="1"/>
              <a:t>facilisis</a:t>
            </a:r>
            <a:r>
              <a:rPr lang="de-DE" dirty="0"/>
              <a:t> </a:t>
            </a:r>
            <a:r>
              <a:rPr lang="de-DE" dirty="0" err="1"/>
              <a:t>mollis</a:t>
            </a:r>
            <a:r>
              <a:rPr lang="de-DE" dirty="0"/>
              <a:t> </a:t>
            </a:r>
            <a:r>
              <a:rPr lang="de-DE" dirty="0" err="1"/>
              <a:t>enim</a:t>
            </a:r>
            <a:r>
              <a:rPr lang="de-DE" dirty="0"/>
              <a:t>. Morbi </a:t>
            </a:r>
            <a:r>
              <a:rPr lang="de-DE" dirty="0" err="1"/>
              <a:t>scelerisque</a:t>
            </a:r>
            <a:r>
              <a:rPr lang="de-DE" dirty="0"/>
              <a:t> </a:t>
            </a:r>
            <a:r>
              <a:rPr lang="de-DE" dirty="0" err="1"/>
              <a:t>nibh</a:t>
            </a:r>
            <a:r>
              <a:rPr lang="de-DE" dirty="0"/>
              <a:t> </a:t>
            </a:r>
            <a:r>
              <a:rPr lang="de-DE" dirty="0" err="1"/>
              <a:t>nec</a:t>
            </a:r>
            <a:r>
              <a:rPr lang="de-DE" dirty="0"/>
              <a:t> </a:t>
            </a:r>
            <a:r>
              <a:rPr lang="de-DE" dirty="0" err="1"/>
              <a:t>sollicitudin</a:t>
            </a:r>
            <a:r>
              <a:rPr lang="de-DE" dirty="0"/>
              <a:t> </a:t>
            </a:r>
            <a:r>
              <a:rPr lang="de-DE" dirty="0" err="1"/>
              <a:t>varius</a:t>
            </a:r>
            <a:r>
              <a:rPr lang="de-DE" dirty="0"/>
              <a:t>. </a:t>
            </a:r>
            <a:r>
              <a:rPr lang="de-DE" dirty="0" err="1"/>
              <a:t>Vivamus</a:t>
            </a:r>
            <a:r>
              <a:rPr lang="de-DE" dirty="0"/>
              <a:t> </a:t>
            </a:r>
            <a:r>
              <a:rPr lang="de-DE" dirty="0" err="1"/>
              <a:t>tristique</a:t>
            </a:r>
            <a:r>
              <a:rPr lang="de-DE" dirty="0"/>
              <a:t> </a:t>
            </a:r>
            <a:r>
              <a:rPr lang="de-DE" dirty="0" err="1"/>
              <a:t>ac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 </a:t>
            </a:r>
            <a:r>
              <a:rPr lang="de-DE" dirty="0" err="1"/>
              <a:t>vitae</a:t>
            </a:r>
            <a:r>
              <a:rPr lang="de-DE" dirty="0"/>
              <a:t> </a:t>
            </a:r>
            <a:r>
              <a:rPr lang="de-DE" dirty="0" err="1"/>
              <a:t>blandit</a:t>
            </a:r>
            <a:r>
              <a:rPr lang="de-DE" dirty="0"/>
              <a:t>. Nulla </a:t>
            </a:r>
            <a:r>
              <a:rPr lang="de-DE" dirty="0" err="1"/>
              <a:t>pellentesque</a:t>
            </a:r>
            <a:r>
              <a:rPr lang="de-DE" dirty="0"/>
              <a:t> </a:t>
            </a:r>
            <a:r>
              <a:rPr lang="de-DE" dirty="0" err="1"/>
              <a:t>blandit</a:t>
            </a:r>
            <a:r>
              <a:rPr lang="de-DE" dirty="0"/>
              <a:t> </a:t>
            </a:r>
            <a:r>
              <a:rPr lang="de-DE" dirty="0" err="1"/>
              <a:t>augue</a:t>
            </a:r>
            <a:r>
              <a:rPr lang="de-DE" dirty="0"/>
              <a:t> et </a:t>
            </a:r>
            <a:r>
              <a:rPr lang="de-DE" dirty="0" err="1"/>
              <a:t>interdum</a:t>
            </a:r>
            <a:r>
              <a:rPr lang="de-DE" dirty="0"/>
              <a:t>. </a:t>
            </a:r>
            <a:r>
              <a:rPr lang="de-DE" dirty="0" err="1"/>
              <a:t>Proin</a:t>
            </a:r>
            <a:r>
              <a:rPr lang="de-DE" dirty="0"/>
              <a:t> </a:t>
            </a:r>
            <a:r>
              <a:rPr lang="de-DE" dirty="0" err="1"/>
              <a:t>ultricies</a:t>
            </a:r>
            <a:r>
              <a:rPr lang="de-DE" dirty="0"/>
              <a:t> </a:t>
            </a:r>
            <a:r>
              <a:rPr lang="de-DE" dirty="0" err="1"/>
              <a:t>lectus</a:t>
            </a:r>
            <a:r>
              <a:rPr lang="de-DE" dirty="0"/>
              <a:t> </a:t>
            </a:r>
            <a:r>
              <a:rPr lang="de-DE" dirty="0" err="1"/>
              <a:t>ac</a:t>
            </a:r>
            <a:r>
              <a:rPr lang="de-DE" dirty="0"/>
              <a:t> </a:t>
            </a:r>
            <a:r>
              <a:rPr lang="de-DE" dirty="0" err="1"/>
              <a:t>metus</a:t>
            </a:r>
            <a:r>
              <a:rPr lang="de-DE" dirty="0"/>
              <a:t> </a:t>
            </a:r>
            <a:r>
              <a:rPr lang="de-DE" dirty="0" err="1"/>
              <a:t>porta</a:t>
            </a:r>
            <a:r>
              <a:rPr lang="de-DE" dirty="0"/>
              <a:t> </a:t>
            </a:r>
            <a:r>
              <a:rPr lang="de-DE" dirty="0" err="1"/>
              <a:t>sagittis</a:t>
            </a:r>
            <a:r>
              <a:rPr lang="de-DE" dirty="0"/>
              <a:t>. </a:t>
            </a:r>
            <a:r>
              <a:rPr lang="de-DE" dirty="0" err="1"/>
              <a:t>Etiam</a:t>
            </a:r>
            <a:r>
              <a:rPr lang="de-DE" dirty="0"/>
              <a:t> </a:t>
            </a:r>
            <a:r>
              <a:rPr lang="de-DE" dirty="0" err="1"/>
              <a:t>bibendum</a:t>
            </a:r>
            <a:r>
              <a:rPr lang="de-DE" dirty="0"/>
              <a:t> </a:t>
            </a:r>
            <a:r>
              <a:rPr lang="de-DE" dirty="0" err="1"/>
              <a:t>egestas</a:t>
            </a:r>
            <a:r>
              <a:rPr lang="de-DE" dirty="0"/>
              <a:t> </a:t>
            </a:r>
            <a:r>
              <a:rPr lang="de-DE" dirty="0" err="1"/>
              <a:t>gravida</a:t>
            </a:r>
            <a:r>
              <a:rPr lang="de-DE" dirty="0"/>
              <a:t>. </a:t>
            </a:r>
            <a:r>
              <a:rPr lang="de-DE" dirty="0" err="1"/>
              <a:t>Aliquam</a:t>
            </a:r>
            <a:r>
              <a:rPr lang="de-DE" dirty="0"/>
              <a:t> et </a:t>
            </a:r>
            <a:r>
              <a:rPr lang="de-DE" dirty="0" err="1"/>
              <a:t>eros</a:t>
            </a:r>
            <a:r>
              <a:rPr lang="de-DE" dirty="0"/>
              <a:t> maximus, </a:t>
            </a:r>
            <a:r>
              <a:rPr lang="de-DE" dirty="0" err="1"/>
              <a:t>porttitor</a:t>
            </a:r>
            <a:r>
              <a:rPr lang="de-DE" dirty="0"/>
              <a:t> </a:t>
            </a:r>
            <a:r>
              <a:rPr lang="de-DE" dirty="0" err="1"/>
              <a:t>massa</a:t>
            </a:r>
            <a:r>
              <a:rPr lang="de-DE" dirty="0"/>
              <a:t> </a:t>
            </a:r>
            <a:r>
              <a:rPr lang="de-DE" dirty="0" err="1"/>
              <a:t>vel</a:t>
            </a:r>
            <a:r>
              <a:rPr lang="de-DE" dirty="0"/>
              <a:t>, </a:t>
            </a:r>
            <a:r>
              <a:rPr lang="de-DE" dirty="0" err="1"/>
              <a:t>consequat</a:t>
            </a:r>
            <a:r>
              <a:rPr lang="de-DE" dirty="0"/>
              <a:t> </a:t>
            </a:r>
            <a:r>
              <a:rPr lang="de-DE" dirty="0" err="1"/>
              <a:t>arcu</a:t>
            </a:r>
            <a:endParaRPr lang="de-DE" dirty="0"/>
          </a:p>
        </p:txBody>
      </p:sp>
      <p:sp>
        <p:nvSpPr>
          <p:cNvPr id="3" name="Textplatzhalter 15">
            <a:extLst>
              <a:ext uri="{FF2B5EF4-FFF2-40B4-BE49-F238E27FC236}">
                <a16:creationId xmlns:a16="http://schemas.microsoft.com/office/drawing/2014/main" id="{4F85C29D-936E-4A14-E318-FB846FE3DDF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0948" y="3162299"/>
            <a:ext cx="5009109" cy="3394075"/>
          </a:xfrm>
        </p:spPr>
        <p:txBody>
          <a:bodyPr>
            <a:noAutofit/>
          </a:bodyPr>
          <a:lstStyle>
            <a:lvl1pPr marL="284400" indent="-284400">
              <a:lnSpc>
                <a:spcPct val="100000"/>
              </a:lnSpc>
              <a:spcAft>
                <a:spcPts val="600"/>
              </a:spcAft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1pPr>
            <a:lvl2pPr marL="284400" indent="-284400">
              <a:lnSpc>
                <a:spcPct val="100000"/>
              </a:lnSpc>
              <a:spcAft>
                <a:spcPts val="600"/>
              </a:spcAft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None/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284400" indent="-284400">
              <a:lnSpc>
                <a:spcPct val="100000"/>
              </a:lnSpc>
              <a:spcAft>
                <a:spcPts val="600"/>
              </a:spcAft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284400" indent="-284400">
              <a:lnSpc>
                <a:spcPct val="100000"/>
              </a:lnSpc>
              <a:spcAft>
                <a:spcPts val="600"/>
              </a:spcAft>
              <a:defRPr sz="1400" b="0">
                <a:solidFill>
                  <a:schemeClr val="tx1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tabLst>
                <a:tab pos="269875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Suspendisse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dolor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faucibus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a pulvinar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eget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finibus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vitae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purus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Curabitur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feugiat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auctor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lacus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molestie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. Aenean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leo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at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turpis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id,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bibendum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ligula.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tabLst>
                <a:tab pos="269875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vestibulum at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urna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nec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. In hac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habitasse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platea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dictumst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tabLst>
                <a:tab pos="269875" algn="l"/>
              </a:tabLst>
              <a:defRPr/>
            </a:pPr>
            <a:endParaRPr kumimoji="0" lang="en-US" sz="1400" b="0" i="0" u="none" strike="noStrike" kern="1200" cap="none" spc="0" normalizeH="0" baseline="0" noProof="0" dirty="0" err="1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Inter Medium" panose="02000503000000020004" pitchFamily="2" charset="0"/>
              <a:ea typeface="Inter Medium" panose="02000503000000020004" pitchFamily="2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9560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icture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2043E-20EC-E241-8258-724692B62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1810" y="665018"/>
            <a:ext cx="10535982" cy="77731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GB" dirty="0"/>
              <a:t>Team page</a:t>
            </a:r>
            <a:endParaRPr lang="en-AT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7D7779-4119-0146-906C-87721E1920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4483" y="2044488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A799E3D-985E-4622-A6DE-B368BF23A4E3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2832770" y="2044488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35A045A-4599-4531-9497-7BA2FE801A92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5101057" y="2033854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EDBD62B0-3769-4802-BF01-ECBF102A49F9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7369344" y="2033854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BA7CE8E1-FC2B-41C9-930F-6FE99052DED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9637631" y="2018164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BE454E46-ED3A-4249-92D4-835A2D9295AC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64483" y="3543093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2FC9F264-B15D-4799-BAD1-4BDC3CD0C62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2832770" y="3526468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7A47B4D3-68E7-44F7-B4D1-963C37AEE644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5101057" y="3549085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3A0EE62-CC4C-47B1-B38A-2521EE2CD27C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7369344" y="3549085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DED02AEA-D955-46D4-BF47-2556E63C933C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9637631" y="3533395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EAEC14BF-5ED8-4118-8E13-7FB70AE23B7F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564483" y="5046755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DEAD2822-5ECD-4431-989A-20B88ABD34D8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2832770" y="5046755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29783BAF-0097-4853-879F-41361AB9FED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5101057" y="5031065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C5B03014-1386-402A-8BE2-FEDEA84EED5A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7369344" y="5031065"/>
            <a:ext cx="2179168" cy="13951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pic>
        <p:nvPicPr>
          <p:cNvPr id="24" name="Picture 8" descr="Logo_rgb">
            <a:extLst>
              <a:ext uri="{FF2B5EF4-FFF2-40B4-BE49-F238E27FC236}">
                <a16:creationId xmlns:a16="http://schemas.microsoft.com/office/drawing/2014/main" id="{2C22CAF9-CABC-4616-9A8E-1D500B0B13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7406" y="5172224"/>
            <a:ext cx="1079153" cy="1225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05764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sit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>
            <a:extLst>
              <a:ext uri="{FF2B5EF4-FFF2-40B4-BE49-F238E27FC236}">
                <a16:creationId xmlns:a16="http://schemas.microsoft.com/office/drawing/2014/main" id="{C94A2922-A303-44FD-B968-ECFB4DD3D2F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8A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42043E-20EC-E241-8258-724692B62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858" y="358633"/>
            <a:ext cx="9078280" cy="777316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Website page</a:t>
            </a:r>
            <a:endParaRPr lang="en-AT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7D7779-4119-0146-906C-87721E1920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4482" y="1715583"/>
            <a:ext cx="8790075" cy="46020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16FC2A9-E951-462A-93B5-DE69037186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26138" y="1715583"/>
            <a:ext cx="1899112" cy="342900"/>
          </a:xfrm>
        </p:spPr>
        <p:txBody>
          <a:bodyPr>
            <a:noAutofit/>
          </a:bodyPr>
          <a:lstStyle>
            <a:lvl1pPr marL="0" indent="0">
              <a:buNone/>
              <a:defRPr sz="1800" b="0" u="sng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1pPr>
            <a:lvl2pPr marL="457200" indent="0">
              <a:buNone/>
              <a:defRPr sz="1800" b="0" u="sng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buNone/>
              <a:defRPr sz="1800" b="0" u="sng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buNone/>
              <a:defRPr sz="1800" b="0" u="sng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buNone/>
              <a:defRPr sz="1800" b="0" u="sng">
                <a:solidFill>
                  <a:schemeClr val="bg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lvl="0"/>
            <a:r>
              <a:rPr lang="de-DE" dirty="0"/>
              <a:t>www.3s.co.at</a:t>
            </a:r>
          </a:p>
        </p:txBody>
      </p:sp>
    </p:spTree>
    <p:extLst>
      <p:ext uri="{BB962C8B-B14F-4D97-AF65-F5344CB8AC3E}">
        <p14:creationId xmlns:p14="http://schemas.microsoft.com/office/powerpoint/2010/main" val="2704211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0C9491DC-099D-4F0C-B105-0BAFE28CFF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0000"/>
          <a:stretch/>
        </p:blipFill>
        <p:spPr>
          <a:xfrm>
            <a:off x="-811482" y="1827"/>
            <a:ext cx="6096000" cy="6856173"/>
          </a:xfrm>
          <a:prstGeom prst="rect">
            <a:avLst/>
          </a:prstGeom>
        </p:spPr>
      </p:pic>
      <p:cxnSp>
        <p:nvCxnSpPr>
          <p:cNvPr id="11" name="Straight Connector 3">
            <a:extLst>
              <a:ext uri="{FF2B5EF4-FFF2-40B4-BE49-F238E27FC236}">
                <a16:creationId xmlns:a16="http://schemas.microsoft.com/office/drawing/2014/main" id="{4C73B457-425C-4000-AF1B-7D581AECBA68}"/>
              </a:ext>
            </a:extLst>
          </p:cNvPr>
          <p:cNvCxnSpPr/>
          <p:nvPr userDrawn="1"/>
        </p:nvCxnSpPr>
        <p:spPr>
          <a:xfrm>
            <a:off x="6205502" y="2476500"/>
            <a:ext cx="504000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Picture 8" descr="Logo_rgb">
            <a:extLst>
              <a:ext uri="{FF2B5EF4-FFF2-40B4-BE49-F238E27FC236}">
                <a16:creationId xmlns:a16="http://schemas.microsoft.com/office/drawing/2014/main" id="{B44C2BE9-F972-4F71-8D39-20B4904871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520" y="5473302"/>
            <a:ext cx="953506" cy="1082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06C1822-7048-411B-90DE-BF25D39D94F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82559" y="690383"/>
            <a:ext cx="5572445" cy="1466918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Title page with graphic</a:t>
            </a:r>
            <a:endParaRPr lang="en-AT" dirty="0"/>
          </a:p>
        </p:txBody>
      </p:sp>
      <p:cxnSp>
        <p:nvCxnSpPr>
          <p:cNvPr id="14" name="Straight Connector 3">
            <a:extLst>
              <a:ext uri="{FF2B5EF4-FFF2-40B4-BE49-F238E27FC236}">
                <a16:creationId xmlns:a16="http://schemas.microsoft.com/office/drawing/2014/main" id="{8D6232F4-1BBB-446A-9EF0-52CBA6340943}"/>
              </a:ext>
            </a:extLst>
          </p:cNvPr>
          <p:cNvCxnSpPr>
            <a:cxnSpLocks/>
          </p:cNvCxnSpPr>
          <p:nvPr userDrawn="1"/>
        </p:nvCxnSpPr>
        <p:spPr>
          <a:xfrm>
            <a:off x="5912528" y="2476500"/>
            <a:ext cx="5442476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6B3F9153-E40F-4697-A9F4-BB31D527D80B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5773369" y="2946400"/>
            <a:ext cx="5581635" cy="1792709"/>
          </a:xfrm>
        </p:spPr>
        <p:txBody>
          <a:bodyPr vert="horz" lIns="91440" tIns="45720" rIns="91440" bIns="45720" rtlCol="0">
            <a:normAutofit lnSpcReduction="10000"/>
          </a:bodyPr>
          <a:lstStyle>
            <a:lvl1pPr marL="0" indent="0">
              <a:buNone/>
              <a:defRPr kumimoji="0" lang="de-AT" sz="2400" b="0" i="0" u="none" strike="noStrike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nter Medium" panose="02000603000000020004" pitchFamily="2" charset="0"/>
                <a:ea typeface="Inter Medium" panose="02000603000000020004" pitchFamily="2" charset="0"/>
                <a:cs typeface="Inter Medium" panose="02000603000000020004" pitchFamily="2" charset="0"/>
              </a:defRPr>
            </a:lvl1pPr>
          </a:lstStyle>
          <a:p>
            <a:pPr marL="228600" lvl="0" indent="-228600">
              <a:tabLst>
                <a:tab pos="269875" algn="l"/>
              </a:tabLst>
            </a:pPr>
            <a:r>
              <a:rPr lang="en-GB" dirty="0"/>
              <a:t>Person</a:t>
            </a:r>
          </a:p>
          <a:p>
            <a:pPr marL="228600" lvl="0" indent="-228600">
              <a:tabLst>
                <a:tab pos="269875" algn="l"/>
              </a:tabLst>
            </a:pPr>
            <a:r>
              <a:rPr lang="en-GB" dirty="0"/>
              <a:t>Project</a:t>
            </a:r>
          </a:p>
          <a:p>
            <a:pPr lvl="0">
              <a:tabLst>
                <a:tab pos="269875" algn="l"/>
              </a:tabLst>
            </a:pPr>
            <a:endParaRPr lang="de-AT" sz="16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37104375-B651-462A-A870-5A52D7FC66F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06121" y="5653429"/>
            <a:ext cx="1289050" cy="722312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36C82537-302C-48B3-804F-72A42A7CD7B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782559" y="5662613"/>
            <a:ext cx="1289050" cy="722312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7" name="Bildplatzhalter 4">
            <a:extLst>
              <a:ext uri="{FF2B5EF4-FFF2-40B4-BE49-F238E27FC236}">
                <a16:creationId xmlns:a16="http://schemas.microsoft.com/office/drawing/2014/main" id="{F8691C87-8BBB-4DD6-BFD7-F5443C074A5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494340" y="5653429"/>
            <a:ext cx="1289050" cy="722312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36894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8" descr="Logo_rgb">
            <a:extLst>
              <a:ext uri="{FF2B5EF4-FFF2-40B4-BE49-F238E27FC236}">
                <a16:creationId xmlns:a16="http://schemas.microsoft.com/office/drawing/2014/main" id="{B2DE177B-E8FE-4B71-B977-1E3A038702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2257292"/>
            <a:ext cx="3451119" cy="391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DFE651-8651-224A-96FA-93511374EB2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5045" y="174824"/>
            <a:ext cx="8089528" cy="1223962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Thank you for your interest!</a:t>
            </a:r>
            <a:endParaRPr lang="en-A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D39B14-F558-9B44-AFC6-87030EDBB0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0" y="2532063"/>
            <a:ext cx="3784599" cy="2487612"/>
          </a:xfrm>
        </p:spPr>
        <p:txBody>
          <a:bodyPr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Title. First </a:t>
            </a:r>
            <a:r>
              <a:rPr lang="de-DE" dirty="0" err="1"/>
              <a:t>name</a:t>
            </a:r>
            <a:r>
              <a:rPr lang="de-DE" dirty="0"/>
              <a:t> last </a:t>
            </a:r>
            <a:r>
              <a:rPr lang="de-DE" dirty="0" err="1"/>
              <a:t>name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>3s Unternehmensberatung GmbH</a:t>
            </a:r>
            <a:br>
              <a:rPr lang="de-DE" dirty="0"/>
            </a:br>
            <a:r>
              <a:rPr lang="de-DE" dirty="0" err="1"/>
              <a:t>Wiedner</a:t>
            </a:r>
            <a:r>
              <a:rPr lang="de-DE" dirty="0"/>
              <a:t> Hauptstraße 18, 1040 Wien</a:t>
            </a:r>
            <a:br>
              <a:rPr lang="de-DE" dirty="0"/>
            </a:br>
            <a:r>
              <a:rPr lang="de-DE" dirty="0"/>
              <a:t/>
            </a:r>
            <a:br>
              <a:rPr lang="de-DE" dirty="0"/>
            </a:br>
            <a:r>
              <a:rPr lang="de-DE" dirty="0"/>
              <a:t>Tel +43-1-5850915-xx, Fax –xx, Mobil +43-xxx-xx-xx</a:t>
            </a:r>
            <a:br>
              <a:rPr lang="de-DE" dirty="0"/>
            </a:br>
            <a:r>
              <a:rPr lang="de-DE" dirty="0"/>
              <a:t>firstname.lastname@3s.co.at</a:t>
            </a:r>
          </a:p>
          <a:p>
            <a:endParaRPr lang="en-AT" dirty="0"/>
          </a:p>
        </p:txBody>
      </p:sp>
      <p:cxnSp>
        <p:nvCxnSpPr>
          <p:cNvPr id="14" name="Straight Connector 1">
            <a:extLst>
              <a:ext uri="{FF2B5EF4-FFF2-40B4-BE49-F238E27FC236}">
                <a16:creationId xmlns:a16="http://schemas.microsoft.com/office/drawing/2014/main" id="{C42F62B0-CB93-42EA-9C60-4CFCD83BC83B}"/>
              </a:ext>
            </a:extLst>
          </p:cNvPr>
          <p:cNvCxnSpPr>
            <a:cxnSpLocks/>
          </p:cNvCxnSpPr>
          <p:nvPr userDrawn="1"/>
        </p:nvCxnSpPr>
        <p:spPr>
          <a:xfrm>
            <a:off x="1615045" y="1686295"/>
            <a:ext cx="931681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0841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Logo_rgb">
            <a:extLst>
              <a:ext uri="{FF2B5EF4-FFF2-40B4-BE49-F238E27FC236}">
                <a16:creationId xmlns:a16="http://schemas.microsoft.com/office/drawing/2014/main" id="{48F33A80-F40A-45F4-B116-B0FA580A524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006" y="4428096"/>
            <a:ext cx="1621807" cy="184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00D39B14-F558-9B44-AFC6-87030EDBB0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32518" y="2244492"/>
            <a:ext cx="3729644" cy="3214199"/>
          </a:xfrm>
        </p:spPr>
        <p:txBody>
          <a:bodyPr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Title. First </a:t>
            </a:r>
            <a:r>
              <a:rPr lang="de-DE" dirty="0" err="1"/>
              <a:t>name</a:t>
            </a:r>
            <a:r>
              <a:rPr lang="de-DE" dirty="0"/>
              <a:t> last </a:t>
            </a:r>
            <a:r>
              <a:rPr lang="de-DE" dirty="0" err="1"/>
              <a:t>name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>3s Unternehmensberatung GmbH</a:t>
            </a:r>
            <a:br>
              <a:rPr lang="de-DE" dirty="0"/>
            </a:br>
            <a:r>
              <a:rPr lang="de-DE" dirty="0" err="1"/>
              <a:t>Wiedner</a:t>
            </a:r>
            <a:r>
              <a:rPr lang="de-DE" dirty="0"/>
              <a:t> Hauptstraße 18, 1040 Wien</a:t>
            </a:r>
            <a:br>
              <a:rPr lang="de-DE" dirty="0"/>
            </a:br>
            <a:r>
              <a:rPr lang="de-DE" dirty="0"/>
              <a:t/>
            </a:r>
            <a:br>
              <a:rPr lang="de-DE" dirty="0"/>
            </a:br>
            <a:r>
              <a:rPr lang="de-DE" dirty="0"/>
              <a:t>Tel +43-1-5850915-xx, Fax –xx, Mobil +43-xxx-xx-xx</a:t>
            </a:r>
            <a:br>
              <a:rPr lang="de-DE" dirty="0"/>
            </a:br>
            <a:r>
              <a:rPr lang="de-DE" dirty="0"/>
              <a:t>firstname.lastname@3s.co.at</a:t>
            </a:r>
          </a:p>
          <a:p>
            <a:endParaRPr lang="en-AT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DFE651-8651-224A-96FA-93511374EB2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5045" y="174824"/>
            <a:ext cx="8089528" cy="1223962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Thank you for your interest!</a:t>
            </a:r>
            <a:endParaRPr lang="en-AT" dirty="0"/>
          </a:p>
        </p:txBody>
      </p:sp>
      <p:cxnSp>
        <p:nvCxnSpPr>
          <p:cNvPr id="14" name="Straight Connector 1">
            <a:extLst>
              <a:ext uri="{FF2B5EF4-FFF2-40B4-BE49-F238E27FC236}">
                <a16:creationId xmlns:a16="http://schemas.microsoft.com/office/drawing/2014/main" id="{C42F62B0-CB93-42EA-9C60-4CFCD83BC83B}"/>
              </a:ext>
            </a:extLst>
          </p:cNvPr>
          <p:cNvCxnSpPr>
            <a:cxnSpLocks/>
          </p:cNvCxnSpPr>
          <p:nvPr userDrawn="1"/>
        </p:nvCxnSpPr>
        <p:spPr>
          <a:xfrm>
            <a:off x="1615045" y="1686295"/>
            <a:ext cx="931681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ED0BE48-9E63-4A4E-AAC7-E551677DFA8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15045" y="2292746"/>
            <a:ext cx="4868884" cy="31659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</p:spTree>
    <p:extLst>
      <p:ext uri="{BB962C8B-B14F-4D97-AF65-F5344CB8AC3E}">
        <p14:creationId xmlns:p14="http://schemas.microsoft.com/office/powerpoint/2010/main" val="21220198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-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ED0BE48-9E63-4A4E-AAC7-E551677DFA8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588541" y="4950944"/>
            <a:ext cx="2294346" cy="14775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9AB0ED5C-4AB4-44A3-8733-E7223B2C068D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1598420" y="1627257"/>
            <a:ext cx="2294346" cy="14775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8D33725C-62C0-47AE-95AD-3042C3713B3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1600469" y="3291871"/>
            <a:ext cx="2294346" cy="14775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pic>
        <p:nvPicPr>
          <p:cNvPr id="7" name="Picture 8" descr="Logo_rgb">
            <a:extLst>
              <a:ext uri="{FF2B5EF4-FFF2-40B4-BE49-F238E27FC236}">
                <a16:creationId xmlns:a16="http://schemas.microsoft.com/office/drawing/2014/main" id="{48F33A80-F40A-45F4-B116-B0FA580A524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006" y="4428096"/>
            <a:ext cx="1621807" cy="184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00D39B14-F558-9B44-AFC6-87030EDBB0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31178" y="1627256"/>
            <a:ext cx="3729644" cy="1477541"/>
          </a:xfrm>
        </p:spPr>
        <p:txBody>
          <a:bodyPr anchor="ctr">
            <a:normAutofit/>
          </a:bodyPr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Title First </a:t>
            </a:r>
            <a:r>
              <a:rPr lang="de-DE" dirty="0" err="1"/>
              <a:t>name</a:t>
            </a:r>
            <a:r>
              <a:rPr lang="de-DE" dirty="0"/>
              <a:t> last </a:t>
            </a:r>
            <a:r>
              <a:rPr lang="de-DE" dirty="0" err="1"/>
              <a:t>name</a:t>
            </a:r>
            <a:endParaRPr lang="de-DE" dirty="0"/>
          </a:p>
          <a:p>
            <a:r>
              <a:rPr lang="de-DE" dirty="0"/>
              <a:t>Tel +43-1-5850915-xx, Fax –xx, </a:t>
            </a:r>
          </a:p>
          <a:p>
            <a:r>
              <a:rPr lang="de-DE" dirty="0"/>
              <a:t>Mobil +43-xxx-xx-xx</a:t>
            </a:r>
          </a:p>
          <a:p>
            <a:r>
              <a:rPr lang="de-DE" dirty="0"/>
              <a:t>Firstname.lastname@3s.co.at</a:t>
            </a:r>
            <a:endParaRPr lang="en-AT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DFE651-8651-224A-96FA-93511374EB2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5045" y="-274052"/>
            <a:ext cx="8089528" cy="1223962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GB" dirty="0"/>
              <a:t>Thank you for your interest!</a:t>
            </a:r>
            <a:endParaRPr lang="en-AT" dirty="0"/>
          </a:p>
        </p:txBody>
      </p:sp>
      <p:cxnSp>
        <p:nvCxnSpPr>
          <p:cNvPr id="14" name="Straight Connector 1">
            <a:extLst>
              <a:ext uri="{FF2B5EF4-FFF2-40B4-BE49-F238E27FC236}">
                <a16:creationId xmlns:a16="http://schemas.microsoft.com/office/drawing/2014/main" id="{C42F62B0-CB93-42EA-9C60-4CFCD83BC83B}"/>
              </a:ext>
            </a:extLst>
          </p:cNvPr>
          <p:cNvCxnSpPr>
            <a:cxnSpLocks/>
          </p:cNvCxnSpPr>
          <p:nvPr userDrawn="1"/>
        </p:nvCxnSpPr>
        <p:spPr>
          <a:xfrm>
            <a:off x="1615045" y="1237419"/>
            <a:ext cx="782712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2085638B-4890-4880-B87E-5453512DF51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0197" y="4958004"/>
            <a:ext cx="3730625" cy="1476375"/>
          </a:xfrm>
        </p:spPr>
        <p:txBody>
          <a:bodyPr anchor="ctr">
            <a:normAutofit/>
          </a:bodyPr>
          <a:lstStyle>
            <a:lvl1pPr marL="0" indent="0">
              <a:lnSpc>
                <a:spcPts val="2400"/>
              </a:lnSpc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1pPr>
            <a:lvl2pPr marL="457200" indent="0">
              <a:lnSpc>
                <a:spcPts val="2400"/>
              </a:lnSpc>
              <a:buNone/>
              <a:defRPr sz="1600" b="0"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2pPr>
            <a:lvl3pPr marL="914400" indent="0">
              <a:lnSpc>
                <a:spcPts val="2400"/>
              </a:lnSpc>
              <a:buNone/>
              <a:defRPr sz="1600" b="0"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3pPr>
            <a:lvl4pPr marL="1371600" indent="0">
              <a:lnSpc>
                <a:spcPts val="2400"/>
              </a:lnSpc>
              <a:buNone/>
              <a:defRPr sz="1600" b="0"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4pPr>
            <a:lvl5pPr marL="1828800" indent="0">
              <a:lnSpc>
                <a:spcPts val="2400"/>
              </a:lnSpc>
              <a:buNone/>
              <a:defRPr sz="1600" b="0"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en-AT" dirty="0"/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986347FE-21EE-45F7-AE66-17029278CF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31785" y="3291871"/>
            <a:ext cx="3729037" cy="1476375"/>
          </a:xfrm>
        </p:spPr>
        <p:txBody>
          <a:bodyPr anchor="ctr">
            <a:normAutofit/>
          </a:bodyPr>
          <a:lstStyle>
            <a:lvl1pPr marL="0" indent="0">
              <a:lnSpc>
                <a:spcPts val="2400"/>
              </a:lnSpc>
              <a:buNone/>
              <a:defRPr lang="de-DE" sz="16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defRPr>
            </a:lvl1pPr>
            <a:lvl2pPr marL="457200" indent="0">
              <a:lnSpc>
                <a:spcPts val="2400"/>
              </a:lnSpc>
              <a:buNone/>
              <a:defRPr sz="16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lnSpc>
                <a:spcPts val="2400"/>
              </a:lnSpc>
              <a:buNone/>
              <a:defRPr sz="16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lnSpc>
                <a:spcPts val="2400"/>
              </a:lnSpc>
              <a:buNone/>
              <a:defRPr sz="16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lnSpc>
                <a:spcPts val="2400"/>
              </a:lnSpc>
              <a:buNone/>
              <a:defRPr sz="16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marL="0" lvl="0" indent="0">
              <a:lnSpc>
                <a:spcPts val="2400"/>
              </a:lnSpc>
              <a:spcBef>
                <a:spcPts val="0"/>
              </a:spcBef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734638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:a16="http://schemas.microsoft.com/office/drawing/2014/main" id="{7A8CC6EE-2911-49D5-81A1-56368FBC93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912"/>
            <a:ext cx="12192000" cy="685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8737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E2002C-BCFD-4C51-808B-5127B469E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2794EA8-CA7E-4539-818C-E35565950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 dirty="0"/>
              <a:t>3s.co.at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2EFED27-C08B-4877-9DE1-84138DFDDC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r>
              <a:rPr lang="de-DE"/>
              <a:t>1</a:t>
            </a:r>
            <a:endParaRPr lang="de-DE" dirty="0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2FC8A728-95F7-4E4A-B306-5E90F1704C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66961" y="1967575"/>
            <a:ext cx="3073400" cy="1728327"/>
          </a:xfrm>
          <a:prstGeom prst="rect">
            <a:avLst/>
          </a:prstGeom>
        </p:spPr>
      </p:pic>
      <p:pic>
        <p:nvPicPr>
          <p:cNvPr id="6" name="Picture 8" descr="Logo_rgb">
            <a:extLst>
              <a:ext uri="{FF2B5EF4-FFF2-40B4-BE49-F238E27FC236}">
                <a16:creationId xmlns:a16="http://schemas.microsoft.com/office/drawing/2014/main" id="{FFDC2705-B110-406E-BDFC-15407A64DEA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206" y="2973805"/>
            <a:ext cx="1621807" cy="184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CABE96DC-8100-4171-B7E2-9DCC60FA9469}"/>
              </a:ext>
            </a:extLst>
          </p:cNvPr>
          <p:cNvSpPr/>
          <p:nvPr userDrawn="1"/>
        </p:nvSpPr>
        <p:spPr>
          <a:xfrm>
            <a:off x="1466961" y="3950965"/>
            <a:ext cx="3073400" cy="1728327"/>
          </a:xfrm>
          <a:prstGeom prst="rect">
            <a:avLst/>
          </a:prstGeom>
          <a:solidFill>
            <a:srgbClr val="B8A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C0405A7-E8B8-4CB1-AEC8-04B58E0EDD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769" t="8775" r="69674" b="71744"/>
          <a:stretch/>
        </p:blipFill>
        <p:spPr>
          <a:xfrm>
            <a:off x="7232037" y="2091865"/>
            <a:ext cx="2239842" cy="956135"/>
          </a:xfrm>
          <a:prstGeom prst="rect">
            <a:avLst/>
          </a:prstGeom>
          <a:effectLst>
            <a:reflection stA="0" endPos="65000" dist="50800" dir="5400000" sy="-100000" algn="bl" rotWithShape="0"/>
          </a:effectLst>
        </p:spPr>
      </p:pic>
      <p:pic>
        <p:nvPicPr>
          <p:cNvPr id="9" name="Picture 15">
            <a:extLst>
              <a:ext uri="{FF2B5EF4-FFF2-40B4-BE49-F238E27FC236}">
                <a16:creationId xmlns:a16="http://schemas.microsoft.com/office/drawing/2014/main" id="{95F01101-AFB9-4825-A465-E80C47B119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2297" t="55965"/>
          <a:stretch/>
        </p:blipFill>
        <p:spPr>
          <a:xfrm>
            <a:off x="6730013" y="3139758"/>
            <a:ext cx="5034508" cy="2161270"/>
          </a:xfrm>
          <a:prstGeom prst="rect">
            <a:avLst/>
          </a:prstGeom>
          <a:effectLst>
            <a:reflection stA="0" endPos="65000" dist="50800" dir="5400000" sy="-100000" algn="bl" rotWithShape="0"/>
          </a:effectLst>
        </p:spPr>
      </p:pic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B1904EA0-6972-49D4-B83A-D1FD43FA9F77}"/>
              </a:ext>
            </a:extLst>
          </p:cNvPr>
          <p:cNvSpPr txBox="1">
            <a:spLocks/>
          </p:cNvSpPr>
          <p:nvPr userDrawn="1"/>
        </p:nvSpPr>
        <p:spPr>
          <a:xfrm>
            <a:off x="8344592" y="62597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lang="de-DE" sz="1200" kern="1200" smtClean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095544-1C2B-4ECE-BE2C-843297A65C95}" type="slidenum">
              <a:rPr lang="de-DE" sz="1400" smtClean="0">
                <a:solidFill>
                  <a:srgbClr val="C6B95C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pPr/>
              <a:t>‹Nr.›</a:t>
            </a:fld>
            <a:endParaRPr lang="de-DE" sz="1400" dirty="0">
              <a:solidFill>
                <a:srgbClr val="C6B95C"/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609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30D481EA-EC68-468F-98CB-FAFA8958373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1466962" y="2488986"/>
            <a:ext cx="8605086" cy="2616414"/>
          </a:xfrm>
        </p:spPr>
        <p:txBody>
          <a:bodyPr vert="horz" lIns="91440" tIns="45720" rIns="91440" bIns="45720" rtlCol="0">
            <a:normAutofit lnSpcReduction="10000"/>
          </a:bodyPr>
          <a:lstStyle>
            <a:lvl1pPr marL="0" indent="0">
              <a:lnSpc>
                <a:spcPct val="110000"/>
              </a:lnSpc>
              <a:buNone/>
              <a:defRPr kumimoji="0" lang="de-AT" sz="1600" b="0" i="0" u="none" strike="noStrike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</a:defRPr>
            </a:lvl1pPr>
          </a:lstStyle>
          <a:p>
            <a:pPr lvl="0">
              <a:tabLst>
                <a:tab pos="269875" algn="l"/>
              </a:tabLst>
            </a:pP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Lorem ipsum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 Duis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congue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metus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porttitor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vehicula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Quisque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fringilla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non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placerat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ex. </a:t>
            </a:r>
          </a:p>
          <a:p>
            <a:pPr lvl="0">
              <a:tabLst>
                <a:tab pos="269875" algn="l"/>
              </a:tabLst>
            </a:pP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Vestibulum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tincidunt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purus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a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laoreet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libero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ultricies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non.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Interdum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malesuada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fames ac ante ipsum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primis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in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faucibus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 Donec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varius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felis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tellus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congue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metus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elementum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non. </a:t>
            </a:r>
          </a:p>
          <a:p>
            <a:pPr lvl="0">
              <a:tabLst>
                <a:tab pos="269875" algn="l"/>
              </a:tabLst>
            </a:pP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Mauris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ornare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ante, et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interdum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Aliquam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vel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.</a:t>
            </a:r>
          </a:p>
          <a:p>
            <a:pPr lvl="0">
              <a:tabLst>
                <a:tab pos="269875" algn="l"/>
              </a:tabLst>
            </a:pP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ullamcorper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arcu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diam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nec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tristique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nibh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ornare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at.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Suspendisse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ultricies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viverra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tortor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fermentum. </a:t>
            </a:r>
          </a:p>
          <a:p>
            <a:pPr lvl="0">
              <a:tabLst>
                <a:tab pos="269875" algn="l"/>
              </a:tabLst>
            </a:pP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Donec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varius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felis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tellus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congue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metus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600" dirty="0" err="1">
                <a:effectLst/>
                <a:latin typeface="Inter" panose="02000503000000020004" pitchFamily="2" charset="0"/>
                <a:ea typeface="Inter" panose="02000503000000020004" pitchFamily="2" charset="0"/>
              </a:rPr>
              <a:t>elementum</a:t>
            </a:r>
            <a:r>
              <a:rPr lang="en-GB" sz="1600" dirty="0">
                <a:effectLst/>
                <a:latin typeface="Inter" panose="02000503000000020004" pitchFamily="2" charset="0"/>
                <a:ea typeface="Inter" panose="02000503000000020004" pitchFamily="2" charset="0"/>
              </a:rPr>
              <a:t> non. </a:t>
            </a:r>
            <a:endParaRPr lang="de-AT" sz="1600" dirty="0">
              <a:solidFill>
                <a:schemeClr val="tx1">
                  <a:lumMod val="85000"/>
                  <a:lumOff val="1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DE253F9-092F-4BE2-BB59-C72111DC7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9372" y="675651"/>
            <a:ext cx="9618420" cy="115654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Title (table of contents)</a:t>
            </a:r>
            <a:endParaRPr lang="en-AT" dirty="0"/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A7A97861-9A53-4A5C-9E3D-6E7A928A0821}"/>
              </a:ext>
            </a:extLst>
          </p:cNvPr>
          <p:cNvSpPr txBox="1">
            <a:spLocks/>
          </p:cNvSpPr>
          <p:nvPr userDrawn="1"/>
        </p:nvSpPr>
        <p:spPr>
          <a:xfrm>
            <a:off x="8344592" y="62597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lang="de-DE" sz="1200" kern="1200" smtClean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095544-1C2B-4ECE-BE2C-843297A65C95}" type="slidenum">
              <a:rPr lang="de-DE" sz="1400" smtClean="0">
                <a:solidFill>
                  <a:srgbClr val="C6B95C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pPr/>
              <a:t>‹Nr.›</a:t>
            </a:fld>
            <a:endParaRPr lang="de-DE" sz="1400" dirty="0">
              <a:solidFill>
                <a:srgbClr val="C6B95C"/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A883FA4-6360-4662-8EDC-3BAA73878B01}"/>
              </a:ext>
            </a:extLst>
          </p:cNvPr>
          <p:cNvSpPr txBox="1"/>
          <p:nvPr userDrawn="1"/>
        </p:nvSpPr>
        <p:spPr>
          <a:xfrm>
            <a:off x="1466961" y="6259744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lang="de-DE" sz="1400" spc="0" baseline="0" smtClean="0">
                <a:solidFill>
                  <a:srgbClr val="B8A833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de-DE" dirty="0"/>
              <a:t>3s.co.at</a:t>
            </a:r>
          </a:p>
        </p:txBody>
      </p:sp>
    </p:spTree>
    <p:extLst>
      <p:ext uri="{BB962C8B-B14F-4D97-AF65-F5344CB8AC3E}">
        <p14:creationId xmlns:p14="http://schemas.microsoft.com/office/powerpoint/2010/main" val="3657523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15BA781F-1D23-442E-B40C-937260A6E2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9372" y="675651"/>
            <a:ext cx="9618420" cy="115654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Title 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00503000000020004" pitchFamily="2" charset="0"/>
                <a:ea typeface="Inter SemiBold" panose="02000503000000020004" pitchFamily="2" charset="0"/>
              </a:rPr>
              <a:t>Text page table of contents</a:t>
            </a:r>
            <a:r>
              <a:rPr lang="nn-NO" dirty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" panose="020B0604020202020204" pitchFamily="34" charset="0"/>
              </a:rPr>
              <a:t/>
            </a:r>
            <a:br>
              <a:rPr lang="nn-NO" dirty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" panose="020B0604020202020204" pitchFamily="34" charset="0"/>
              </a:rPr>
            </a:br>
            <a:endParaRPr lang="en-AT" dirty="0"/>
          </a:p>
        </p:txBody>
      </p:sp>
      <p:sp>
        <p:nvSpPr>
          <p:cNvPr id="33" name="Foliennummernplatzhalter 5">
            <a:extLst>
              <a:ext uri="{FF2B5EF4-FFF2-40B4-BE49-F238E27FC236}">
                <a16:creationId xmlns:a16="http://schemas.microsoft.com/office/drawing/2014/main" id="{2B05B607-8788-441E-B445-3066F2A1EF2B}"/>
              </a:ext>
            </a:extLst>
          </p:cNvPr>
          <p:cNvSpPr txBox="1">
            <a:spLocks/>
          </p:cNvSpPr>
          <p:nvPr userDrawn="1"/>
        </p:nvSpPr>
        <p:spPr>
          <a:xfrm>
            <a:off x="8344592" y="62597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lang="de-DE" sz="1200" kern="1200" smtClean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095544-1C2B-4ECE-BE2C-843297A65C95}" type="slidenum">
              <a:rPr lang="de-DE" sz="1400" smtClean="0">
                <a:solidFill>
                  <a:srgbClr val="C6B95C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pPr/>
              <a:t>‹Nr.›</a:t>
            </a:fld>
            <a:endParaRPr lang="de-DE" sz="1400" dirty="0">
              <a:solidFill>
                <a:srgbClr val="C6B95C"/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976F1282-4A69-4CF4-A98B-CF9B41CF0CC5}"/>
              </a:ext>
            </a:extLst>
          </p:cNvPr>
          <p:cNvSpPr txBox="1"/>
          <p:nvPr userDrawn="1"/>
        </p:nvSpPr>
        <p:spPr>
          <a:xfrm>
            <a:off x="1466961" y="6259744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lang="de-DE" sz="1400" spc="0" baseline="0" smtClean="0">
                <a:solidFill>
                  <a:srgbClr val="B8A833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de-DE" dirty="0"/>
              <a:t>3s.co.at</a:t>
            </a:r>
          </a:p>
        </p:txBody>
      </p:sp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223E1D21-9030-4ADA-BF34-498032B07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555750" y="2380919"/>
            <a:ext cx="4540250" cy="307975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1pPr>
            <a:lvl2pPr marL="4572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lvl="0"/>
            <a:r>
              <a:rPr lang="de-DE" dirty="0"/>
              <a:t>Mastertext</a:t>
            </a:r>
          </a:p>
        </p:txBody>
      </p:sp>
      <p:sp>
        <p:nvSpPr>
          <p:cNvPr id="37" name="Textplatzhalter 35">
            <a:extLst>
              <a:ext uri="{FF2B5EF4-FFF2-40B4-BE49-F238E27FC236}">
                <a16:creationId xmlns:a16="http://schemas.microsoft.com/office/drawing/2014/main" id="{B9256749-C196-442D-BEF7-AC69B1DEBA5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55750" y="4216378"/>
            <a:ext cx="4540250" cy="307975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1pPr>
            <a:lvl2pPr marL="4572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lvl="0"/>
            <a:r>
              <a:rPr lang="de-DE" dirty="0"/>
              <a:t>Mastertext</a:t>
            </a:r>
          </a:p>
        </p:txBody>
      </p:sp>
      <p:sp>
        <p:nvSpPr>
          <p:cNvPr id="39" name="Textplatzhalter 38">
            <a:extLst>
              <a:ext uri="{FF2B5EF4-FFF2-40B4-BE49-F238E27FC236}">
                <a16:creationId xmlns:a16="http://schemas.microsoft.com/office/drawing/2014/main" id="{FFA208ED-38BF-4B14-9F12-FA7C0F2A428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55750" y="2731685"/>
            <a:ext cx="4540250" cy="1243013"/>
          </a:xfrm>
        </p:spPr>
        <p:txBody>
          <a:bodyPr>
            <a:noAutofit/>
          </a:bodyPr>
          <a:lstStyle>
            <a:lvl1pPr marL="0" indent="0">
              <a:buNone/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B0604020202020204" charset="0"/>
                <a:ea typeface="Inter SemiBold" panose="020B0604020202020204" charset="0"/>
              </a:defRPr>
            </a:lvl1pPr>
            <a:lvl2pPr marL="4572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lvl="0"/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Die Wiener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Wochen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für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Beruf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und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Weiterbildung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auf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einen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Blick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 Lorem ipsum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dolor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sit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amet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consectetur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adipiscing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elit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sed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do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eiusmod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tempor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incididunt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labore et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enim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ad minim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veniam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quis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nostrud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exercitation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ullamco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laboris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nisi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aliquip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ex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ea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commodo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consequat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.</a:t>
            </a:r>
            <a:endParaRPr lang="de-DE" dirty="0"/>
          </a:p>
        </p:txBody>
      </p:sp>
      <p:sp>
        <p:nvSpPr>
          <p:cNvPr id="40" name="Textplatzhalter 38">
            <a:extLst>
              <a:ext uri="{FF2B5EF4-FFF2-40B4-BE49-F238E27FC236}">
                <a16:creationId xmlns:a16="http://schemas.microsoft.com/office/drawing/2014/main" id="{13059CBE-D1A6-41FF-BBEF-DC15558F8C7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55750" y="4554858"/>
            <a:ext cx="4540250" cy="1243013"/>
          </a:xfrm>
        </p:spPr>
        <p:txBody>
          <a:bodyPr>
            <a:noAutofit/>
          </a:bodyPr>
          <a:lstStyle>
            <a:lvl1pPr marL="0" indent="0">
              <a:buNone/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B0604020202020204" charset="0"/>
                <a:ea typeface="Inter SemiBold" panose="020B0604020202020204" charset="0"/>
              </a:defRPr>
            </a:lvl1pPr>
            <a:lvl2pPr marL="4572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lvl="0"/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Die Wiener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Wochen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für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Beruf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und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Weiterbildung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auf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einen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Blick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 Lorem ipsum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dolor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sit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amet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consectetur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adipiscing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elit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sed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do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eiusmod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tempor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incididunt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labore et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enim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ad minim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veniam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quis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nostrud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exercitation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ullamco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laboris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nisi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aliquip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ex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ea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commodo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consequat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.</a:t>
            </a:r>
            <a:endParaRPr lang="de-DE" dirty="0"/>
          </a:p>
        </p:txBody>
      </p:sp>
      <p:sp>
        <p:nvSpPr>
          <p:cNvPr id="41" name="Textplatzhalter 35">
            <a:extLst>
              <a:ext uri="{FF2B5EF4-FFF2-40B4-BE49-F238E27FC236}">
                <a16:creationId xmlns:a16="http://schemas.microsoft.com/office/drawing/2014/main" id="{505CCF4B-69DE-42AC-9809-22C7004CED4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432550" y="2380919"/>
            <a:ext cx="4540250" cy="307975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1pPr>
            <a:lvl2pPr marL="4572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lvl="0"/>
            <a:r>
              <a:rPr lang="de-DE" dirty="0"/>
              <a:t>Mastertext</a:t>
            </a:r>
          </a:p>
        </p:txBody>
      </p:sp>
      <p:sp>
        <p:nvSpPr>
          <p:cNvPr id="42" name="Textplatzhalter 35">
            <a:extLst>
              <a:ext uri="{FF2B5EF4-FFF2-40B4-BE49-F238E27FC236}">
                <a16:creationId xmlns:a16="http://schemas.microsoft.com/office/drawing/2014/main" id="{C4C58E85-2016-4529-9925-D6490D5F26A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32550" y="4216378"/>
            <a:ext cx="4540250" cy="307975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1pPr>
            <a:lvl2pPr marL="4572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buNone/>
              <a:defRPr sz="1600" b="1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lvl="0"/>
            <a:r>
              <a:rPr lang="de-DE" dirty="0"/>
              <a:t>Mastertext</a:t>
            </a:r>
          </a:p>
        </p:txBody>
      </p:sp>
      <p:sp>
        <p:nvSpPr>
          <p:cNvPr id="43" name="Textplatzhalter 38">
            <a:extLst>
              <a:ext uri="{FF2B5EF4-FFF2-40B4-BE49-F238E27FC236}">
                <a16:creationId xmlns:a16="http://schemas.microsoft.com/office/drawing/2014/main" id="{E2825ECE-9A86-466E-9DC2-831C6D87C32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32550" y="2731685"/>
            <a:ext cx="4540250" cy="1243013"/>
          </a:xfrm>
        </p:spPr>
        <p:txBody>
          <a:bodyPr>
            <a:noAutofit/>
          </a:bodyPr>
          <a:lstStyle>
            <a:lvl1pPr marL="0" indent="0">
              <a:buNone/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B0604020202020204" charset="0"/>
                <a:ea typeface="Inter SemiBold" panose="020B0604020202020204" charset="0"/>
              </a:defRPr>
            </a:lvl1pPr>
            <a:lvl2pPr marL="4572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lvl="0"/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Die Wiener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Wochen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für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Beruf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und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Weiterbildung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auf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einen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Blick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 Lorem ipsum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dolor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sit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amet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consectetur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adipiscing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elit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sed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do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eiusmod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tempor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incididunt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labore et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enim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ad minim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veniam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quis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nostrud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exercitation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ullamco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laboris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nisi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aliquip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ex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ea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commodo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consequat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.</a:t>
            </a:r>
            <a:endParaRPr lang="de-DE" dirty="0"/>
          </a:p>
        </p:txBody>
      </p:sp>
      <p:sp>
        <p:nvSpPr>
          <p:cNvPr id="44" name="Textplatzhalter 38">
            <a:extLst>
              <a:ext uri="{FF2B5EF4-FFF2-40B4-BE49-F238E27FC236}">
                <a16:creationId xmlns:a16="http://schemas.microsoft.com/office/drawing/2014/main" id="{39E3F868-FC87-4236-9083-05E78DAF923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32550" y="4554858"/>
            <a:ext cx="4540250" cy="1243013"/>
          </a:xfrm>
        </p:spPr>
        <p:txBody>
          <a:bodyPr>
            <a:noAutofit/>
          </a:bodyPr>
          <a:lstStyle>
            <a:lvl1pPr marL="0" indent="0">
              <a:buNone/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Inter SemiBold" panose="020B0604020202020204" charset="0"/>
                <a:ea typeface="Inter SemiBold" panose="020B0604020202020204" charset="0"/>
              </a:defRPr>
            </a:lvl1pPr>
            <a:lvl2pPr marL="4572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2pPr>
            <a:lvl3pPr marL="9144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3pPr>
            <a:lvl4pPr marL="13716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4pPr>
            <a:lvl5pPr marL="1828800" indent="0">
              <a:buNone/>
              <a:defRPr sz="1400" b="0">
                <a:solidFill>
                  <a:schemeClr val="tx1"/>
                </a:solidFill>
                <a:latin typeface="Inter SemiBold" panose="020B0604020202020204" charset="0"/>
                <a:ea typeface="Inter SemiBold" panose="020B0604020202020204" charset="0"/>
              </a:defRPr>
            </a:lvl5pPr>
          </a:lstStyle>
          <a:p>
            <a:pPr lvl="0"/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Die Wiener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Wochen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für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Beruf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und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Weiterbildung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auf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einen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Blick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 Lorem ipsum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dolor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sit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amet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consectetur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adipiscing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elit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sed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do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eiusmod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tempor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incididunt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labore et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enim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ad minim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veniam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,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quis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nostrud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exercitation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ullamco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laboris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nisi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ut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aliquip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ex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ea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commodo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consequat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2743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cover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86981891-6156-4BD1-A1E7-0DE7B73AB0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0000"/>
          <a:stretch/>
        </p:blipFill>
        <p:spPr>
          <a:xfrm>
            <a:off x="6096000" y="1827"/>
            <a:ext cx="6096000" cy="6856173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E763E8BF-2243-464F-8A7E-89BFC6218B54}"/>
              </a:ext>
            </a:extLst>
          </p:cNvPr>
          <p:cNvSpPr/>
          <p:nvPr userDrawn="1"/>
        </p:nvSpPr>
        <p:spPr>
          <a:xfrm>
            <a:off x="0" y="0"/>
            <a:ext cx="6900672" cy="6858000"/>
          </a:xfrm>
          <a:prstGeom prst="rect">
            <a:avLst/>
          </a:prstGeom>
          <a:solidFill>
            <a:srgbClr val="B8A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D80A270-1404-47AA-8208-0B94281A89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410" y="800100"/>
            <a:ext cx="6096000" cy="314646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b="1" dirty="0">
                <a:solidFill>
                  <a:schemeClr val="bg1"/>
                </a:solidFill>
                <a:effectLst/>
                <a:latin typeface="Inter SemiBold" panose="020B0604020202020204" charset="0"/>
                <a:ea typeface="Inter SemiBold" panose="020B0604020202020204" charset="0"/>
              </a:rPr>
              <a:t>Chapter cover page (title goes here)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106C8D6-267A-444E-989D-72CA76D10BA3}"/>
              </a:ext>
            </a:extLst>
          </p:cNvPr>
          <p:cNvSpPr txBox="1"/>
          <p:nvPr userDrawn="1"/>
        </p:nvSpPr>
        <p:spPr>
          <a:xfrm>
            <a:off x="914400" y="4773336"/>
            <a:ext cx="4513277" cy="147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FE7F5D01-2EAA-4E44-9E8A-666300C4E0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410" y="4260002"/>
            <a:ext cx="6095999" cy="1989795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24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r SemiBold" panose="020B0502030000000004" pitchFamily="34" charset="0"/>
                <a:ea typeface="Inter SemiBold" panose="020B0502030000000004" pitchFamily="34" charset="0"/>
                <a:cs typeface="Arial" panose="020B0604020202020204" pitchFamily="34" charset="0"/>
              </a:rPr>
              <a:t>Subtitle</a:t>
            </a: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r SemiBold" panose="020B0502030000000004" pitchFamily="34" charset="0"/>
                <a:ea typeface="Inter SemiBold" panose="020B0502030000000004" pitchFamily="34" charset="0"/>
                <a:cs typeface="Arial" panose="020B0604020202020204" pitchFamily="34" charset="0"/>
              </a:rPr>
              <a:t> </a:t>
            </a:r>
            <a:r>
              <a:rPr kumimoji="0" lang="de-DE" sz="24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r SemiBold" panose="020B0502030000000004" pitchFamily="34" charset="0"/>
                <a:ea typeface="Inter SemiBold" panose="020B0502030000000004" pitchFamily="34" charset="0"/>
                <a:cs typeface="Arial" panose="020B0604020202020204" pitchFamily="34" charset="0"/>
              </a:rPr>
              <a:t>goes</a:t>
            </a: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r SemiBold" panose="020B0502030000000004" pitchFamily="34" charset="0"/>
                <a:ea typeface="Inter SemiBold" panose="020B0502030000000004" pitchFamily="34" charset="0"/>
                <a:cs typeface="Arial" panose="020B0604020202020204" pitchFamily="34" charset="0"/>
              </a:rPr>
              <a:t> </a:t>
            </a:r>
            <a:r>
              <a:rPr kumimoji="0" lang="de-DE" sz="24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r SemiBold" panose="020B0502030000000004" pitchFamily="34" charset="0"/>
                <a:ea typeface="Inter SemiBold" panose="020B0502030000000004" pitchFamily="34" charset="0"/>
                <a:cs typeface="Arial" panose="020B0604020202020204" pitchFamily="34" charset="0"/>
              </a:rPr>
              <a:t>here</a:t>
            </a:r>
            <a:endParaRPr kumimoji="0" lang="de-DE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r SemiBold" panose="020B0502030000000004" pitchFamily="34" charset="0"/>
              <a:ea typeface="Inter SemiBold" panose="020B0502030000000004" pitchFamily="34" charset="0"/>
              <a:cs typeface="Arial" panose="020B0604020202020204" pitchFamily="34" charset="0"/>
            </a:endParaRP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7787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Cov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7563A663-FD74-41F3-8BA1-4D83D8F95610}"/>
              </a:ext>
            </a:extLst>
          </p:cNvPr>
          <p:cNvSpPr/>
          <p:nvPr userDrawn="1"/>
        </p:nvSpPr>
        <p:spPr>
          <a:xfrm flipH="1">
            <a:off x="6900670" y="-13855"/>
            <a:ext cx="5324251" cy="6914526"/>
          </a:xfrm>
          <a:prstGeom prst="rect">
            <a:avLst/>
          </a:prstGeom>
          <a:solidFill>
            <a:srgbClr val="B8A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93AD0A00-F231-4D89-A40E-D262FBAC99C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0" y="0"/>
            <a:ext cx="6900670" cy="691452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E884B0FE-364A-4B6F-A12D-30A55086DC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43810" y="1315833"/>
            <a:ext cx="4243390" cy="2389131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Chapter </a:t>
            </a:r>
            <a:r>
              <a:rPr lang="de-DE" dirty="0" err="1"/>
              <a:t>cover</a:t>
            </a:r>
            <a:r>
              <a:rPr lang="de-DE" dirty="0"/>
              <a:t> </a:t>
            </a:r>
            <a:r>
              <a:rPr lang="de-DE" dirty="0" err="1"/>
              <a:t>page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>Title </a:t>
            </a:r>
            <a:r>
              <a:rPr lang="de-DE" dirty="0" err="1"/>
              <a:t>goes</a:t>
            </a:r>
            <a:r>
              <a:rPr lang="de-DE" dirty="0"/>
              <a:t>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AE659B6D-A114-4EE5-A302-97C0370F05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43810" y="3849052"/>
            <a:ext cx="4243390" cy="218344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err="1"/>
              <a:t>Subtitle</a:t>
            </a:r>
            <a:r>
              <a:rPr lang="de-DE" dirty="0"/>
              <a:t> </a:t>
            </a:r>
            <a:r>
              <a:rPr lang="de-DE" dirty="0" err="1"/>
              <a:t>goes</a:t>
            </a:r>
            <a:r>
              <a:rPr lang="de-DE" dirty="0"/>
              <a:t>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24631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Cover lar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D9CA634-0832-4663-AE89-CEFAB6C74E2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0" y="1"/>
            <a:ext cx="121920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T" dirty="0"/>
          </a:p>
        </p:txBody>
      </p:sp>
      <p:sp>
        <p:nvSpPr>
          <p:cNvPr id="21" name="Inhaltsplatzhalter 20">
            <a:extLst>
              <a:ext uri="{FF2B5EF4-FFF2-40B4-BE49-F238E27FC236}">
                <a16:creationId xmlns:a16="http://schemas.microsoft.com/office/drawing/2014/main" id="{6BB8FCFB-A28D-48D9-A74A-D4D9AAE9E67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04891" y="3428999"/>
            <a:ext cx="6189663" cy="2039814"/>
          </a:xfrm>
          <a:solidFill>
            <a:srgbClr val="B8A833">
              <a:alpha val="80000"/>
            </a:srgbClr>
          </a:solidFill>
          <a:ln>
            <a:noFill/>
          </a:ln>
        </p:spPr>
        <p:txBody>
          <a:bodyPr/>
          <a:lstStyle>
            <a:lvl1pPr>
              <a:defRPr>
                <a:ln>
                  <a:solidFill>
                    <a:srgbClr val="C6B95C"/>
                  </a:solidFill>
                </a:ln>
                <a:solidFill>
                  <a:srgbClr val="C6B95C"/>
                </a:solidFill>
              </a:defRPr>
            </a:lvl1pPr>
            <a:lvl2pPr>
              <a:defRPr>
                <a:ln>
                  <a:solidFill>
                    <a:srgbClr val="C6B95C"/>
                  </a:solidFill>
                </a:ln>
                <a:solidFill>
                  <a:srgbClr val="C6B95C"/>
                </a:solidFill>
              </a:defRPr>
            </a:lvl2pPr>
            <a:lvl3pPr>
              <a:defRPr>
                <a:ln>
                  <a:solidFill>
                    <a:srgbClr val="C6B95C"/>
                  </a:solidFill>
                </a:ln>
                <a:solidFill>
                  <a:srgbClr val="C6B95C"/>
                </a:solidFill>
              </a:defRPr>
            </a:lvl3pPr>
            <a:lvl4pPr>
              <a:defRPr>
                <a:ln>
                  <a:solidFill>
                    <a:srgbClr val="C6B95C"/>
                  </a:solidFill>
                </a:ln>
                <a:solidFill>
                  <a:srgbClr val="C6B95C"/>
                </a:solidFill>
              </a:defRPr>
            </a:lvl4pPr>
            <a:lvl5pPr marL="1828800" indent="0">
              <a:buNone/>
              <a:defRPr>
                <a:ln>
                  <a:solidFill>
                    <a:srgbClr val="C6B95C"/>
                  </a:solidFill>
                </a:ln>
                <a:solidFill>
                  <a:srgbClr val="C6B95C">
                    <a:alpha val="80000"/>
                  </a:srgbClr>
                </a:solidFill>
              </a:defRPr>
            </a:lvl5pPr>
          </a:lstStyle>
          <a:p>
            <a:pPr lvl="4"/>
            <a:r>
              <a:rPr lang="de-DE" dirty="0"/>
              <a:t> .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A415B736-F759-404D-A020-83926FE7BA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5335" y="3620187"/>
            <a:ext cx="5009110" cy="1156546"/>
          </a:xfrm>
          <a:custGeom>
            <a:avLst/>
            <a:gdLst>
              <a:gd name="connsiteX0" fmla="*/ 0 w 5009110"/>
              <a:gd name="connsiteY0" fmla="*/ 0 h 1156546"/>
              <a:gd name="connsiteX1" fmla="*/ 5009110 w 5009110"/>
              <a:gd name="connsiteY1" fmla="*/ 0 h 1156546"/>
              <a:gd name="connsiteX2" fmla="*/ 5009110 w 5009110"/>
              <a:gd name="connsiteY2" fmla="*/ 1156546 h 1156546"/>
              <a:gd name="connsiteX3" fmla="*/ 0 w 5009110"/>
              <a:gd name="connsiteY3" fmla="*/ 1156546 h 115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9110" h="1156546">
                <a:moveTo>
                  <a:pt x="0" y="0"/>
                </a:moveTo>
                <a:lnTo>
                  <a:pt x="5009110" y="0"/>
                </a:lnTo>
                <a:lnTo>
                  <a:pt x="5009110" y="1156546"/>
                </a:lnTo>
                <a:lnTo>
                  <a:pt x="0" y="11565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Chapter </a:t>
            </a:r>
            <a:r>
              <a:rPr lang="en-GB" dirty="0" err="1"/>
              <a:t>CoverTitle</a:t>
            </a:r>
            <a:endParaRPr lang="en-AT" dirty="0"/>
          </a:p>
        </p:txBody>
      </p:sp>
    </p:spTree>
    <p:extLst>
      <p:ext uri="{BB962C8B-B14F-4D97-AF65-F5344CB8AC3E}">
        <p14:creationId xmlns:p14="http://schemas.microsoft.com/office/powerpoint/2010/main" val="2683086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BAB78386-7F81-479D-A9D4-51FBCE0D4EB2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1466962" y="2488986"/>
            <a:ext cx="7711544" cy="2616414"/>
          </a:xfrm>
        </p:spPr>
        <p:txBody>
          <a:bodyPr>
            <a:normAutofit lnSpcReduction="10000"/>
          </a:bodyPr>
          <a:lstStyle>
            <a:lvl1pPr>
              <a:lnSpc>
                <a:spcPct val="110000"/>
              </a:lnSpc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>
              <a:buFont typeface="Wingdings" pitchFamily="2" charset="2"/>
              <a:buChar char="§"/>
              <a:tabLst>
                <a:tab pos="269875" algn="l"/>
              </a:tabLst>
            </a:pPr>
            <a:r>
              <a:rPr kumimoji="0" lang="en-US" alt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  <a:sym typeface="Symbol" panose="05050102010706020507" pitchFamily="18" charset="2"/>
              </a:rPr>
              <a:t>Bullet point number 1</a:t>
            </a:r>
          </a:p>
          <a:p>
            <a:pPr>
              <a:buFont typeface="Wingdings" pitchFamily="2" charset="2"/>
              <a:buChar char="§"/>
              <a:tabLst>
                <a:tab pos="269875" algn="l"/>
              </a:tabLst>
            </a:pPr>
            <a:r>
              <a:rPr kumimoji="0" lang="en-US" alt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  <a:sym typeface="Symbol" panose="05050102010706020507" pitchFamily="18" charset="2"/>
              </a:rPr>
              <a:t>Second bullet point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  <a:tabLst>
                <a:tab pos="269875" algn="l"/>
              </a:tabLst>
            </a:pPr>
            <a:r>
              <a:rPr lang="en-US" altLang="de-DE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  <a:sym typeface="Symbol" panose="05050102010706020507" pitchFamily="18" charset="2"/>
              </a:rPr>
              <a:t>The third one</a:t>
            </a: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Inter Medium" panose="02000503000000020004" pitchFamily="2" charset="0"/>
              <a:ea typeface="Inter Medium" panose="02000503000000020004" pitchFamily="2" charset="0"/>
              <a:cs typeface="Helvetica" panose="020B0604020202020204" pitchFamily="34" charset="0"/>
              <a:sym typeface="Symbol" panose="05050102010706020507" pitchFamily="18" charset="2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tabLst>
                <a:tab pos="269875" algn="l"/>
              </a:tabLst>
            </a:pPr>
            <a:r>
              <a:rPr lang="en-US" altLang="de-DE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  <a:sym typeface="Symbol" panose="05050102010706020507" pitchFamily="18" charset="2"/>
              </a:rPr>
              <a:t>This is the next bullet point</a:t>
            </a:r>
            <a:r>
              <a:rPr kumimoji="0" lang="en-US" alt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  <a:sym typeface="Symbol" panose="05050102010706020507" pitchFamily="18" charset="2"/>
              </a:rPr>
              <a:t>.</a:t>
            </a:r>
            <a:br>
              <a:rPr kumimoji="0" lang="en-US" alt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  <a:sym typeface="Symbol" panose="05050102010706020507" pitchFamily="18" charset="2"/>
              </a:rPr>
            </a:br>
            <a:r>
              <a:rPr kumimoji="0" lang="en-US" alt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  <a:sym typeface="Symbol" panose="05050102010706020507" pitchFamily="18" charset="2"/>
              </a:rPr>
              <a:t/>
            </a:r>
            <a:br>
              <a:rPr kumimoji="0" lang="en-US" altLang="de-DE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Helvetica" panose="020B0604020202020204" pitchFamily="34" charset="0"/>
                <a:sym typeface="Symbol" panose="05050102010706020507" pitchFamily="18" charset="2"/>
              </a:rPr>
            </a:br>
            <a:endParaRPr kumimoji="0" lang="en-US" altLang="de-DE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Inter Medium" panose="02000503000000020004" pitchFamily="2" charset="0"/>
              <a:ea typeface="Inter Medium" panose="02000503000000020004" pitchFamily="2" charset="0"/>
              <a:cs typeface="Helvetica" panose="020B0604020202020204" pitchFamily="34" charset="0"/>
              <a:sym typeface="Symbol" panose="05050102010706020507" pitchFamily="18" charset="2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tabLst>
                <a:tab pos="269875" algn="l"/>
              </a:tabLst>
            </a:pPr>
            <a:endParaRPr lang="de-AT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010E2A-DE46-44AA-B644-F9E159FAC3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9372" y="675651"/>
            <a:ext cx="9618420" cy="115654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Title</a:t>
            </a:r>
            <a:endParaRPr lang="en-AT" dirty="0"/>
          </a:p>
        </p:txBody>
      </p:sp>
      <p:sp>
        <p:nvSpPr>
          <p:cNvPr id="14" name="Foliennummernplatzhalter 5">
            <a:extLst>
              <a:ext uri="{FF2B5EF4-FFF2-40B4-BE49-F238E27FC236}">
                <a16:creationId xmlns:a16="http://schemas.microsoft.com/office/drawing/2014/main" id="{EBBA92A9-608A-4B48-A048-79DAF35E840B}"/>
              </a:ext>
            </a:extLst>
          </p:cNvPr>
          <p:cNvSpPr txBox="1">
            <a:spLocks/>
          </p:cNvSpPr>
          <p:nvPr userDrawn="1"/>
        </p:nvSpPr>
        <p:spPr>
          <a:xfrm>
            <a:off x="8344592" y="62597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lang="de-DE" sz="1200" kern="1200" smtClean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095544-1C2B-4ECE-BE2C-843297A65C95}" type="slidenum">
              <a:rPr lang="de-DE" sz="1400" smtClean="0">
                <a:solidFill>
                  <a:srgbClr val="C6B95C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pPr/>
              <a:t>‹Nr.›</a:t>
            </a:fld>
            <a:endParaRPr lang="de-DE" sz="1400" dirty="0">
              <a:solidFill>
                <a:srgbClr val="C6B95C"/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E3764D6-5511-42CF-B9AB-BFF4CF625F97}"/>
              </a:ext>
            </a:extLst>
          </p:cNvPr>
          <p:cNvSpPr txBox="1"/>
          <p:nvPr userDrawn="1"/>
        </p:nvSpPr>
        <p:spPr>
          <a:xfrm>
            <a:off x="1466961" y="6259744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lang="de-DE" sz="1400" spc="0" baseline="0" smtClean="0">
                <a:solidFill>
                  <a:srgbClr val="B8A833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de-DE" dirty="0"/>
              <a:t>3s.co.at</a:t>
            </a:r>
          </a:p>
        </p:txBody>
      </p:sp>
    </p:spTree>
    <p:extLst>
      <p:ext uri="{BB962C8B-B14F-4D97-AF65-F5344CB8AC3E}">
        <p14:creationId xmlns:p14="http://schemas.microsoft.com/office/powerpoint/2010/main" val="3610889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ong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6DAFCEE-C5CD-4741-9318-EC8AF240A3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960" y="2424545"/>
            <a:ext cx="9886839" cy="3752418"/>
          </a:xfrm>
        </p:spPr>
        <p:txBody>
          <a:bodyPr>
            <a:normAutofit/>
          </a:bodyPr>
          <a:lstStyle>
            <a:lvl1pPr>
              <a:defRPr b="0"/>
            </a:lvl1pPr>
          </a:lstStyle>
          <a:p>
            <a:pPr marL="0" indent="0" algn="l">
              <a:lnSpc>
                <a:spcPct val="120000"/>
              </a:lnSpc>
              <a:buNone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1000 characters:  Lorem ipsum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consectetur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adipiscing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,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do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eiusmod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incididunt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labore et dolore magna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Sit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facilisis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magna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etiam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orci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lobortis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Dis parturient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montes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nascetur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ridiculus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mauris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vitae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ultricies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Elit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at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imperdiet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dui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accumsan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Nulla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facilisi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cras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fermentum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odio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feugiat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pretium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Nam libero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justo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laoreet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sit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Euismod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nisi porta lorem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mollis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porttitor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a. Cras fermentum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odio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feugiat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Sed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viverra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ipsum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nunc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Diam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sollicitudin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id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nisl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nunc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mi ipsum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faucibus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Pretium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lectus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quam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id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leo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in vitae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turpis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</a:t>
            </a:r>
          </a:p>
          <a:p>
            <a:pPr marL="0" indent="0" algn="l">
              <a:lnSpc>
                <a:spcPct val="120000"/>
              </a:lnSpc>
              <a:buNone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 non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diam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phasellus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vestibulum.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Tincidunt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ornare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massa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eget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egestas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purus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viverra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accumsan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in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nisl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Nunc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lobortis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mattis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faucibus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purus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in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massa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tempor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nec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Est lorem ipsum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sit.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Scelerisque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viverra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mauris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in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aliquam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sem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fringilla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ut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morbi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tincidunt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Nullam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vehicula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ipsum a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arcu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cursus.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Orci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lobortis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elementum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nibh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Arcu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bibendum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at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varius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vel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pharetra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vel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turpis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Hendrerit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gravida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rutrum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quisque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non. Ut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morbi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tincidunt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augue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interdum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velit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euismod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in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pellentesque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Natoque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penatibus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et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magnis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dis parturient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montes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nascetur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140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ridiculus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. </a:t>
            </a:r>
            <a:endParaRPr lang="en-AT" sz="14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847440-3723-4946-9518-EDFCD41509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69371" y="675651"/>
            <a:ext cx="9884427" cy="1156546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Title</a:t>
            </a:r>
            <a:endParaRPr lang="en-AT" dirty="0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B7FC48B7-E0A6-42D4-B804-F909FE868B8B}"/>
              </a:ext>
            </a:extLst>
          </p:cNvPr>
          <p:cNvSpPr txBox="1">
            <a:spLocks/>
          </p:cNvSpPr>
          <p:nvPr userDrawn="1"/>
        </p:nvSpPr>
        <p:spPr>
          <a:xfrm>
            <a:off x="8344592" y="625974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lang="de-DE" sz="1200" kern="1200" smtClean="0">
                <a:solidFill>
                  <a:schemeClr val="tx1">
                    <a:tint val="7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E095544-1C2B-4ECE-BE2C-843297A65C95}" type="slidenum">
              <a:rPr lang="de-DE" sz="1400" smtClean="0">
                <a:solidFill>
                  <a:srgbClr val="C6B95C"/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pPr/>
              <a:t>‹Nr.›</a:t>
            </a:fld>
            <a:endParaRPr lang="de-DE" sz="1400" dirty="0">
              <a:solidFill>
                <a:srgbClr val="C6B95C"/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4E8018C-CF5C-4FAF-AD65-9F8BB625F235}"/>
              </a:ext>
            </a:extLst>
          </p:cNvPr>
          <p:cNvSpPr txBox="1"/>
          <p:nvPr userDrawn="1"/>
        </p:nvSpPr>
        <p:spPr>
          <a:xfrm>
            <a:off x="1466961" y="6259744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lang="de-DE" sz="1400" spc="0" baseline="0" smtClean="0">
                <a:solidFill>
                  <a:srgbClr val="B8A833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de-DE" dirty="0"/>
              <a:t>3s.co.at</a:t>
            </a:r>
          </a:p>
        </p:txBody>
      </p:sp>
    </p:spTree>
    <p:extLst>
      <p:ext uri="{BB962C8B-B14F-4D97-AF65-F5344CB8AC3E}">
        <p14:creationId xmlns:p14="http://schemas.microsoft.com/office/powerpoint/2010/main" val="985884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A54D62-ECDB-D648-BC81-CA929E6D3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961" y="386949"/>
            <a:ext cx="96208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A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45B99C-9955-E445-9C17-2995B9726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66961" y="1858762"/>
            <a:ext cx="96208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A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B75A8-6A92-2448-96A6-B1408BD379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66961" y="6280119"/>
            <a:ext cx="274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de-DE" sz="1400" spc="0" baseline="0" smtClean="0">
                <a:solidFill>
                  <a:srgbClr val="B8A833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r>
              <a:rPr lang="de-AT" dirty="0"/>
              <a:t>3s.co.at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F2BCD2-D046-5643-8C76-91FB5DFFEE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44592" y="6263494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lang="de-DE" sz="1400" smtClean="0">
                <a:solidFill>
                  <a:srgbClr val="B8A833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algn="r"/>
            <a:r>
              <a:rPr lang="de-DE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032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61" r:id="rId2"/>
    <p:sldLayoutId id="2147483664" r:id="rId3"/>
    <p:sldLayoutId id="2147483668" r:id="rId4"/>
    <p:sldLayoutId id="2147483669" r:id="rId5"/>
    <p:sldLayoutId id="2147483670" r:id="rId6"/>
    <p:sldLayoutId id="2147483665" r:id="rId7"/>
    <p:sldLayoutId id="2147483663" r:id="rId8"/>
    <p:sldLayoutId id="2147483666" r:id="rId9"/>
    <p:sldLayoutId id="2147483667" r:id="rId10"/>
    <p:sldLayoutId id="2147483672" r:id="rId11"/>
    <p:sldLayoutId id="2147483673" r:id="rId12"/>
    <p:sldLayoutId id="2147483676" r:id="rId13"/>
    <p:sldLayoutId id="2147483671" r:id="rId14"/>
    <p:sldLayoutId id="2147483687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6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Inter SemiBold" panose="020B0604020202020204" charset="0"/>
          <a:ea typeface="Inter SemiBold" panose="020B060402020202020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400" b="1" kern="1200">
          <a:solidFill>
            <a:schemeClr val="tx1"/>
          </a:solidFill>
          <a:latin typeface="Inter Medium" panose="020B0604020202020204" charset="0"/>
          <a:ea typeface="Inter Medium" panose="020B0604020202020204" charset="0"/>
          <a:cs typeface="Inter Medium" panose="020B060402020202020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Inter Medium" panose="020B0604020202020204" charset="0"/>
          <a:ea typeface="Inter Medium" panose="020B0604020202020204" charset="0"/>
          <a:cs typeface="Inter Medium" panose="020B060402020202020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Inter Medium" panose="020B0604020202020204" charset="0"/>
          <a:ea typeface="Inter Medium" panose="020B0604020202020204" charset="0"/>
          <a:cs typeface="Inter Medium" panose="020B060402020202020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Inter Medium" panose="020B0604020202020204" charset="0"/>
          <a:ea typeface="Inter Medium" panose="020B0604020202020204" charset="0"/>
          <a:cs typeface="Inter Medium" panose="020B060402020202020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Inter Medium" panose="020B0604020202020204" charset="0"/>
          <a:ea typeface="Inter Medium" panose="020B0604020202020204" charset="0"/>
          <a:cs typeface="Inter Medium" panose="020B060402020202020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A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maw.gv.at/Themen/Arbeitsmarkt/Arbeitsmarktdaten/Fachkraeftebarometer.html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migration.gv.at/de/formen-der-zuwanderung/dauerhafte-zuwanderung/bundesweite-mangelberufe/" TargetMode="External"/><Relationship Id="rId5" Type="http://schemas.openxmlformats.org/officeDocument/2006/relationships/hyperlink" Target="https://www.bmaw.gv.at/Themen/Arbeitsmarkt/Arbeitsmarktdaten/Fachkraeftebarometer.html" TargetMode="Externa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claudia.plaimauer@3s.co.at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Relationship Id="rId4" Type="http://schemas.openxmlformats.org/officeDocument/2006/relationships/hyperlink" Target="http://www.3s.co.at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png"/><Relationship Id="rId4" Type="http://schemas.openxmlformats.org/officeDocument/2006/relationships/hyperlink" Target="https://www.migration.gv.at/de/formen-der-zuwanderung/dauerhafte-zuwanderung/regionale-mangelberufe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.png"/><Relationship Id="rId4" Type="http://schemas.openxmlformats.org/officeDocument/2006/relationships/hyperlink" Target="https://www.wirtschaftsbund.at/stellenmonitor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hyperlink" Target="https://www.textkernel.com/products-solutions/labour-market-insights/jobs-data/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C701E4-E1B8-4925-4ED8-4EE79C1EB4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82559" y="492675"/>
            <a:ext cx="5563451" cy="1797444"/>
          </a:xfrm>
        </p:spPr>
        <p:txBody>
          <a:bodyPr>
            <a:normAutofit/>
          </a:bodyPr>
          <a:lstStyle/>
          <a:p>
            <a:r>
              <a:rPr lang="de-AT" dirty="0"/>
              <a:t>Monitoring </a:t>
            </a:r>
            <a:r>
              <a:rPr lang="de-AT" dirty="0" err="1"/>
              <a:t>staffing</a:t>
            </a:r>
            <a:r>
              <a:rPr lang="de-AT"/>
              <a:t> bottlenecks in Austria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7A75910-D17B-9426-8F7D-8B1B1C37F710}"/>
              </a:ext>
            </a:extLst>
          </p:cNvPr>
          <p:cNvSpPr>
            <a:spLocks noGrp="1"/>
          </p:cNvSpPr>
          <p:nvPr>
            <p:ph sz="half" idx="17"/>
          </p:nvPr>
        </p:nvSpPr>
        <p:spPr/>
        <p:txBody>
          <a:bodyPr>
            <a:normAutofit/>
          </a:bodyPr>
          <a:lstStyle/>
          <a:p>
            <a:r>
              <a:rPr lang="de-AT" dirty="0"/>
              <a:t>Claudia Plaimauer</a:t>
            </a:r>
          </a:p>
          <a:p>
            <a:endParaRPr lang="de-AT" dirty="0"/>
          </a:p>
          <a:p>
            <a:r>
              <a:rPr lang="de-AT" dirty="0"/>
              <a:t>ENRLMM Annual Meeting</a:t>
            </a:r>
          </a:p>
          <a:p>
            <a:r>
              <a:rPr lang="de-AT" dirty="0"/>
              <a:t>5 September 2024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72216" cy="6858000"/>
          </a:xfrm>
          <a:prstGeom prst="rect">
            <a:avLst/>
          </a:prstGeom>
        </p:spPr>
      </p:pic>
      <p:pic>
        <p:nvPicPr>
          <p:cNvPr id="8" name="Bildplatzhalter 7"/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l="16580" r="16580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59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A0D40C6-BF1F-1B35-A7C2-BE830739B59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466962" y="2488986"/>
            <a:ext cx="8051507" cy="261641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400" dirty="0"/>
              <a:t>How </a:t>
            </a:r>
            <a:r>
              <a:rPr lang="en-US" sz="1400"/>
              <a:t>trustworthy </a:t>
            </a:r>
            <a:r>
              <a:rPr lang="en-US" sz="1400" smtClean="0"/>
              <a:t>is demand information derived from Jobs Data?  How can OJA analysis be used for monitoring labour shortages?  </a:t>
            </a:r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de-DE" sz="1400" smtClean="0"/>
              <a:t>How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assure</a:t>
            </a:r>
            <a:r>
              <a:rPr lang="de-DE" sz="1400" dirty="0"/>
              <a:t> </a:t>
            </a:r>
            <a:r>
              <a:rPr lang="de-DE" sz="1400" dirty="0" err="1"/>
              <a:t>that</a:t>
            </a:r>
            <a:r>
              <a:rPr lang="de-DE" sz="1400" dirty="0"/>
              <a:t> </a:t>
            </a:r>
            <a:r>
              <a:rPr lang="de-DE" sz="1400" dirty="0" err="1"/>
              <a:t>only</a:t>
            </a:r>
            <a:r>
              <a:rPr lang="de-DE" sz="1400" dirty="0"/>
              <a:t> </a:t>
            </a:r>
            <a:r>
              <a:rPr lang="en-US" sz="1400" dirty="0"/>
              <a:t>unique active OJAs are counted?</a:t>
            </a:r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en-US" sz="1400" dirty="0"/>
              <a:t>How comprehensively and accurately are regional information and occupational </a:t>
            </a:r>
            <a:r>
              <a:rPr lang="en-US" sz="1400"/>
              <a:t>reference </a:t>
            </a:r>
            <a:r>
              <a:rPr lang="en-US" sz="1400" smtClean="0"/>
              <a:t>contained in OJAs normalized</a:t>
            </a:r>
            <a:r>
              <a:rPr lang="en-US" sz="1400" dirty="0"/>
              <a:t>?</a:t>
            </a:r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en-US" sz="1400" dirty="0"/>
              <a:t>How to infer the number of vacancies from the number of OJAs?</a:t>
            </a:r>
            <a:endParaRPr lang="de-DE" sz="1400" dirty="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de-DE" sz="1400" dirty="0" err="1"/>
              <a:t>How</a:t>
            </a:r>
            <a:r>
              <a:rPr lang="de-DE" sz="1400" dirty="0"/>
              <a:t>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produce</a:t>
            </a:r>
            <a:r>
              <a:rPr lang="de-DE" sz="1400" dirty="0"/>
              <a:t> robust time </a:t>
            </a:r>
            <a:r>
              <a:rPr lang="de-DE" sz="1400" dirty="0" err="1"/>
              <a:t>series</a:t>
            </a:r>
            <a:r>
              <a:rPr lang="de-DE" sz="1400" dirty="0"/>
              <a:t>?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7B84E53-E741-8685-E6FC-DD89C4FB0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/>
              <a:t>Research questions</a:t>
            </a:r>
            <a:endParaRPr lang="de-AT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802D7095-B59E-3DC4-E1A3-84BDE2194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" t="2261" r="71916" b="69995"/>
          <a:stretch/>
        </p:blipFill>
        <p:spPr>
          <a:xfrm>
            <a:off x="8370499" y="4786184"/>
            <a:ext cx="2295940" cy="1316802"/>
          </a:xfrm>
          <a:prstGeom prst="rect">
            <a:avLst/>
          </a:prstGeom>
          <a:effectLst>
            <a:reflection stA="0" endPos="65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3103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A0D40C6-BF1F-1B35-A7C2-BE830739B59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466962" y="2488985"/>
            <a:ext cx="8051507" cy="300898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400" b="1"/>
              <a:t>Data </a:t>
            </a:r>
            <a:r>
              <a:rPr lang="en-US" sz="1400" b="1" smtClean="0"/>
              <a:t>comparisons </a:t>
            </a:r>
            <a:r>
              <a:rPr lang="en-US" sz="1400" smtClean="0"/>
              <a:t>as plausibility checks: </a:t>
            </a:r>
            <a:endParaRPr lang="en-US" sz="1400" dirty="0"/>
          </a:p>
          <a:p>
            <a:pPr>
              <a:lnSpc>
                <a:spcPct val="100000"/>
              </a:lnSpc>
            </a:pPr>
            <a:r>
              <a:rPr lang="en-US" sz="1400"/>
              <a:t>Results </a:t>
            </a:r>
            <a:r>
              <a:rPr lang="en-US" sz="1400" smtClean="0"/>
              <a:t>from a </a:t>
            </a:r>
            <a:r>
              <a:rPr lang="en-US" sz="1400" i="1" dirty="0"/>
              <a:t>Jobs Data </a:t>
            </a:r>
            <a:r>
              <a:rPr lang="en-US" sz="1400" dirty="0"/>
              <a:t>based pilot study (Stock 2019-2021; Flow 2019-2023/Q1); additional analyses of individual months and quarters, using different data cleaning and </a:t>
            </a:r>
            <a:r>
              <a:rPr lang="en-US" sz="1400"/>
              <a:t>calculation </a:t>
            </a:r>
            <a:r>
              <a:rPr lang="en-US" sz="1400" smtClean="0"/>
              <a:t>methods</a:t>
            </a:r>
            <a:endParaRPr lang="en-US" sz="1400" dirty="0"/>
          </a:p>
          <a:p>
            <a:pPr>
              <a:lnSpc>
                <a:spcPct val="100000"/>
              </a:lnSpc>
            </a:pPr>
            <a:r>
              <a:rPr lang="en-US" sz="1400" dirty="0"/>
              <a:t>Results of Statistic Austria’s company survey, PES’ vacancy statistics, </a:t>
            </a:r>
            <a:r>
              <a:rPr lang="en-US" sz="1400" dirty="0" err="1"/>
              <a:t>Cedefop’s</a:t>
            </a:r>
            <a:r>
              <a:rPr lang="en-US" sz="1400" dirty="0"/>
              <a:t> </a:t>
            </a:r>
            <a:r>
              <a:rPr lang="en-US" sz="1400" i="1" dirty="0"/>
              <a:t>Skills OVATE</a:t>
            </a:r>
            <a:r>
              <a:rPr lang="en-US" sz="1400" dirty="0"/>
              <a:t> results for AT, OJA data compiled for </a:t>
            </a:r>
            <a:r>
              <a:rPr lang="en-US" sz="1400" i="1" dirty="0"/>
              <a:t>WB-</a:t>
            </a:r>
            <a:r>
              <a:rPr lang="en-US" sz="1400" i="1" dirty="0" err="1"/>
              <a:t>Stellenmonitor</a:t>
            </a:r>
            <a:r>
              <a:rPr lang="en-US" sz="1400" i="1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/>
              <a:t>Sampling inspection </a:t>
            </a:r>
            <a:r>
              <a:rPr lang="en-US" sz="1400" dirty="0"/>
              <a:t>of Jobs data’s </a:t>
            </a:r>
            <a:r>
              <a:rPr lang="en-US" sz="1400" err="1"/>
              <a:t>normalisations</a:t>
            </a:r>
            <a:r>
              <a:rPr lang="en-US" sz="1400"/>
              <a:t> </a:t>
            </a:r>
            <a:r>
              <a:rPr lang="en-US" sz="1400" smtClean="0"/>
              <a:t>(regionalization, ISCO unit groups)</a:t>
            </a: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/>
              <a:t>Literature review</a:t>
            </a:r>
            <a:r>
              <a:rPr lang="en-US" sz="1400" dirty="0"/>
              <a:t>, e.g</a:t>
            </a:r>
            <a:r>
              <a:rPr lang="en-US" sz="1400"/>
              <a:t>. </a:t>
            </a:r>
            <a:r>
              <a:rPr lang="en-US" sz="1400" smtClean="0"/>
              <a:t>methodological discussions at EU level, best practice examples (e.g. Swiss</a:t>
            </a:r>
            <a:r>
              <a:rPr lang="en-US" sz="1400" i="1" smtClean="0"/>
              <a:t> </a:t>
            </a:r>
            <a:r>
              <a:rPr lang="en-US" sz="1400" i="1" dirty="0"/>
              <a:t>Vacancy Monitor</a:t>
            </a:r>
            <a:r>
              <a:rPr lang="en-US" sz="1400" dirty="0"/>
              <a:t> </a:t>
            </a:r>
            <a:r>
              <a:rPr lang="en-US" sz="1400"/>
              <a:t>and </a:t>
            </a:r>
            <a:r>
              <a:rPr lang="en-US" sz="1400" smtClean="0"/>
              <a:t>Dutch </a:t>
            </a:r>
            <a:r>
              <a:rPr lang="en-US" sz="1400" i="1"/>
              <a:t>Tension </a:t>
            </a:r>
            <a:r>
              <a:rPr lang="en-US" sz="1400" i="1" smtClean="0"/>
              <a:t>indicator) </a:t>
            </a:r>
            <a:endParaRPr lang="en-US" sz="1400" i="1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400" b="1" dirty="0"/>
              <a:t>Expert interviews</a:t>
            </a:r>
          </a:p>
          <a:p>
            <a:pPr marL="0" indent="0">
              <a:lnSpc>
                <a:spcPct val="100000"/>
              </a:lnSpc>
              <a:buNone/>
            </a:pPr>
            <a:endParaRPr lang="de-DE" sz="14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7B84E53-E741-8685-E6FC-DD89C4FB0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/>
              <a:t>Methods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34753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A0D40C6-BF1F-1B35-A7C2-BE830739B59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466962" y="2164466"/>
            <a:ext cx="8051507" cy="2940934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de-DE" sz="1400" b="1" smtClean="0"/>
              <a:t>How </a:t>
            </a:r>
            <a:r>
              <a:rPr lang="de-DE" sz="1400" b="1" dirty="0" err="1"/>
              <a:t>to</a:t>
            </a:r>
            <a:r>
              <a:rPr lang="de-DE" sz="1400" b="1" dirty="0"/>
              <a:t> </a:t>
            </a:r>
            <a:r>
              <a:rPr lang="de-DE" sz="1400" b="1" dirty="0" err="1"/>
              <a:t>assure</a:t>
            </a:r>
            <a:r>
              <a:rPr lang="de-DE" sz="1400" b="1" dirty="0"/>
              <a:t> </a:t>
            </a:r>
            <a:r>
              <a:rPr lang="de-DE" sz="1400" b="1" dirty="0" err="1"/>
              <a:t>that</a:t>
            </a:r>
            <a:r>
              <a:rPr lang="de-DE" sz="1400" b="1" dirty="0"/>
              <a:t> </a:t>
            </a:r>
            <a:r>
              <a:rPr lang="de-DE" sz="1400" b="1" dirty="0" err="1"/>
              <a:t>only</a:t>
            </a:r>
            <a:r>
              <a:rPr lang="de-DE" sz="1400" b="1" dirty="0"/>
              <a:t> </a:t>
            </a:r>
            <a:r>
              <a:rPr lang="en-US" sz="1400" b="1" dirty="0"/>
              <a:t>unique active OJAs are </a:t>
            </a:r>
            <a:r>
              <a:rPr lang="en-US" sz="1400" b="1"/>
              <a:t>counted? </a:t>
            </a:r>
            <a:r>
              <a:rPr lang="en-US" sz="1400"/>
              <a:t>OJAs posted over extended periods (or erroneously still registered as ‚active‘) and re-postings potentially blow up quantities in Jobs </a:t>
            </a:r>
            <a:r>
              <a:rPr lang="en-US" sz="1400" smtClean="0"/>
              <a:t>Data.</a:t>
            </a:r>
            <a:endParaRPr lang="en-US" sz="140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en-US" sz="1400" b="1" smtClean="0"/>
              <a:t>How </a:t>
            </a:r>
            <a:r>
              <a:rPr lang="en-US" sz="1400" b="1" dirty="0"/>
              <a:t>comprehensively and accurately are regional information and occupational </a:t>
            </a:r>
            <a:r>
              <a:rPr lang="en-US" sz="1400" b="1"/>
              <a:t>reference contained in OJAs normalized? </a:t>
            </a:r>
            <a:r>
              <a:rPr lang="en-US" sz="1400"/>
              <a:t>The normalization onto federal states is sufficiently reliable; the normalization onto ISCO unit groups less so: in particular, a clear distinction between ISCO unit groups differentiated by skill level alone, is barely </a:t>
            </a:r>
            <a:r>
              <a:rPr lang="en-US" sz="1400" smtClean="0"/>
              <a:t>possible. </a:t>
            </a:r>
            <a:endParaRPr lang="en-US" sz="140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en-US" sz="1400" b="1" smtClean="0"/>
              <a:t>How </a:t>
            </a:r>
            <a:r>
              <a:rPr lang="en-US" sz="1400" b="1" dirty="0"/>
              <a:t>to infer the number of vacancies from the number of </a:t>
            </a:r>
            <a:r>
              <a:rPr lang="en-US" sz="1400" b="1"/>
              <a:t>OJAs</a:t>
            </a:r>
            <a:r>
              <a:rPr lang="en-US" sz="1400" b="1" smtClean="0"/>
              <a:t>? </a:t>
            </a:r>
            <a:r>
              <a:rPr lang="en-US" sz="1400" smtClean="0"/>
              <a:t>Without larger investments this will not be possible. </a:t>
            </a:r>
            <a:endParaRPr lang="de-DE" sz="1400" dirty="0"/>
          </a:p>
          <a:p>
            <a:pPr marL="342900" indent="-342900">
              <a:lnSpc>
                <a:spcPct val="100000"/>
              </a:lnSpc>
              <a:buFont typeface="+mj-lt"/>
              <a:buAutoNum type="arabicPeriod"/>
            </a:pPr>
            <a:r>
              <a:rPr lang="de-DE" sz="1400" b="1" dirty="0" err="1"/>
              <a:t>How</a:t>
            </a:r>
            <a:r>
              <a:rPr lang="de-DE" sz="1400" b="1" dirty="0"/>
              <a:t> </a:t>
            </a:r>
            <a:r>
              <a:rPr lang="de-DE" sz="1400" b="1" dirty="0" err="1"/>
              <a:t>to</a:t>
            </a:r>
            <a:r>
              <a:rPr lang="de-DE" sz="1400" b="1" dirty="0"/>
              <a:t> </a:t>
            </a:r>
            <a:r>
              <a:rPr lang="de-DE" sz="1400" b="1" dirty="0" err="1"/>
              <a:t>produce</a:t>
            </a:r>
            <a:r>
              <a:rPr lang="de-DE" sz="1400" b="1" dirty="0"/>
              <a:t> robust time </a:t>
            </a:r>
            <a:r>
              <a:rPr lang="de-DE" sz="1400" b="1" err="1"/>
              <a:t>series</a:t>
            </a:r>
            <a:r>
              <a:rPr lang="de-DE" sz="1400" b="1" smtClean="0"/>
              <a:t>? </a:t>
            </a:r>
            <a:r>
              <a:rPr lang="en-US" sz="1400"/>
              <a:t>Without larger investments this will not be possible. </a:t>
            </a:r>
            <a:endParaRPr lang="de-DE" sz="1400"/>
          </a:p>
          <a:p>
            <a:pPr marL="0" indent="0">
              <a:lnSpc>
                <a:spcPct val="100000"/>
              </a:lnSpc>
              <a:buNone/>
            </a:pPr>
            <a:endParaRPr lang="de-DE" sz="14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7B84E53-E741-8685-E6FC-DD89C4FB0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mtClean="0"/>
              <a:t>Findings</a:t>
            </a:r>
            <a:endParaRPr lang="de-AT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802D7095-B59E-3DC4-E1A3-84BDE2194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" t="2261" r="71916" b="69995"/>
          <a:stretch/>
        </p:blipFill>
        <p:spPr>
          <a:xfrm>
            <a:off x="8370499" y="4786184"/>
            <a:ext cx="2295940" cy="1316802"/>
          </a:xfrm>
          <a:prstGeom prst="rect">
            <a:avLst/>
          </a:prstGeom>
          <a:effectLst>
            <a:reflection stA="0" endPos="65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6624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231E73-E0D2-09E1-7F0E-53C190798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Outcome</a:t>
            </a:r>
          </a:p>
        </p:txBody>
      </p:sp>
    </p:spTree>
    <p:extLst>
      <p:ext uri="{BB962C8B-B14F-4D97-AF65-F5344CB8AC3E}">
        <p14:creationId xmlns:p14="http://schemas.microsoft.com/office/powerpoint/2010/main" val="338047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A0D40C6-BF1F-1B35-A7C2-BE830739B59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466962" y="2141316"/>
            <a:ext cx="8051507" cy="29640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400" smtClean="0"/>
              <a:t>Prefer </a:t>
            </a:r>
            <a:r>
              <a:rPr lang="en-US" sz="1400" b="1" dirty="0"/>
              <a:t>evaluation of short </a:t>
            </a:r>
            <a:r>
              <a:rPr lang="en-US" sz="1400" b="1"/>
              <a:t>periods </a:t>
            </a:r>
            <a:r>
              <a:rPr lang="en-US" sz="1400" smtClean="0"/>
              <a:t>(much </a:t>
            </a:r>
            <a:r>
              <a:rPr lang="en-US" sz="1400" dirty="0"/>
              <a:t>shorter than 6 weeks), otherwise re-postings blow </a:t>
            </a:r>
            <a:r>
              <a:rPr lang="en-US" sz="1400"/>
              <a:t>up </a:t>
            </a:r>
            <a:r>
              <a:rPr lang="en-US" sz="1400" smtClean="0"/>
              <a:t>quantities.</a:t>
            </a:r>
            <a:endParaRPr lang="en-US" sz="1400" dirty="0"/>
          </a:p>
          <a:p>
            <a:pPr>
              <a:lnSpc>
                <a:spcPct val="100000"/>
              </a:lnSpc>
            </a:pPr>
            <a:r>
              <a:rPr lang="en-US" sz="1400" dirty="0"/>
              <a:t>Prefer </a:t>
            </a:r>
            <a:r>
              <a:rPr lang="en-US" sz="1400" b="1" dirty="0"/>
              <a:t>flow analysis</a:t>
            </a:r>
            <a:r>
              <a:rPr lang="en-US" sz="1400" dirty="0"/>
              <a:t>, because stock analysis </a:t>
            </a:r>
            <a:r>
              <a:rPr lang="en-US" sz="1400"/>
              <a:t>risks </a:t>
            </a:r>
            <a:r>
              <a:rPr lang="en-US" sz="1400" smtClean="0"/>
              <a:t>misinterpreting potentially </a:t>
            </a:r>
            <a:r>
              <a:rPr lang="en-US" sz="1400" dirty="0"/>
              <a:t>outdated (= old but still online) OJAs as </a:t>
            </a:r>
            <a:r>
              <a:rPr lang="en-US" sz="1400"/>
              <a:t>still </a:t>
            </a:r>
            <a:r>
              <a:rPr lang="en-US" sz="1400" smtClean="0"/>
              <a:t>active.</a:t>
            </a:r>
            <a:endParaRPr lang="en-US" sz="1400" dirty="0"/>
          </a:p>
          <a:p>
            <a:pPr>
              <a:lnSpc>
                <a:spcPct val="100000"/>
              </a:lnSpc>
            </a:pPr>
            <a:r>
              <a:rPr lang="en-US" sz="1400" b="1" smtClean="0"/>
              <a:t>Be</a:t>
            </a:r>
            <a:r>
              <a:rPr lang="en-US" sz="1400" smtClean="0"/>
              <a:t> </a:t>
            </a:r>
            <a:r>
              <a:rPr lang="en-US" sz="1400" b="1" smtClean="0"/>
              <a:t>careful </a:t>
            </a:r>
            <a:r>
              <a:rPr lang="en-US" sz="1400" b="1" dirty="0"/>
              <a:t>with statements at the detailed level of ISCO </a:t>
            </a:r>
            <a:r>
              <a:rPr lang="en-US" sz="1400" b="1"/>
              <a:t>unit </a:t>
            </a:r>
            <a:r>
              <a:rPr lang="en-US" sz="1400" b="1" smtClean="0"/>
              <a:t>groups</a:t>
            </a:r>
            <a:r>
              <a:rPr lang="en-US" sz="1400" smtClean="0"/>
              <a:t>.</a:t>
            </a:r>
            <a:endParaRPr lang="en-US" sz="1400" dirty="0"/>
          </a:p>
          <a:p>
            <a:pPr>
              <a:lnSpc>
                <a:spcPct val="100000"/>
              </a:lnSpc>
            </a:pPr>
            <a:r>
              <a:rPr lang="en-US" sz="1400" b="1" smtClean="0"/>
              <a:t>Focus on changes in demand </a:t>
            </a:r>
            <a:r>
              <a:rPr lang="en-US" sz="1400" smtClean="0"/>
              <a:t>rather </a:t>
            </a:r>
            <a:r>
              <a:rPr lang="en-US" sz="1400"/>
              <a:t>than </a:t>
            </a:r>
            <a:r>
              <a:rPr lang="en-US" sz="1400" smtClean="0"/>
              <a:t>attempt relating OJAs </a:t>
            </a:r>
            <a:r>
              <a:rPr lang="en-US" sz="1400" dirty="0"/>
              <a:t>to </a:t>
            </a:r>
            <a:r>
              <a:rPr lang="en-US" sz="1400"/>
              <a:t>registered </a:t>
            </a:r>
            <a:r>
              <a:rPr lang="en-US" sz="1400" smtClean="0"/>
              <a:t>unemployed</a:t>
            </a:r>
            <a:r>
              <a:rPr lang="en-US" sz="1400" smtClean="0"/>
              <a:t>.</a:t>
            </a:r>
            <a:endParaRPr lang="en-US" sz="1400" dirty="0"/>
          </a:p>
          <a:p>
            <a:pPr>
              <a:lnSpc>
                <a:spcPct val="100000"/>
              </a:lnSpc>
            </a:pPr>
            <a:r>
              <a:rPr lang="en-US" sz="1400" b="1" dirty="0"/>
              <a:t>Check the quality of </a:t>
            </a:r>
            <a:r>
              <a:rPr lang="en-US" sz="1400" b="1" i="1" dirty="0"/>
              <a:t>Jobs Data’s </a:t>
            </a:r>
            <a:r>
              <a:rPr lang="en-US" sz="1400" b="1" dirty="0"/>
              <a:t>sources </a:t>
            </a:r>
            <a:r>
              <a:rPr lang="en-US" sz="1400" dirty="0"/>
              <a:t>to remove job portals </a:t>
            </a:r>
            <a:r>
              <a:rPr lang="en-US" sz="1400"/>
              <a:t>which </a:t>
            </a:r>
            <a:r>
              <a:rPr lang="en-US" sz="1400" smtClean="0"/>
              <a:t>e.g. contain </a:t>
            </a:r>
            <a:r>
              <a:rPr lang="en-US" sz="1400" dirty="0"/>
              <a:t>barely any original OJAs or which renew their timestamps on a </a:t>
            </a:r>
            <a:r>
              <a:rPr lang="en-US" sz="1400"/>
              <a:t>daily </a:t>
            </a:r>
            <a:r>
              <a:rPr lang="en-US" sz="1400" smtClean="0"/>
              <a:t>basis.</a:t>
            </a:r>
            <a:endParaRPr lang="en-US" sz="1400" smtClean="0"/>
          </a:p>
          <a:p>
            <a:pPr>
              <a:lnSpc>
                <a:spcPct val="100000"/>
              </a:lnSpc>
            </a:pPr>
            <a:r>
              <a:rPr lang="en-US" sz="1400" smtClean="0"/>
              <a:t>Use results </a:t>
            </a:r>
            <a:r>
              <a:rPr lang="en-US" sz="1400" smtClean="0"/>
              <a:t>of OJA analysis as </a:t>
            </a:r>
            <a:r>
              <a:rPr lang="en-US" sz="1400" b="1" smtClean="0"/>
              <a:t>supplementary</a:t>
            </a:r>
            <a:r>
              <a:rPr lang="en-US" sz="1400" smtClean="0"/>
              <a:t> demand information only.</a:t>
            </a:r>
            <a:endParaRPr lang="en-US" sz="14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7B84E53-E741-8685-E6FC-DD89C4FB0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mtClean="0"/>
              <a:t>Recommendations</a:t>
            </a:r>
            <a:endParaRPr lang="de-AT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802D7095-B59E-3DC4-E1A3-84BDE2194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" t="2261" r="71916" b="69995"/>
          <a:stretch/>
        </p:blipFill>
        <p:spPr>
          <a:xfrm>
            <a:off x="8370499" y="4910201"/>
            <a:ext cx="2295940" cy="1361661"/>
          </a:xfrm>
          <a:prstGeom prst="rect">
            <a:avLst/>
          </a:prstGeom>
          <a:effectLst>
            <a:reflection stA="0" endPos="65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2516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06C3B03-E8A8-2624-BD9B-D301645DA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BMAW AMS </a:t>
            </a:r>
            <a:r>
              <a:rPr lang="de-DE" i="1" dirty="0"/>
              <a:t>Fachkräftebarometer 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C0C72B5-2547-7E69-7637-0B4ECEEAA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mtClean="0"/>
              <a:t>June </a:t>
            </a:r>
            <a:r>
              <a:rPr lang="de-DE" dirty="0"/>
              <a:t>2023: </a:t>
            </a:r>
            <a:r>
              <a:rPr lang="de-DE" dirty="0" err="1"/>
              <a:t>Publication</a:t>
            </a:r>
            <a:r>
              <a:rPr lang="de-DE" dirty="0"/>
              <a:t> of a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b="1" dirty="0" err="1"/>
              <a:t>composite</a:t>
            </a:r>
            <a:r>
              <a:rPr lang="de-DE" b="1" dirty="0"/>
              <a:t> </a:t>
            </a:r>
            <a:r>
              <a:rPr lang="de-DE" b="1" dirty="0" err="1"/>
              <a:t>indicator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bottleneck</a:t>
            </a:r>
            <a:r>
              <a:rPr lang="de-DE" b="1" dirty="0"/>
              <a:t> </a:t>
            </a:r>
            <a:r>
              <a:rPr lang="de-DE" b="1" dirty="0" err="1"/>
              <a:t>occupations</a:t>
            </a:r>
            <a:r>
              <a:rPr lang="de-DE" b="1" dirty="0"/>
              <a:t> </a:t>
            </a:r>
            <a:r>
              <a:rPr lang="de-DE" dirty="0"/>
              <a:t>– </a:t>
            </a:r>
            <a:r>
              <a:rPr lang="de-DE" dirty="0" err="1"/>
              <a:t>see</a:t>
            </a:r>
            <a:r>
              <a:rPr lang="de-DE" dirty="0"/>
              <a:t>: </a:t>
            </a:r>
            <a:r>
              <a:rPr lang="de-DE" dirty="0">
                <a:hlinkClick r:id="rId3"/>
              </a:rPr>
              <a:t>https://www.bmaw.gv.at/Themen/Arbeitsmarkt/Arbeitsmarktdaten/Fachkraeftebarometer.html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b="1" dirty="0"/>
              <a:t>Quarterly </a:t>
            </a:r>
            <a:r>
              <a:rPr lang="de-DE" b="1" dirty="0" err="1"/>
              <a:t>updated</a:t>
            </a:r>
            <a:r>
              <a:rPr lang="de-DE" b="1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pointing</a:t>
            </a:r>
            <a:r>
              <a:rPr lang="de-DE" dirty="0"/>
              <a:t> at </a:t>
            </a:r>
            <a:r>
              <a:rPr lang="de-DE" dirty="0" err="1"/>
              <a:t>labour</a:t>
            </a:r>
            <a:r>
              <a:rPr lang="de-DE" dirty="0"/>
              <a:t> </a:t>
            </a:r>
            <a:r>
              <a:rPr lang="de-DE" dirty="0" err="1"/>
              <a:t>shortages</a:t>
            </a:r>
            <a:r>
              <a:rPr lang="de-DE" dirty="0"/>
              <a:t> at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level</a:t>
            </a:r>
            <a:r>
              <a:rPr lang="de-DE" dirty="0"/>
              <a:t> </a:t>
            </a:r>
            <a:r>
              <a:rPr lang="de-DE"/>
              <a:t>of </a:t>
            </a:r>
            <a:r>
              <a:rPr lang="de-DE" b="1" smtClean="0"/>
              <a:t>4-digit AMS occupations</a:t>
            </a:r>
            <a:r>
              <a:rPr lang="de-DE" smtClean="0"/>
              <a:t>, </a:t>
            </a:r>
            <a:r>
              <a:rPr lang="de-DE" b="1" dirty="0"/>
              <a:t>9 </a:t>
            </a:r>
            <a:r>
              <a:rPr lang="de-DE" b="1" dirty="0" err="1"/>
              <a:t>federal</a:t>
            </a:r>
            <a:r>
              <a:rPr lang="de-DE" b="1" dirty="0"/>
              <a:t> </a:t>
            </a:r>
            <a:r>
              <a:rPr lang="de-DE" b="1" dirty="0" err="1"/>
              <a:t>states</a:t>
            </a:r>
            <a:r>
              <a:rPr lang="de-DE" dirty="0"/>
              <a:t>, and </a:t>
            </a:r>
            <a:r>
              <a:rPr lang="de-DE" b="1" dirty="0"/>
              <a:t>Austria </a:t>
            </a:r>
            <a:r>
              <a:rPr lang="de-DE" b="1" dirty="0" err="1"/>
              <a:t>as</a:t>
            </a:r>
            <a:r>
              <a:rPr lang="de-DE" b="1" dirty="0"/>
              <a:t> a </a:t>
            </a:r>
            <a:r>
              <a:rPr lang="de-DE" b="1" dirty="0" err="1"/>
              <a:t>whole</a:t>
            </a:r>
            <a:r>
              <a:rPr lang="de-DE" dirty="0"/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b="1" dirty="0"/>
              <a:t>3 partial </a:t>
            </a:r>
            <a:r>
              <a:rPr lang="de-DE" b="1" dirty="0" err="1"/>
              <a:t>indicators</a:t>
            </a:r>
            <a:r>
              <a:rPr lang="de-DE" b="1" dirty="0"/>
              <a:t> </a:t>
            </a:r>
            <a:r>
              <a:rPr lang="de-DE" dirty="0" err="1"/>
              <a:t>showing</a:t>
            </a:r>
            <a:r>
              <a:rPr lang="de-DE" dirty="0"/>
              <a:t> </a:t>
            </a:r>
            <a:r>
              <a:rPr lang="de-DE" dirty="0" err="1"/>
              <a:t>short</a:t>
            </a:r>
            <a:r>
              <a:rPr lang="de-DE" dirty="0"/>
              <a:t>-term /</a:t>
            </a:r>
            <a:r>
              <a:rPr lang="de-DE" dirty="0" err="1"/>
              <a:t>seasonal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well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structural</a:t>
            </a:r>
            <a:r>
              <a:rPr lang="de-DE" dirty="0"/>
              <a:t> and </a:t>
            </a:r>
            <a:r>
              <a:rPr lang="de-DE" dirty="0" err="1"/>
              <a:t>cyclical</a:t>
            </a:r>
            <a:r>
              <a:rPr lang="de-DE" dirty="0"/>
              <a:t> </a:t>
            </a:r>
            <a:r>
              <a:rPr lang="de-DE" dirty="0" err="1"/>
              <a:t>developments</a:t>
            </a:r>
            <a:r>
              <a:rPr lang="de-DE"/>
              <a:t>. </a:t>
            </a:r>
            <a:endParaRPr lang="de-DE" smtClean="0"/>
          </a:p>
          <a:p>
            <a:endParaRPr lang="de-AT" dirty="0"/>
          </a:p>
        </p:txBody>
      </p:sp>
      <p:pic>
        <p:nvPicPr>
          <p:cNvPr id="8" name="Bildplatzhalter 7"/>
          <p:cNvPicPr>
            <a:picLocks noGrp="1" noChangeAspect="1"/>
          </p:cNvPicPr>
          <p:nvPr>
            <p:ph type="pic" idx="1"/>
          </p:nvPr>
        </p:nvPicPr>
        <p:blipFill>
          <a:blip r:embed="rId4"/>
          <a:srcRect t="3628" b="362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46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554390-2381-DC48-D156-09EB25B3D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BMAW AMS </a:t>
            </a:r>
            <a:r>
              <a:rPr lang="de-DE" i="1" dirty="0"/>
              <a:t>Fachkräftebarometer</a:t>
            </a:r>
          </a:p>
        </p:txBody>
      </p:sp>
      <p:pic>
        <p:nvPicPr>
          <p:cNvPr id="32" name="Inhaltsplatzhalter 3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66961" y="1833306"/>
            <a:ext cx="8352355" cy="422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2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sz="half" idx="13"/>
          </p:nvPr>
        </p:nvPicPr>
        <p:blipFill>
          <a:blip r:embed="rId3"/>
          <a:stretch>
            <a:fillRect/>
          </a:stretch>
        </p:blipFill>
        <p:spPr>
          <a:xfrm>
            <a:off x="1163833" y="2817322"/>
            <a:ext cx="4918086" cy="2616200"/>
          </a:xfrm>
          <a:prstGeom prst="rect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7B84E53-E741-8685-E6FC-DD89C4FB0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/>
              <a:t>Current top-5 bottleneck occ. in AT</a:t>
            </a:r>
            <a:endParaRPr lang="de-AT" i="1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8582" y="2276699"/>
            <a:ext cx="4079587" cy="3156823"/>
          </a:xfrm>
          <a:prstGeom prst="rect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7" name="Rechteckige Legende 6"/>
          <p:cNvSpPr/>
          <p:nvPr/>
        </p:nvSpPr>
        <p:spPr>
          <a:xfrm>
            <a:off x="1163832" y="1574123"/>
            <a:ext cx="3269271" cy="405756"/>
          </a:xfrm>
          <a:prstGeom prst="wedgeRectCallout">
            <a:avLst>
              <a:gd name="adj1" fmla="val -33669"/>
              <a:gd name="adj2" fmla="val 239570"/>
            </a:avLst>
          </a:prstGeom>
          <a:solidFill>
            <a:srgbClr val="EDE6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 smtClean="0">
              <a:solidFill>
                <a:schemeClr val="bg1"/>
              </a:solidFill>
              <a:latin typeface="Inter Medium" panose="02000603000000020004" pitchFamily="2" charset="0"/>
              <a:ea typeface="Inter Medium" panose="02000603000000020004" pitchFamily="2" charset="0"/>
              <a:cs typeface="Inter Medium" panose="02000603000000020004" pitchFamily="2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197611" y="1635105"/>
            <a:ext cx="3269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Old: List of bottleneck occupations</a:t>
            </a:r>
            <a:endParaRPr lang="de-DE" sz="1400" dirty="0">
              <a:solidFill>
                <a:schemeClr val="tx1">
                  <a:lumMod val="85000"/>
                  <a:lumOff val="15000"/>
                </a:schemeClr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  <p:sp>
        <p:nvSpPr>
          <p:cNvPr id="9" name="Rechteckige Legende 8"/>
          <p:cNvSpPr/>
          <p:nvPr/>
        </p:nvSpPr>
        <p:spPr>
          <a:xfrm>
            <a:off x="6278582" y="1577150"/>
            <a:ext cx="4079587" cy="402729"/>
          </a:xfrm>
          <a:prstGeom prst="wedgeRectCallout">
            <a:avLst>
              <a:gd name="adj1" fmla="val -4392"/>
              <a:gd name="adj2" fmla="val 106793"/>
            </a:avLst>
          </a:prstGeom>
          <a:solidFill>
            <a:srgbClr val="EDE6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 smtClean="0">
              <a:solidFill>
                <a:schemeClr val="bg1"/>
              </a:solidFill>
              <a:latin typeface="Inter Medium" panose="02000603000000020004" pitchFamily="2" charset="0"/>
              <a:ea typeface="Inter Medium" panose="02000603000000020004" pitchFamily="2" charset="0"/>
              <a:cs typeface="Inter Medium" panose="02000603000000020004" pitchFamily="2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400800" y="1628427"/>
            <a:ext cx="4112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New: </a:t>
            </a:r>
            <a:r>
              <a:rPr lang="de-DE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Barometer of shortage occupations</a:t>
            </a:r>
            <a:endParaRPr lang="de-DE" sz="1400" dirty="0">
              <a:solidFill>
                <a:schemeClr val="tx1">
                  <a:lumMod val="85000"/>
                  <a:lumOff val="15000"/>
                </a:schemeClr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278582" y="5491362"/>
            <a:ext cx="40795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  <a:hlinkClick r:id="rId5"/>
              </a:rPr>
              <a:t>https://</a:t>
            </a:r>
            <a:r>
              <a:rPr lang="de-DE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  <a:hlinkClick r:id="rId5"/>
              </a:rPr>
              <a:t>www.bmaw.gv.at/Themen/Arbeitsmarkt/Arbeitsmarktdaten/Fachkraeftebarometer.html</a:t>
            </a:r>
            <a:r>
              <a:rPr lang="de-DE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endParaRPr lang="de-DE" sz="1400" dirty="0">
              <a:solidFill>
                <a:schemeClr val="tx1">
                  <a:lumMod val="85000"/>
                  <a:lumOff val="15000"/>
                </a:schemeClr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086658" y="5491362"/>
            <a:ext cx="49180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  <a:hlinkClick r:id="rId6"/>
              </a:rPr>
              <a:t>https://www.migration.gv.at/de/formen-der-zuwanderung/dauerhafte-zuwanderung/bundesweite-mangelberufe</a:t>
            </a:r>
            <a:r>
              <a:rPr lang="de-DE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  <a:hlinkClick r:id="rId6"/>
              </a:rPr>
              <a:t>/</a:t>
            </a:r>
            <a:r>
              <a:rPr lang="de-DE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Inter Medium" panose="020B0604020202020204" charset="0"/>
                <a:ea typeface="Inter Medium" panose="020B0604020202020204" charset="0"/>
                <a:cs typeface="Inter Medium" panose="020B0604020202020204" charset="0"/>
              </a:rPr>
              <a:t> </a:t>
            </a:r>
            <a:endParaRPr lang="de-DE" sz="1400" dirty="0">
              <a:solidFill>
                <a:schemeClr val="tx1">
                  <a:lumMod val="85000"/>
                  <a:lumOff val="15000"/>
                </a:schemeClr>
              </a:solidFill>
              <a:latin typeface="Inter Medium" panose="020B0604020202020204" charset="0"/>
              <a:ea typeface="Inter Medium" panose="020B0604020202020204" charset="0"/>
              <a:cs typeface="Inter Medium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76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B0FBFF-9006-C993-0727-37C67D9B1B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/>
              <a:t>Thanks for your attention!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2DC04CF-7652-17E6-171F-34C7078085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2532062"/>
            <a:ext cx="3784599" cy="2830051"/>
          </a:xfrm>
        </p:spPr>
        <p:txBody>
          <a:bodyPr/>
          <a:lstStyle/>
          <a:p>
            <a:r>
              <a:rPr lang="de-AT" sz="2000" b="1"/>
              <a:t>Claudia Plaimauer</a:t>
            </a:r>
          </a:p>
          <a:p>
            <a:r>
              <a:rPr lang="de-AT"/>
              <a:t>3s Unternehmensberatung GmbH</a:t>
            </a:r>
          </a:p>
          <a:p>
            <a:r>
              <a:rPr lang="de-AT"/>
              <a:t>Wiedner Hauptstraße 18</a:t>
            </a:r>
          </a:p>
          <a:p>
            <a:r>
              <a:rPr lang="de-AT"/>
              <a:t>1040 Vienna / Austria</a:t>
            </a:r>
          </a:p>
          <a:p>
            <a:endParaRPr lang="de-AT"/>
          </a:p>
          <a:p>
            <a:r>
              <a:rPr lang="de-AT"/>
              <a:t>T. </a:t>
            </a:r>
            <a:r>
              <a:rPr lang="en-GB"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+43-1-5850915-33</a:t>
            </a:r>
          </a:p>
          <a:p>
            <a:r>
              <a:rPr lang="en-GB"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  <a:hlinkClick r:id="rId3"/>
              </a:rPr>
              <a:t>claudia.plaimauer@3s.co.at</a:t>
            </a:r>
            <a:r>
              <a:rPr lang="en-GB"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 </a:t>
            </a:r>
          </a:p>
          <a:p>
            <a:r>
              <a:rPr lang="de-DE" u="sng">
                <a:hlinkClick r:id="rId4"/>
              </a:rPr>
              <a:t>www.3s.co.at</a:t>
            </a:r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902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231E73-E0D2-09E1-7F0E-53C190798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Context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29323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17AB23-6F7D-E69E-4C96-6D728C759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>
                <a:latin typeface="Inter Semi Bold" panose="02000703000000020004" pitchFamily="50" charset="0"/>
                <a:ea typeface="Inter Semi Bold" panose="02000703000000020004" pitchFamily="50" charset="0"/>
                <a:cs typeface="Inter Semi Bold" panose="02000703000000020004" pitchFamily="50" charset="0"/>
              </a:rPr>
              <a:t>Previous approach</a:t>
            </a:r>
            <a:endParaRPr lang="en-US">
              <a:latin typeface="Inter Semi Bold" panose="02000703000000020004" pitchFamily="50" charset="0"/>
              <a:ea typeface="Inter Semi Bold" panose="02000703000000020004" pitchFamily="50" charset="0"/>
              <a:cs typeface="Inter Semi Bold" panose="02000703000000020004" pitchFamily="50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platzhalter 4">
                <a:extLst>
                  <a:ext uri="{FF2B5EF4-FFF2-40B4-BE49-F238E27FC236}">
                    <a16:creationId xmlns:a16="http://schemas.microsoft.com/office/drawing/2014/main" id="{6079A8AB-3D8A-601C-979C-156E8709D985}"/>
                  </a:ext>
                </a:extLst>
              </p:cNvPr>
              <p:cNvSpPr>
                <a:spLocks noGrp="1"/>
              </p:cNvSpPr>
              <p:nvPr>
                <p:ph type="body" sz="quarter" idx="16"/>
              </p:nvPr>
            </p:nvSpPr>
            <p:spPr>
              <a:xfrm>
                <a:off x="6746546" y="2006600"/>
                <a:ext cx="4988254" cy="708981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AT" sz="1400" b="0" i="0" smtClean="0">
                          <a:latin typeface="Cambria Math" panose="02040503050406030204" pitchFamily="18" charset="0"/>
                        </a:rPr>
                        <m:t>Rush</m:t>
                      </m:r>
                      <m:r>
                        <a:rPr lang="de-AT" sz="1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de-AT" sz="1400" b="0" i="0" smtClean="0">
                          <a:latin typeface="Cambria Math" panose="02040503050406030204" pitchFamily="18" charset="0"/>
                        </a:rPr>
                        <m:t>for</m:t>
                      </m:r>
                      <m:r>
                        <a:rPr lang="de-AT" sz="1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de-AT" sz="1400" b="0" i="0" smtClean="0">
                          <a:latin typeface="Cambria Math" panose="02040503050406030204" pitchFamily="18" charset="0"/>
                        </a:rPr>
                        <m:t>jobs</m:t>
                      </m:r>
                      <m:r>
                        <a:rPr lang="de-AT" sz="1400" b="0" i="0" smtClean="0">
                          <a:latin typeface="Cambria Math" panose="02040503050406030204" pitchFamily="18" charset="0"/>
                        </a:rPr>
                        <m:t> =</m:t>
                      </m:r>
                      <m:f>
                        <m:fPr>
                          <m:ctrlPr>
                            <a:rPr lang="de-DE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Number</m:t>
                          </m:r>
                          <m: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of</m:t>
                          </m:r>
                          <m: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unemployed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Number</m:t>
                          </m:r>
                          <m: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of</m:t>
                          </m:r>
                          <m: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de-DE" sz="1400" b="0" i="0" smtClean="0">
                              <a:latin typeface="Cambria Math" panose="02040503050406030204" pitchFamily="18" charset="0"/>
                            </a:rPr>
                            <m:t>PES</m:t>
                          </m:r>
                          <m:r>
                            <a:rPr lang="de-DE" sz="1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vacancies</m:t>
                          </m:r>
                        </m:den>
                      </m:f>
                    </m:oMath>
                  </m:oMathPara>
                </a14:m>
                <a:endParaRPr lang="de-DE"/>
              </a:p>
            </p:txBody>
          </p:sp>
        </mc:Choice>
        <mc:Fallback xmlns="">
          <p:sp>
            <p:nvSpPr>
              <p:cNvPr id="5" name="Textplatzhalter 4">
                <a:extLst>
                  <a:ext uri="{FF2B5EF4-FFF2-40B4-BE49-F238E27FC236}">
                    <a16:creationId xmlns:a16="http://schemas.microsoft.com/office/drawing/2014/main" id="{6079A8AB-3D8A-601C-979C-156E8709D98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6"/>
              </p:nvPr>
            </p:nvSpPr>
            <p:spPr>
              <a:xfrm>
                <a:off x="6746546" y="2006600"/>
                <a:ext cx="4988254" cy="708981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54496E4-1CC1-9521-6485-01A355376C1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smtClean="0"/>
              <a:t>List </a:t>
            </a:r>
            <a:r>
              <a:rPr lang="en-US"/>
              <a:t>of </a:t>
            </a:r>
            <a:r>
              <a:rPr lang="en-US" smtClean="0"/>
              <a:t>national and federal bottleneck </a:t>
            </a:r>
            <a:r>
              <a:rPr lang="en-US"/>
              <a:t>occupations </a:t>
            </a:r>
            <a:r>
              <a:rPr lang="en-US" i="1" smtClean="0"/>
              <a:t>(Mangelberufsliste </a:t>
            </a:r>
            <a:r>
              <a:rPr lang="en-US" i="1" dirty="0"/>
              <a:t>der </a:t>
            </a:r>
            <a:r>
              <a:rPr lang="en-US" i="1" err="1"/>
              <a:t>Fachkräfteverordnung</a:t>
            </a:r>
            <a:r>
              <a:rPr lang="en-US" i="1" smtClean="0"/>
              <a:t>), </a:t>
            </a:r>
            <a:r>
              <a:rPr lang="en-US" smtClean="0"/>
              <a:t>published by</a:t>
            </a:r>
          </a:p>
          <a:p>
            <a:pPr lvl="1"/>
            <a:r>
              <a:rPr lang="en-US" smtClean="0"/>
              <a:t>Ministry of Labour and the Economy</a:t>
            </a:r>
          </a:p>
          <a:p>
            <a:pPr lvl="1"/>
            <a:r>
              <a:rPr lang="en-US" smtClean="0"/>
              <a:t>Ministry of the Interior</a:t>
            </a:r>
          </a:p>
          <a:p>
            <a:pPr lvl="1"/>
            <a:r>
              <a:rPr lang="en-US" smtClean="0"/>
              <a:t>Ministry of European and International Affairs</a:t>
            </a:r>
          </a:p>
          <a:p>
            <a:pPr marL="0" lvl="1" indent="0">
              <a:buNone/>
            </a:pPr>
            <a:r>
              <a:rPr lang="en-US">
                <a:hlinkClick r:id="rId4"/>
              </a:rPr>
              <a:t>https://www.migration.gv.at/de/formen-der-zuwanderung/dauerhafte-zuwanderung/regionale-mangelberufe</a:t>
            </a:r>
            <a:r>
              <a:rPr lang="en-US" smtClean="0">
                <a:hlinkClick r:id="rId4"/>
              </a:rPr>
              <a:t>/</a:t>
            </a:r>
            <a:r>
              <a:rPr lang="en-US" smtClean="0"/>
              <a:t> </a:t>
            </a:r>
            <a:endParaRPr lang="en-US"/>
          </a:p>
          <a:p>
            <a:pPr marL="0" lvl="1" indent="0">
              <a:buNone/>
            </a:pPr>
            <a:r>
              <a:rPr lang="en-US" smtClean="0"/>
              <a:t>= Basis for labour migration of non-EU citizens</a:t>
            </a:r>
            <a:endParaRPr lang="en-US" dirty="0"/>
          </a:p>
          <a:p>
            <a:pPr marL="0" lvl="1" indent="0">
              <a:buNone/>
            </a:pPr>
            <a:endParaRPr lang="de-DE" smtClean="0"/>
          </a:p>
        </p:txBody>
      </p:sp>
      <p:pic>
        <p:nvPicPr>
          <p:cNvPr id="4" name="Bildplatzhalter 3"/>
          <p:cNvPicPr>
            <a:picLocks noGrp="1" noChangeAspect="1"/>
          </p:cNvPicPr>
          <p:nvPr>
            <p:ph type="pic" idx="13"/>
          </p:nvPr>
        </p:nvPicPr>
        <p:blipFill>
          <a:blip r:embed="rId5"/>
          <a:srcRect t="10359" b="10359"/>
          <a:stretch>
            <a:fillRect/>
          </a:stretch>
        </p:blipFill>
        <p:spPr>
          <a:prstGeom prst="rect">
            <a:avLst/>
          </a:prstGeom>
          <a:ln>
            <a:solidFill>
              <a:srgbClr val="B8A833"/>
            </a:solidFill>
          </a:ln>
        </p:spPr>
      </p:pic>
    </p:spTree>
    <p:extLst>
      <p:ext uri="{BB962C8B-B14F-4D97-AF65-F5344CB8AC3E}">
        <p14:creationId xmlns:p14="http://schemas.microsoft.com/office/powerpoint/2010/main" val="39772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A0D40C6-BF1F-1B35-A7C2-BE830739B59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466962" y="2488986"/>
            <a:ext cx="8051507" cy="261641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400" dirty="0"/>
              <a:t>Skills demand is </a:t>
            </a:r>
            <a:r>
              <a:rPr lang="en-US" sz="1400" dirty="0" err="1"/>
              <a:t>characterised</a:t>
            </a:r>
            <a:r>
              <a:rPr lang="en-US" sz="1400" dirty="0"/>
              <a:t> by vacancies registered at Austrian PES only, and thus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Incomplete</a:t>
            </a:r>
          </a:p>
          <a:p>
            <a:pPr>
              <a:lnSpc>
                <a:spcPct val="100000"/>
              </a:lnSpc>
            </a:pPr>
            <a:r>
              <a:rPr lang="en-US" sz="1400" dirty="0"/>
              <a:t>Biased with respect to certain skill levels and </a:t>
            </a:r>
            <a:r>
              <a:rPr lang="en-US" sz="1400" dirty="0" err="1"/>
              <a:t>specialisations</a:t>
            </a:r>
            <a:r>
              <a:rPr lang="en-US" sz="1400" dirty="0"/>
              <a:t>, to some extent also biased with respect to </a:t>
            </a:r>
            <a:r>
              <a:rPr lang="en-US" sz="1400"/>
              <a:t>federal </a:t>
            </a:r>
            <a:r>
              <a:rPr lang="en-US" sz="1400" smtClean="0"/>
              <a:t>states</a:t>
            </a:r>
            <a:endParaRPr lang="en-US" sz="1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1400" dirty="0"/>
              <a:t>Updated once a </a:t>
            </a:r>
            <a:r>
              <a:rPr lang="en-US" sz="1400"/>
              <a:t>year </a:t>
            </a:r>
            <a:r>
              <a:rPr lang="en-US" sz="1400" smtClean="0"/>
              <a:t>only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smtClean="0"/>
              <a:t>…and not </a:t>
            </a:r>
            <a:r>
              <a:rPr lang="en-US" sz="1400" smtClean="0"/>
              <a:t>based on the most recent data</a:t>
            </a:r>
            <a:endParaRPr lang="en-US" sz="14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7B84E53-E741-8685-E6FC-DD89C4FB0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 err="1"/>
              <a:t>Shortcomings</a:t>
            </a:r>
            <a:r>
              <a:rPr lang="de-AT" dirty="0"/>
              <a:t> </a:t>
            </a:r>
            <a:r>
              <a:rPr lang="de-AT" err="1"/>
              <a:t>of</a:t>
            </a:r>
            <a:r>
              <a:rPr lang="de-AT"/>
              <a:t> </a:t>
            </a:r>
            <a:r>
              <a:rPr lang="de-AT" i="1" smtClean="0"/>
              <a:t>Mangelberufsliste </a:t>
            </a:r>
            <a:endParaRPr lang="de-AT" i="1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802D7095-B59E-3DC4-E1A3-84BDE2194A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" t="2261" r="71916" b="69995"/>
          <a:stretch/>
        </p:blipFill>
        <p:spPr>
          <a:xfrm>
            <a:off x="8370499" y="4786184"/>
            <a:ext cx="2295940" cy="1316802"/>
          </a:xfrm>
          <a:prstGeom prst="rect">
            <a:avLst/>
          </a:prstGeom>
          <a:effectLst>
            <a:reflection stA="0" endPos="65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4457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17AB23-6F7D-E69E-4C96-6D728C759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>
                <a:latin typeface="Inter Semi Bold" panose="02000703000000020004" pitchFamily="50" charset="0"/>
                <a:ea typeface="Inter Semi Bold" panose="02000703000000020004" pitchFamily="50" charset="0"/>
                <a:cs typeface="Inter Semi Bold" panose="02000703000000020004" pitchFamily="50" charset="0"/>
              </a:rPr>
              <a:t>Supplemented approach</a:t>
            </a:r>
            <a:endParaRPr lang="en-US">
              <a:latin typeface="Inter Semi Bold" panose="02000703000000020004" pitchFamily="50" charset="0"/>
              <a:ea typeface="Inter Semi Bold" panose="02000703000000020004" pitchFamily="50" charset="0"/>
              <a:cs typeface="Inter Semi Bold" panose="02000703000000020004" pitchFamily="50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platzhalter 4">
                <a:extLst>
                  <a:ext uri="{FF2B5EF4-FFF2-40B4-BE49-F238E27FC236}">
                    <a16:creationId xmlns:a16="http://schemas.microsoft.com/office/drawing/2014/main" id="{6079A8AB-3D8A-601C-979C-156E8709D985}"/>
                  </a:ext>
                </a:extLst>
              </p:cNvPr>
              <p:cNvSpPr>
                <a:spLocks noGrp="1"/>
              </p:cNvSpPr>
              <p:nvPr>
                <p:ph type="body" sz="quarter" idx="16"/>
              </p:nvPr>
            </p:nvSpPr>
            <p:spPr>
              <a:xfrm>
                <a:off x="6746546" y="2006600"/>
                <a:ext cx="4988254" cy="708981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AT" sz="1400" b="0" i="0" smtClean="0">
                          <a:latin typeface="Cambria Math" panose="02040503050406030204" pitchFamily="18" charset="0"/>
                        </a:rPr>
                        <m:t>Rush</m:t>
                      </m:r>
                      <m:r>
                        <a:rPr lang="de-AT" sz="1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de-AT" sz="1400" b="0" i="0" smtClean="0">
                          <a:latin typeface="Cambria Math" panose="02040503050406030204" pitchFamily="18" charset="0"/>
                        </a:rPr>
                        <m:t>for</m:t>
                      </m:r>
                      <m:r>
                        <a:rPr lang="de-AT" sz="1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de-AT" sz="1400" b="0" i="0" smtClean="0">
                          <a:latin typeface="Cambria Math" panose="02040503050406030204" pitchFamily="18" charset="0"/>
                        </a:rPr>
                        <m:t>jobs</m:t>
                      </m:r>
                      <m:r>
                        <a:rPr lang="de-AT" sz="1400" b="0" i="0" smtClean="0">
                          <a:latin typeface="Cambria Math" panose="02040503050406030204" pitchFamily="18" charset="0"/>
                        </a:rPr>
                        <m:t> =</m:t>
                      </m:r>
                      <m:f>
                        <m:fPr>
                          <m:ctrlPr>
                            <a:rPr lang="de-DE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Number</m:t>
                          </m:r>
                          <m: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of</m:t>
                          </m:r>
                          <m: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unemployed</m:t>
                          </m:r>
                        </m:num>
                        <m:den>
                          <m:r>
                            <a:rPr lang="de-DE" sz="1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Number</m:t>
                          </m:r>
                          <m: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of</m:t>
                          </m:r>
                          <m: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de-AT" sz="1400" b="0" i="0" smtClean="0">
                              <a:latin typeface="Cambria Math" panose="02040503050406030204" pitchFamily="18" charset="0"/>
                            </a:rPr>
                            <m:t>vacancies</m:t>
                          </m:r>
                          <m:r>
                            <a:rPr lang="de-DE" sz="1400" b="1" i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de-DE" sz="1400" b="1" i="0" smtClean="0">
                              <a:latin typeface="Cambria Math" panose="02040503050406030204" pitchFamily="18" charset="0"/>
                            </a:rPr>
                            <m:t>𝐎𝐉𝐀𝐬</m:t>
                          </m:r>
                          <m:r>
                            <a:rPr lang="de-DE" sz="1400" b="0" i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de-DE"/>
              </a:p>
            </p:txBody>
          </p:sp>
        </mc:Choice>
        <mc:Fallback>
          <p:sp>
            <p:nvSpPr>
              <p:cNvPr id="5" name="Textplatzhalter 4">
                <a:extLst>
                  <a:ext uri="{FF2B5EF4-FFF2-40B4-BE49-F238E27FC236}">
                    <a16:creationId xmlns:a16="http://schemas.microsoft.com/office/drawing/2014/main" id="{6079A8AB-3D8A-601C-979C-156E8709D98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6"/>
              </p:nvPr>
            </p:nvSpPr>
            <p:spPr>
              <a:xfrm>
                <a:off x="6746546" y="2006600"/>
                <a:ext cx="4988254" cy="708981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54496E4-1CC1-9521-6485-01A355376C1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de-AT" smtClean="0"/>
              <a:t>Vacancy </a:t>
            </a:r>
            <a:r>
              <a:rPr lang="de-AT" dirty="0"/>
              <a:t>monitor </a:t>
            </a:r>
            <a:r>
              <a:rPr lang="en-US" dirty="0"/>
              <a:t>of the Austrian Trade Association (</a:t>
            </a:r>
            <a:r>
              <a:rPr lang="de-AT"/>
              <a:t>Wirtschaftsbund-Stellenmonitor</a:t>
            </a:r>
            <a:r>
              <a:rPr lang="de-AT" smtClean="0"/>
              <a:t>)</a:t>
            </a:r>
          </a:p>
          <a:p>
            <a:pPr marL="0" lvl="1" indent="0">
              <a:buNone/>
            </a:pPr>
            <a:r>
              <a:rPr lang="en-US">
                <a:hlinkClick r:id="rId4"/>
              </a:rPr>
              <a:t>https://www.wirtschaftsbund.at/stellenmonitor</a:t>
            </a:r>
            <a:r>
              <a:rPr lang="en-US" smtClean="0">
                <a:hlinkClick r:id="rId4"/>
              </a:rPr>
              <a:t>/</a:t>
            </a:r>
            <a:r>
              <a:rPr lang="en-US" smtClean="0"/>
              <a:t> </a:t>
            </a:r>
          </a:p>
          <a:p>
            <a:pPr marL="0" lvl="1" indent="0">
              <a:buNone/>
            </a:pPr>
            <a:endParaRPr lang="en-US"/>
          </a:p>
          <a:p>
            <a:pPr marL="0" lvl="1" indent="0">
              <a:buNone/>
            </a:pPr>
            <a:r>
              <a:rPr lang="en-US" smtClean="0"/>
              <a:t>Goal: </a:t>
            </a:r>
            <a:r>
              <a:rPr lang="en-US" smtClean="0"/>
              <a:t>	draw </a:t>
            </a:r>
            <a:r>
              <a:rPr lang="en-US" smtClean="0"/>
              <a:t>a more realistic </a:t>
            </a:r>
            <a:r>
              <a:rPr lang="en-US" smtClean="0"/>
              <a:t>and timely picture </a:t>
            </a:r>
            <a:r>
              <a:rPr lang="en-US" smtClean="0"/>
              <a:t>of </a:t>
            </a:r>
            <a:r>
              <a:rPr lang="en-US" smtClean="0"/>
              <a:t>	labour shortages</a:t>
            </a:r>
            <a:endParaRPr lang="en-US" dirty="0"/>
          </a:p>
        </p:txBody>
      </p:sp>
      <p:pic>
        <p:nvPicPr>
          <p:cNvPr id="7" name="Bildplatzhalter 6"/>
          <p:cNvPicPr>
            <a:picLocks noGrp="1" noChangeAspect="1"/>
          </p:cNvPicPr>
          <p:nvPr>
            <p:ph type="pic" idx="13"/>
          </p:nvPr>
        </p:nvPicPr>
        <p:blipFill>
          <a:blip r:embed="rId5"/>
          <a:srcRect t="20415" b="20415"/>
          <a:stretch>
            <a:fillRect/>
          </a:stretch>
        </p:blipFill>
        <p:spPr>
          <a:prstGeom prst="rect">
            <a:avLst/>
          </a:prstGeom>
          <a:ln>
            <a:solidFill>
              <a:srgbClr val="B8A833"/>
            </a:solidFill>
          </a:ln>
        </p:spPr>
      </p:pic>
    </p:spTree>
    <p:extLst>
      <p:ext uri="{BB962C8B-B14F-4D97-AF65-F5344CB8AC3E}">
        <p14:creationId xmlns:p14="http://schemas.microsoft.com/office/powerpoint/2010/main" val="140196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231E73-E0D2-09E1-7F0E-53C190798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OJAs </a:t>
            </a:r>
            <a:r>
              <a:rPr lang="de-AT" dirty="0" err="1"/>
              <a:t>as</a:t>
            </a:r>
            <a:r>
              <a:rPr lang="de-AT" dirty="0"/>
              <a:t> </a:t>
            </a:r>
            <a:r>
              <a:rPr lang="de-AT" dirty="0" err="1"/>
              <a:t>data</a:t>
            </a:r>
            <a:r>
              <a:rPr lang="de-AT" dirty="0"/>
              <a:t> source? </a:t>
            </a:r>
          </a:p>
        </p:txBody>
      </p:sp>
    </p:spTree>
    <p:extLst>
      <p:ext uri="{BB962C8B-B14F-4D97-AF65-F5344CB8AC3E}">
        <p14:creationId xmlns:p14="http://schemas.microsoft.com/office/powerpoint/2010/main" val="408171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06C3B03-E8A8-2624-BD9B-D301645DA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e-AT" i="1" dirty="0"/>
              <a:t>Jobs Data </a:t>
            </a:r>
            <a:r>
              <a:rPr lang="de-AT" dirty="0" err="1"/>
              <a:t>as</a:t>
            </a:r>
            <a:r>
              <a:rPr lang="de-AT" dirty="0"/>
              <a:t> source </a:t>
            </a:r>
            <a:r>
              <a:rPr lang="de-AT" dirty="0" err="1"/>
              <a:t>for</a:t>
            </a:r>
            <a:r>
              <a:rPr lang="de-AT" dirty="0"/>
              <a:t> OJAs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C0C72B5-2547-7E69-7637-0B4ECEEAAE5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i="1" smtClean="0"/>
              <a:t>Jobs Data </a:t>
            </a:r>
            <a:r>
              <a:rPr lang="de-DE" smtClean="0"/>
              <a:t>formerly </a:t>
            </a:r>
            <a:r>
              <a:rPr lang="de-DE" smtClean="0"/>
              <a:t>known as </a:t>
            </a:r>
            <a:r>
              <a:rPr lang="de-DE" i="1" smtClean="0"/>
              <a:t>Jobfeed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mtClean="0"/>
              <a:t>Exists </a:t>
            </a:r>
            <a:r>
              <a:rPr lang="de-DE" dirty="0" err="1"/>
              <a:t>since</a:t>
            </a:r>
            <a:r>
              <a:rPr lang="de-DE" dirty="0"/>
              <a:t> 2003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err="1"/>
              <a:t>the</a:t>
            </a:r>
            <a:r>
              <a:rPr lang="de-DE"/>
              <a:t> </a:t>
            </a:r>
            <a:r>
              <a:rPr lang="de-DE" smtClean="0"/>
              <a:t>NL; </a:t>
            </a:r>
            <a:r>
              <a:rPr lang="de-DE" dirty="0" err="1"/>
              <a:t>by</a:t>
            </a:r>
            <a:r>
              <a:rPr lang="de-DE" dirty="0"/>
              <a:t> and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implemented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another</a:t>
            </a:r>
            <a:r>
              <a:rPr lang="de-DE" dirty="0"/>
              <a:t> 14 national OJA </a:t>
            </a:r>
            <a:r>
              <a:rPr lang="de-DE" dirty="0" err="1"/>
              <a:t>markets</a:t>
            </a:r>
            <a:r>
              <a:rPr lang="de-DE" dirty="0"/>
              <a:t>; </a:t>
            </a:r>
            <a:r>
              <a:rPr lang="de-DE" b="1" dirty="0" err="1"/>
              <a:t>for</a:t>
            </a:r>
            <a:r>
              <a:rPr lang="de-DE" b="1" dirty="0"/>
              <a:t> AT </a:t>
            </a:r>
            <a:r>
              <a:rPr lang="de-DE" b="1" dirty="0" err="1"/>
              <a:t>available</a:t>
            </a:r>
            <a:r>
              <a:rPr lang="de-DE" b="1" dirty="0"/>
              <a:t> </a:t>
            </a:r>
            <a:r>
              <a:rPr lang="de-DE" b="1" dirty="0" err="1"/>
              <a:t>since</a:t>
            </a:r>
            <a:r>
              <a:rPr lang="de-DE" b="1" dirty="0"/>
              <a:t> 03/2015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b="1" dirty="0" err="1"/>
              <a:t>Continuous</a:t>
            </a:r>
            <a:r>
              <a:rPr lang="de-DE" b="1" dirty="0"/>
              <a:t> </a:t>
            </a:r>
            <a:r>
              <a:rPr lang="de-DE" b="1" dirty="0" err="1"/>
              <a:t>improvement</a:t>
            </a:r>
            <a:r>
              <a:rPr lang="de-DE" b="1" dirty="0"/>
              <a:t> </a:t>
            </a:r>
            <a:r>
              <a:rPr lang="de-DE" dirty="0"/>
              <a:t>of </a:t>
            </a:r>
            <a:r>
              <a:rPr lang="de-DE" dirty="0" err="1"/>
              <a:t>market</a:t>
            </a:r>
            <a:r>
              <a:rPr lang="de-DE" dirty="0"/>
              <a:t> </a:t>
            </a:r>
            <a:r>
              <a:rPr lang="de-DE" dirty="0" err="1"/>
              <a:t>coverage</a:t>
            </a:r>
            <a:r>
              <a:rPr lang="de-DE" dirty="0"/>
              <a:t> and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quality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b="1" dirty="0"/>
              <a:t>Coverage of AT OJA </a:t>
            </a:r>
            <a:r>
              <a:rPr lang="de-DE" b="1" dirty="0" err="1"/>
              <a:t>market</a:t>
            </a:r>
            <a:r>
              <a:rPr lang="de-DE" b="1" dirty="0"/>
              <a:t> </a:t>
            </a:r>
            <a:r>
              <a:rPr lang="de-DE" dirty="0" err="1"/>
              <a:t>estimated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around</a:t>
            </a:r>
            <a:r>
              <a:rPr lang="de-DE" dirty="0"/>
              <a:t> </a:t>
            </a:r>
            <a:r>
              <a:rPr lang="de-DE" b="1" dirty="0"/>
              <a:t>95-97%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dirty="0"/>
              <a:t>Austrian PES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customer</a:t>
            </a:r>
            <a:r>
              <a:rPr lang="de-DE" dirty="0"/>
              <a:t>, </a:t>
            </a:r>
            <a:r>
              <a:rPr lang="de-DE" dirty="0" err="1"/>
              <a:t>therfore</a:t>
            </a:r>
            <a:r>
              <a:rPr lang="de-DE" dirty="0"/>
              <a:t> additional </a:t>
            </a:r>
            <a:r>
              <a:rPr lang="de-DE" dirty="0" err="1"/>
              <a:t>query</a:t>
            </a:r>
            <a:r>
              <a:rPr lang="de-DE" dirty="0"/>
              <a:t> </a:t>
            </a:r>
            <a:r>
              <a:rPr lang="de-DE" dirty="0" err="1"/>
              <a:t>options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b="1" dirty="0"/>
              <a:t>PES-</a:t>
            </a:r>
            <a:r>
              <a:rPr lang="de-DE" b="1" dirty="0" err="1"/>
              <a:t>specific</a:t>
            </a:r>
            <a:r>
              <a:rPr lang="de-DE" b="1" dirty="0"/>
              <a:t> </a:t>
            </a:r>
            <a:r>
              <a:rPr lang="de-DE" b="1" dirty="0" err="1"/>
              <a:t>taxonomies</a:t>
            </a:r>
            <a:r>
              <a:rPr lang="de-DE" b="1" dirty="0"/>
              <a:t> and </a:t>
            </a:r>
            <a:r>
              <a:rPr lang="de-DE" b="1"/>
              <a:t>regional </a:t>
            </a:r>
            <a:r>
              <a:rPr lang="de-DE" b="1" smtClean="0"/>
              <a:t>clustering </a:t>
            </a:r>
            <a:endParaRPr lang="de-DE" b="1" dirty="0"/>
          </a:p>
          <a:p>
            <a:endParaRPr lang="de-AT" dirty="0"/>
          </a:p>
        </p:txBody>
      </p:sp>
      <p:pic>
        <p:nvPicPr>
          <p:cNvPr id="5" name="Bildplatzhalter 4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26633" b="26633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1951" y="1068160"/>
            <a:ext cx="1819529" cy="371527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2778695" y="5484113"/>
            <a:ext cx="6952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>
                <a:latin typeface="Inter Medium" panose="02000603000000020004" pitchFamily="2" charset="0"/>
                <a:ea typeface="Inter Medium" panose="02000603000000020004" pitchFamily="2" charset="0"/>
                <a:cs typeface="Inter Medium" panose="02000603000000020004" pitchFamily="2" charset="0"/>
                <a:hlinkClick r:id="rId5"/>
              </a:rPr>
              <a:t>https://www.textkernel.com/products-solutions/labour-market-insights/jobs-data/</a:t>
            </a:r>
            <a:r>
              <a:rPr lang="de-DE" sz="1200">
                <a:latin typeface="Inter Medium" panose="02000603000000020004" pitchFamily="2" charset="0"/>
                <a:ea typeface="Inter Medium" panose="02000603000000020004" pitchFamily="2" charset="0"/>
                <a:cs typeface="Inter Medium" panose="02000603000000020004" pitchFamily="2" charset="0"/>
              </a:rPr>
              <a:t> </a:t>
            </a:r>
            <a:endParaRPr lang="de-DE" sz="1200" dirty="0">
              <a:latin typeface="Inter Medium" panose="02000603000000020004" pitchFamily="2" charset="0"/>
              <a:ea typeface="Inter Medium" panose="02000603000000020004" pitchFamily="2" charset="0"/>
              <a:cs typeface="Inter Medium" panose="020006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70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B0C345-8FFC-E743-742D-B26C01AA8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i="1"/>
              <a:t>Jobs Data</a:t>
            </a:r>
            <a:br>
              <a:rPr lang="de-AT" i="1"/>
            </a:br>
            <a:endParaRPr lang="de-AT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7717DC0-6BF2-3585-0840-353DAD35A79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46546" y="2171700"/>
            <a:ext cx="4621670" cy="543881"/>
          </a:xfrm>
        </p:spPr>
        <p:txBody>
          <a:bodyPr/>
          <a:lstStyle/>
          <a:p>
            <a:r>
              <a:rPr lang="de-AT" sz="3600"/>
              <a:t>Challenges</a:t>
            </a:r>
            <a:endParaRPr lang="de-AT" sz="360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93F999A-3C94-877C-A9AE-0A5630E224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Count only </a:t>
            </a: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unique </a:t>
            </a:r>
            <a:r>
              <a:rPr 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OJAs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Count only active OJAs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Assess reliablity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of automatically collected, extracted and </a:t>
            </a:r>
            <a:r>
              <a:rPr lang="en-US" err="1">
                <a:solidFill>
                  <a:schemeClr val="tx1">
                    <a:lumMod val="85000"/>
                    <a:lumOff val="15000"/>
                  </a:schemeClr>
                </a:solidFill>
              </a:rPr>
              <a:t>normalised</a:t>
            </a: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data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Extrapolate from the number of OJAs to the number of contained vacancies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Assess representativeness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of collected OJA data </a:t>
            </a:r>
          </a:p>
          <a:p>
            <a:pPr marL="285750" indent="-28575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Produce reliable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time series</a:t>
            </a:r>
          </a:p>
          <a:p>
            <a:endParaRPr lang="de-AT" dirty="0"/>
          </a:p>
          <a:p>
            <a:endParaRPr lang="de-AT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1F7E814-028B-E7BA-596B-6C6E0974AE0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285750" indent="-285750"/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primary</a:t>
            </a:r>
            <a:r>
              <a:rPr lang="de-DE" dirty="0"/>
              <a:t> </a:t>
            </a:r>
            <a:r>
              <a:rPr lang="de-DE" dirty="0" err="1"/>
              <a:t>collection</a:t>
            </a:r>
            <a:r>
              <a:rPr lang="de-DE" dirty="0"/>
              <a:t> of OJA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necessary</a:t>
            </a:r>
            <a:endParaRPr lang="de-DE" dirty="0"/>
          </a:p>
          <a:p>
            <a:pPr marL="285750" indent="-285750"/>
            <a:r>
              <a:rPr lang="de-DE" dirty="0"/>
              <a:t>(</a:t>
            </a:r>
            <a:r>
              <a:rPr lang="de-DE" dirty="0" err="1"/>
              <a:t>Almost</a:t>
            </a:r>
            <a:r>
              <a:rPr lang="de-DE" dirty="0"/>
              <a:t>) </a:t>
            </a:r>
            <a:r>
              <a:rPr lang="de-DE" dirty="0" err="1"/>
              <a:t>complete</a:t>
            </a:r>
            <a:r>
              <a:rPr lang="de-DE" dirty="0"/>
              <a:t> </a:t>
            </a:r>
            <a:r>
              <a:rPr lang="de-DE" dirty="0" err="1"/>
              <a:t>coverage</a:t>
            </a:r>
            <a:r>
              <a:rPr lang="de-DE" dirty="0"/>
              <a:t> of national OJA </a:t>
            </a:r>
            <a:r>
              <a:rPr lang="de-DE" dirty="0" err="1"/>
              <a:t>market</a:t>
            </a:r>
            <a:r>
              <a:rPr lang="de-DE" dirty="0"/>
              <a:t> </a:t>
            </a:r>
          </a:p>
          <a:p>
            <a:pPr marL="285750" indent="-285750"/>
            <a:r>
              <a:rPr lang="de-DE" dirty="0" err="1"/>
              <a:t>Timeliness</a:t>
            </a:r>
            <a:r>
              <a:rPr lang="de-DE" dirty="0"/>
              <a:t> </a:t>
            </a:r>
          </a:p>
          <a:p>
            <a:pPr marL="285750" indent="-285750"/>
            <a:r>
              <a:rPr lang="de-AT" dirty="0"/>
              <a:t>Level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detail</a:t>
            </a:r>
            <a:r>
              <a:rPr lang="de-AT" dirty="0"/>
              <a:t> (</a:t>
            </a:r>
            <a:r>
              <a:rPr lang="de-AT" dirty="0" err="1"/>
              <a:t>jobtitles</a:t>
            </a:r>
            <a:r>
              <a:rPr lang="de-AT" dirty="0"/>
              <a:t>, </a:t>
            </a:r>
            <a:r>
              <a:rPr lang="de-AT" dirty="0" err="1"/>
              <a:t>job</a:t>
            </a:r>
            <a:r>
              <a:rPr lang="de-AT" dirty="0"/>
              <a:t> </a:t>
            </a:r>
            <a:r>
              <a:rPr lang="de-AT" dirty="0" err="1"/>
              <a:t>requirements</a:t>
            </a:r>
            <a:r>
              <a:rPr lang="de-AT" dirty="0"/>
              <a:t>, </a:t>
            </a:r>
            <a:r>
              <a:rPr lang="de-AT" dirty="0" err="1"/>
              <a:t>offered</a:t>
            </a:r>
            <a:r>
              <a:rPr lang="de-AT" dirty="0"/>
              <a:t> </a:t>
            </a:r>
            <a:r>
              <a:rPr lang="de-AT" dirty="0" err="1"/>
              <a:t>salaries</a:t>
            </a:r>
            <a:r>
              <a:rPr lang="de-AT" dirty="0"/>
              <a:t>, </a:t>
            </a:r>
            <a:r>
              <a:rPr lang="de-AT" dirty="0" err="1"/>
              <a:t>employers</a:t>
            </a:r>
            <a:r>
              <a:rPr lang="de-AT" dirty="0"/>
              <a:t>, </a:t>
            </a:r>
            <a:r>
              <a:rPr lang="de-AT" dirty="0" err="1"/>
              <a:t>place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work</a:t>
            </a:r>
            <a:r>
              <a:rPr lang="de-AT" dirty="0"/>
              <a:t> etc.)</a:t>
            </a:r>
            <a:endParaRPr lang="de-DE" dirty="0"/>
          </a:p>
          <a:p>
            <a:pPr marL="285750" indent="-285750"/>
            <a:r>
              <a:rPr lang="de-DE" dirty="0"/>
              <a:t>Flexible </a:t>
            </a:r>
            <a:r>
              <a:rPr lang="de-DE" dirty="0" err="1"/>
              <a:t>query</a:t>
            </a:r>
            <a:r>
              <a:rPr lang="de-DE" dirty="0"/>
              <a:t> </a:t>
            </a:r>
            <a:r>
              <a:rPr lang="de-DE" dirty="0" err="1"/>
              <a:t>options</a:t>
            </a:r>
            <a:r>
              <a:rPr lang="de-DE" dirty="0"/>
              <a:t> (</a:t>
            </a:r>
            <a:r>
              <a:rPr lang="de-DE" dirty="0" err="1"/>
              <a:t>free</a:t>
            </a:r>
            <a:r>
              <a:rPr lang="de-DE" dirty="0"/>
              <a:t> </a:t>
            </a:r>
            <a:r>
              <a:rPr lang="de-DE" dirty="0" err="1"/>
              <a:t>text</a:t>
            </a:r>
            <a:r>
              <a:rPr lang="de-DE" dirty="0"/>
              <a:t>, </a:t>
            </a:r>
            <a:r>
              <a:rPr lang="de-DE" dirty="0" err="1"/>
              <a:t>systematic</a:t>
            </a:r>
            <a:r>
              <a:rPr lang="de-DE" dirty="0"/>
              <a:t>, 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desired</a:t>
            </a:r>
            <a:r>
              <a:rPr lang="de-DE" dirty="0"/>
              <a:t> </a:t>
            </a:r>
            <a:r>
              <a:rPr lang="de-DE" dirty="0" err="1"/>
              <a:t>timeframe</a:t>
            </a:r>
            <a:r>
              <a:rPr lang="de-DE" dirty="0"/>
              <a:t> etc.)</a:t>
            </a:r>
          </a:p>
          <a:p>
            <a:pPr marL="285750" indent="-285750"/>
            <a:r>
              <a:rPr lang="de-AT" dirty="0" err="1"/>
              <a:t>Accessible</a:t>
            </a:r>
            <a:r>
              <a:rPr lang="de-AT" dirty="0"/>
              <a:t> via online </a:t>
            </a:r>
            <a:r>
              <a:rPr lang="de-AT" dirty="0" err="1"/>
              <a:t>portal</a:t>
            </a:r>
            <a:r>
              <a:rPr lang="de-AT" dirty="0"/>
              <a:t>, API,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feed</a:t>
            </a:r>
            <a:endParaRPr lang="de-DE" dirty="0"/>
          </a:p>
          <a:p>
            <a:pPr marL="285750" indent="-285750"/>
            <a:r>
              <a:rPr lang="de-DE" dirty="0"/>
              <a:t>High </a:t>
            </a:r>
            <a:r>
              <a:rPr lang="de-DE" dirty="0" err="1"/>
              <a:t>transparency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721300" y="2231195"/>
            <a:ext cx="48684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AT" sz="3600">
                <a:latin typeface="Inter Medium" panose="02000603000000020004" pitchFamily="2" charset="0"/>
                <a:ea typeface="Inter Medium" panose="02000603000000020004" pitchFamily="2" charset="0"/>
                <a:cs typeface="Inter Medium" panose="02000603000000020004" pitchFamily="2" charset="0"/>
              </a:rPr>
              <a:t>Advantages</a:t>
            </a:r>
            <a:endParaRPr lang="de-DE" sz="3600" dirty="0">
              <a:latin typeface="Inter Medium" panose="02000603000000020004" pitchFamily="2" charset="0"/>
              <a:ea typeface="Inter Medium" panose="02000603000000020004" pitchFamily="2" charset="0"/>
              <a:cs typeface="Inter Medium" panose="02000603000000020004" pitchFamily="2" charset="0"/>
            </a:endParaRPr>
          </a:p>
        </p:txBody>
      </p:sp>
      <p:cxnSp>
        <p:nvCxnSpPr>
          <p:cNvPr id="10" name="Gerader Verbinder 9"/>
          <p:cNvCxnSpPr/>
          <p:nvPr/>
        </p:nvCxnSpPr>
        <p:spPr>
          <a:xfrm>
            <a:off x="721300" y="2880615"/>
            <a:ext cx="4868403" cy="0"/>
          </a:xfrm>
          <a:prstGeom prst="line">
            <a:avLst/>
          </a:prstGeom>
          <a:ln w="50800">
            <a:solidFill>
              <a:srgbClr val="E4CB0F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6" name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009" y="1117587"/>
            <a:ext cx="1819529" cy="37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04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231E73-E0D2-09E1-7F0E-53C190798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Feasibility study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51856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DE68E"/>
        </a:solidFill>
        <a:ln>
          <a:noFill/>
        </a:ln>
      </a:spPr>
      <a:bodyPr rtlCol="0" anchor="ctr"/>
      <a:lstStyle>
        <a:defPPr algn="ctr">
          <a:defRPr dirty="0" err="1" smtClean="0">
            <a:solidFill>
              <a:schemeClr val="bg1"/>
            </a:solidFill>
            <a:latin typeface="Inter Medium" panose="02000603000000020004" pitchFamily="2" charset="0"/>
            <a:ea typeface="Inter Medium" panose="02000603000000020004" pitchFamily="2" charset="0"/>
            <a:cs typeface="Inter Medium" panose="02000603000000020004" pitchFamily="2" charset="0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latin typeface="Inter Medium" panose="02000603000000020004" pitchFamily="2" charset="0"/>
            <a:ea typeface="Inter Medium" panose="02000603000000020004" pitchFamily="2" charset="0"/>
            <a:cs typeface="Inter Medium" panose="02000603000000020004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2">
      <a:majorFont>
        <a:latin typeface="Inter SemiBold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2">
      <a:majorFont>
        <a:latin typeface="Inter SemiBold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921</Words>
  <Application>Microsoft Office PowerPoint</Application>
  <PresentationFormat>Breitbild</PresentationFormat>
  <Paragraphs>116</Paragraphs>
  <Slides>18</Slides>
  <Notes>18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9" baseType="lpstr">
      <vt:lpstr>Inter</vt:lpstr>
      <vt:lpstr>Helvetica</vt:lpstr>
      <vt:lpstr>Calibri</vt:lpstr>
      <vt:lpstr>Inter SemiBold</vt:lpstr>
      <vt:lpstr>Inter Medium</vt:lpstr>
      <vt:lpstr>Symbol</vt:lpstr>
      <vt:lpstr>Wingdings</vt:lpstr>
      <vt:lpstr>Arial</vt:lpstr>
      <vt:lpstr>Cambria Math</vt:lpstr>
      <vt:lpstr>Inter Semi Bold</vt:lpstr>
      <vt:lpstr>Office Theme</vt:lpstr>
      <vt:lpstr>Monitoring staffing bottlenecks in Austria</vt:lpstr>
      <vt:lpstr>Context</vt:lpstr>
      <vt:lpstr>Previous approach</vt:lpstr>
      <vt:lpstr>Shortcomings of Mangelberufsliste </vt:lpstr>
      <vt:lpstr>Supplemented approach</vt:lpstr>
      <vt:lpstr>OJAs as data source? </vt:lpstr>
      <vt:lpstr>Jobs Data as source for OJAs</vt:lpstr>
      <vt:lpstr>Jobs Data </vt:lpstr>
      <vt:lpstr>Feasibility study</vt:lpstr>
      <vt:lpstr>Research questions</vt:lpstr>
      <vt:lpstr>Methods</vt:lpstr>
      <vt:lpstr>Findings</vt:lpstr>
      <vt:lpstr>Outcome</vt:lpstr>
      <vt:lpstr>Recommendations</vt:lpstr>
      <vt:lpstr>BMAW AMS Fachkräftebarometer </vt:lpstr>
      <vt:lpstr>BMAW AMS Fachkräftebarometer</vt:lpstr>
      <vt:lpstr>Current top-5 bottleneck occ. in AT</vt:lpstr>
      <vt:lpstr>Thanks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office</dc:creator>
  <cp:lastModifiedBy>Claudia Plaimauer</cp:lastModifiedBy>
  <cp:revision>209</cp:revision>
  <cp:lastPrinted>2024-08-21T07:55:27Z</cp:lastPrinted>
  <dcterms:created xsi:type="dcterms:W3CDTF">2024-05-27T09:53:15Z</dcterms:created>
  <dcterms:modified xsi:type="dcterms:W3CDTF">2024-09-03T08:47:26Z</dcterms:modified>
</cp:coreProperties>
</file>