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3"/>
  </p:sldMasterIdLst>
  <p:notesMasterIdLst>
    <p:notesMasterId r:id="rId20"/>
  </p:notesMasterIdLst>
  <p:sldIdLst>
    <p:sldId id="256" r:id="rId4"/>
    <p:sldId id="262" r:id="rId5"/>
    <p:sldId id="736" r:id="rId6"/>
    <p:sldId id="738" r:id="rId7"/>
    <p:sldId id="740" r:id="rId8"/>
    <p:sldId id="552" r:id="rId9"/>
    <p:sldId id="739" r:id="rId10"/>
    <p:sldId id="335" r:id="rId11"/>
    <p:sldId id="334" r:id="rId12"/>
    <p:sldId id="543" r:id="rId13"/>
    <p:sldId id="532" r:id="rId14"/>
    <p:sldId id="553" r:id="rId15"/>
    <p:sldId id="549" r:id="rId16"/>
    <p:sldId id="332" r:id="rId17"/>
    <p:sldId id="732" r:id="rId18"/>
    <p:sldId id="495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26" roundtripDataSignature="AMtx7mh3YP3xexYcFoahXa2ehi0H5V4Za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3F6B25A-1AD9-0F4B-BC13-030DCACFB40C}" name="DARNAUT Nathalie (EMPL)" initials="DN(" userId="S::Nathalie.Darnaut@ec.europa.eu::d04c9763-1a45-4b59-9027-c13ab3394f5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004595"/>
    <a:srgbClr val="4BC5DE"/>
    <a:srgbClr val="ED8D2F"/>
    <a:srgbClr val="1EC08A"/>
    <a:srgbClr val="1E858B"/>
    <a:srgbClr val="FFFFFF"/>
    <a:srgbClr val="034EA2"/>
    <a:srgbClr val="004494"/>
    <a:srgbClr val="F7F6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624" autoAdjust="0"/>
  </p:normalViewPr>
  <p:slideViewPr>
    <p:cSldViewPr snapToGrid="0">
      <p:cViewPr varScale="1">
        <p:scale>
          <a:sx n="56" d="100"/>
          <a:sy n="56" d="100"/>
        </p:scale>
        <p:origin x="1044" y="52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customschemas.google.com/relationships/presentationmetadata" Target="metadata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net1.cec.eu.int\offline\01\halasan\My%20Documents\activation%20graph%20for%20EALE%20speech%20in%20Berge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xMode val="edge"/>
          <c:yMode val="edge"/>
          <c:x val="3.1036470496314753E-2"/>
          <c:y val="4.5362903225806453E-2"/>
          <c:w val="0.94673762251603888"/>
          <c:h val="0.95463709677419351"/>
        </c:manualLayout>
      </c:layout>
      <c:lineChart>
        <c:grouping val="standard"/>
        <c:varyColors val="0"/>
        <c:ser>
          <c:idx val="1"/>
          <c:order val="0"/>
          <c:tx>
            <c:strRef>
              <c:f>JVS!$G$12</c:f>
              <c:strCache>
                <c:ptCount val="1"/>
                <c:pt idx="0">
                  <c:v>EA</c:v>
                </c:pt>
              </c:strCache>
            </c:strRef>
          </c:tx>
          <c:spPr>
            <a:ln w="25400">
              <a:solidFill>
                <a:schemeClr val="accent2"/>
              </a:solidFill>
            </a:ln>
          </c:spPr>
          <c:marker>
            <c:symbol val="none"/>
          </c:marker>
          <c:cat>
            <c:multiLvlStrRef>
              <c:f>JVS!$D$13:$E$60</c:f>
              <c:multiLvlStrCache>
                <c:ptCount val="48"/>
                <c:lvl>
                  <c:pt idx="0">
                    <c:v>Q1</c:v>
                  </c:pt>
                  <c:pt idx="1">
                    <c:v>Q2</c:v>
                  </c:pt>
                  <c:pt idx="2">
                    <c:v>Q3</c:v>
                  </c:pt>
                  <c:pt idx="3">
                    <c:v>Q4</c:v>
                  </c:pt>
                  <c:pt idx="4">
                    <c:v>Q1</c:v>
                  </c:pt>
                  <c:pt idx="5">
                    <c:v>Q2</c:v>
                  </c:pt>
                  <c:pt idx="6">
                    <c:v>Q3</c:v>
                  </c:pt>
                  <c:pt idx="7">
                    <c:v>Q4</c:v>
                  </c:pt>
                  <c:pt idx="8">
                    <c:v>Q1</c:v>
                  </c:pt>
                  <c:pt idx="9">
                    <c:v>Q2</c:v>
                  </c:pt>
                  <c:pt idx="10">
                    <c:v>Q3</c:v>
                  </c:pt>
                  <c:pt idx="11">
                    <c:v>Q4</c:v>
                  </c:pt>
                  <c:pt idx="12">
                    <c:v>Q1</c:v>
                  </c:pt>
                  <c:pt idx="13">
                    <c:v>Q2</c:v>
                  </c:pt>
                  <c:pt idx="14">
                    <c:v>Q3</c:v>
                  </c:pt>
                  <c:pt idx="15">
                    <c:v>Q4</c:v>
                  </c:pt>
                  <c:pt idx="16">
                    <c:v>Q1</c:v>
                  </c:pt>
                  <c:pt idx="17">
                    <c:v>Q2</c:v>
                  </c:pt>
                  <c:pt idx="18">
                    <c:v>Q3</c:v>
                  </c:pt>
                  <c:pt idx="19">
                    <c:v>Q4</c:v>
                  </c:pt>
                  <c:pt idx="20">
                    <c:v>Q1</c:v>
                  </c:pt>
                  <c:pt idx="21">
                    <c:v>Q2</c:v>
                  </c:pt>
                  <c:pt idx="22">
                    <c:v>Q3</c:v>
                  </c:pt>
                  <c:pt idx="23">
                    <c:v>Q4</c:v>
                  </c:pt>
                  <c:pt idx="24">
                    <c:v>Q1</c:v>
                  </c:pt>
                  <c:pt idx="25">
                    <c:v>Q2</c:v>
                  </c:pt>
                  <c:pt idx="26">
                    <c:v>Q3</c:v>
                  </c:pt>
                  <c:pt idx="27">
                    <c:v>Q4</c:v>
                  </c:pt>
                  <c:pt idx="28">
                    <c:v>Q1</c:v>
                  </c:pt>
                  <c:pt idx="29">
                    <c:v>Q2</c:v>
                  </c:pt>
                  <c:pt idx="30">
                    <c:v>Q3</c:v>
                  </c:pt>
                  <c:pt idx="31">
                    <c:v>Q4</c:v>
                  </c:pt>
                  <c:pt idx="32">
                    <c:v>Q1</c:v>
                  </c:pt>
                  <c:pt idx="33">
                    <c:v>Q2</c:v>
                  </c:pt>
                  <c:pt idx="34">
                    <c:v>Q3</c:v>
                  </c:pt>
                  <c:pt idx="35">
                    <c:v>Q4</c:v>
                  </c:pt>
                  <c:pt idx="36">
                    <c:v>Q1</c:v>
                  </c:pt>
                  <c:pt idx="37">
                    <c:v>Q2</c:v>
                  </c:pt>
                  <c:pt idx="38">
                    <c:v>Q3</c:v>
                  </c:pt>
                  <c:pt idx="39">
                    <c:v>Q4</c:v>
                  </c:pt>
                  <c:pt idx="40">
                    <c:v>Q1</c:v>
                  </c:pt>
                  <c:pt idx="41">
                    <c:v>Q2</c:v>
                  </c:pt>
                  <c:pt idx="42">
                    <c:v>Q3</c:v>
                  </c:pt>
                  <c:pt idx="43">
                    <c:v>Q4</c:v>
                  </c:pt>
                  <c:pt idx="44">
                    <c:v>Q1</c:v>
                  </c:pt>
                  <c:pt idx="45">
                    <c:v>Q2</c:v>
                  </c:pt>
                  <c:pt idx="46">
                    <c:v>Q3</c:v>
                  </c:pt>
                  <c:pt idx="47">
                    <c:v>Q4</c:v>
                  </c:pt>
                </c:lvl>
                <c:lvl>
                  <c:pt idx="0">
                    <c:v>2012</c:v>
                  </c:pt>
                  <c:pt idx="4">
                    <c:v>2013</c:v>
                  </c:pt>
                  <c:pt idx="8">
                    <c:v>2014</c:v>
                  </c:pt>
                  <c:pt idx="12">
                    <c:v>2015</c:v>
                  </c:pt>
                  <c:pt idx="16">
                    <c:v>2016</c:v>
                  </c:pt>
                  <c:pt idx="20">
                    <c:v>2017</c:v>
                  </c:pt>
                  <c:pt idx="24">
                    <c:v>2018</c:v>
                  </c:pt>
                  <c:pt idx="28">
                    <c:v>2019</c:v>
                  </c:pt>
                  <c:pt idx="32">
                    <c:v>2020</c:v>
                  </c:pt>
                  <c:pt idx="36">
                    <c:v>2021</c:v>
                  </c:pt>
                  <c:pt idx="40">
                    <c:v>2022</c:v>
                  </c:pt>
                  <c:pt idx="44">
                    <c:v>2023</c:v>
                  </c:pt>
                </c:lvl>
              </c:multiLvlStrCache>
            </c:multiLvlStrRef>
          </c:cat>
          <c:val>
            <c:numRef>
              <c:f>JVS!$G$13:$G$60</c:f>
              <c:numCache>
                <c:formatCode>0.0</c:formatCode>
                <c:ptCount val="48"/>
                <c:pt idx="0">
                  <c:v>1.3</c:v>
                </c:pt>
                <c:pt idx="1">
                  <c:v>1.3</c:v>
                </c:pt>
                <c:pt idx="2">
                  <c:v>1.3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  <c:pt idx="8">
                  <c:v>1.3</c:v>
                </c:pt>
                <c:pt idx="9">
                  <c:v>1.3</c:v>
                </c:pt>
                <c:pt idx="10">
                  <c:v>1.3</c:v>
                </c:pt>
                <c:pt idx="11">
                  <c:v>1.4</c:v>
                </c:pt>
                <c:pt idx="12">
                  <c:v>1.4</c:v>
                </c:pt>
                <c:pt idx="13">
                  <c:v>1.4</c:v>
                </c:pt>
                <c:pt idx="14">
                  <c:v>1.5</c:v>
                </c:pt>
                <c:pt idx="15">
                  <c:v>1.5</c:v>
                </c:pt>
                <c:pt idx="16">
                  <c:v>1.5</c:v>
                </c:pt>
                <c:pt idx="17">
                  <c:v>1.6</c:v>
                </c:pt>
                <c:pt idx="18">
                  <c:v>1.6</c:v>
                </c:pt>
                <c:pt idx="19">
                  <c:v>1.7</c:v>
                </c:pt>
                <c:pt idx="20">
                  <c:v>1.7</c:v>
                </c:pt>
                <c:pt idx="21">
                  <c:v>1.8</c:v>
                </c:pt>
                <c:pt idx="22">
                  <c:v>1.9</c:v>
                </c:pt>
                <c:pt idx="23">
                  <c:v>1.9</c:v>
                </c:pt>
                <c:pt idx="24">
                  <c:v>2</c:v>
                </c:pt>
                <c:pt idx="25">
                  <c:v>2.1</c:v>
                </c:pt>
                <c:pt idx="26">
                  <c:v>2.1</c:v>
                </c:pt>
                <c:pt idx="27">
                  <c:v>2.2000000000000002</c:v>
                </c:pt>
                <c:pt idx="28">
                  <c:v>2.2000000000000002</c:v>
                </c:pt>
                <c:pt idx="29">
                  <c:v>2.2000000000000002</c:v>
                </c:pt>
                <c:pt idx="30">
                  <c:v>2.2000000000000002</c:v>
                </c:pt>
                <c:pt idx="31">
                  <c:v>2.1</c:v>
                </c:pt>
                <c:pt idx="32">
                  <c:v>1.9</c:v>
                </c:pt>
                <c:pt idx="33">
                  <c:v>1.6</c:v>
                </c:pt>
                <c:pt idx="34">
                  <c:v>1.7</c:v>
                </c:pt>
                <c:pt idx="35">
                  <c:v>1.8</c:v>
                </c:pt>
                <c:pt idx="36">
                  <c:v>2</c:v>
                </c:pt>
                <c:pt idx="37">
                  <c:v>2.2000000000000002</c:v>
                </c:pt>
                <c:pt idx="38">
                  <c:v>2.5</c:v>
                </c:pt>
                <c:pt idx="39">
                  <c:v>2.7</c:v>
                </c:pt>
                <c:pt idx="40">
                  <c:v>2.9</c:v>
                </c:pt>
                <c:pt idx="41">
                  <c:v>3</c:v>
                </c:pt>
                <c:pt idx="42">
                  <c:v>2.9</c:v>
                </c:pt>
                <c:pt idx="43">
                  <c:v>2.9</c:v>
                </c:pt>
                <c:pt idx="44">
                  <c:v>2.8</c:v>
                </c:pt>
                <c:pt idx="45">
                  <c:v>2.8</c:v>
                </c:pt>
                <c:pt idx="46">
                  <c:v>2.7</c:v>
                </c:pt>
                <c:pt idx="47">
                  <c:v>2.6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A9C-422E-937E-2483CB09BEA5}"/>
            </c:ext>
          </c:extLst>
        </c:ser>
        <c:ser>
          <c:idx val="0"/>
          <c:order val="1"/>
          <c:tx>
            <c:strRef>
              <c:f>JVS!$F$12</c:f>
              <c:strCache>
                <c:ptCount val="1"/>
                <c:pt idx="0">
                  <c:v>EU</c:v>
                </c:pt>
              </c:strCache>
            </c:strRef>
          </c:tx>
          <c:spPr>
            <a:ln w="25400">
              <a:solidFill>
                <a:schemeClr val="accent1"/>
              </a:solidFill>
            </a:ln>
          </c:spPr>
          <c:marker>
            <c:symbol val="none"/>
          </c:marker>
          <c:cat>
            <c:multiLvlStrRef>
              <c:f>JVS!$D$13:$E$60</c:f>
              <c:multiLvlStrCache>
                <c:ptCount val="48"/>
                <c:lvl>
                  <c:pt idx="0">
                    <c:v>Q1</c:v>
                  </c:pt>
                  <c:pt idx="1">
                    <c:v>Q2</c:v>
                  </c:pt>
                  <c:pt idx="2">
                    <c:v>Q3</c:v>
                  </c:pt>
                  <c:pt idx="3">
                    <c:v>Q4</c:v>
                  </c:pt>
                  <c:pt idx="4">
                    <c:v>Q1</c:v>
                  </c:pt>
                  <c:pt idx="5">
                    <c:v>Q2</c:v>
                  </c:pt>
                  <c:pt idx="6">
                    <c:v>Q3</c:v>
                  </c:pt>
                  <c:pt idx="7">
                    <c:v>Q4</c:v>
                  </c:pt>
                  <c:pt idx="8">
                    <c:v>Q1</c:v>
                  </c:pt>
                  <c:pt idx="9">
                    <c:v>Q2</c:v>
                  </c:pt>
                  <c:pt idx="10">
                    <c:v>Q3</c:v>
                  </c:pt>
                  <c:pt idx="11">
                    <c:v>Q4</c:v>
                  </c:pt>
                  <c:pt idx="12">
                    <c:v>Q1</c:v>
                  </c:pt>
                  <c:pt idx="13">
                    <c:v>Q2</c:v>
                  </c:pt>
                  <c:pt idx="14">
                    <c:v>Q3</c:v>
                  </c:pt>
                  <c:pt idx="15">
                    <c:v>Q4</c:v>
                  </c:pt>
                  <c:pt idx="16">
                    <c:v>Q1</c:v>
                  </c:pt>
                  <c:pt idx="17">
                    <c:v>Q2</c:v>
                  </c:pt>
                  <c:pt idx="18">
                    <c:v>Q3</c:v>
                  </c:pt>
                  <c:pt idx="19">
                    <c:v>Q4</c:v>
                  </c:pt>
                  <c:pt idx="20">
                    <c:v>Q1</c:v>
                  </c:pt>
                  <c:pt idx="21">
                    <c:v>Q2</c:v>
                  </c:pt>
                  <c:pt idx="22">
                    <c:v>Q3</c:v>
                  </c:pt>
                  <c:pt idx="23">
                    <c:v>Q4</c:v>
                  </c:pt>
                  <c:pt idx="24">
                    <c:v>Q1</c:v>
                  </c:pt>
                  <c:pt idx="25">
                    <c:v>Q2</c:v>
                  </c:pt>
                  <c:pt idx="26">
                    <c:v>Q3</c:v>
                  </c:pt>
                  <c:pt idx="27">
                    <c:v>Q4</c:v>
                  </c:pt>
                  <c:pt idx="28">
                    <c:v>Q1</c:v>
                  </c:pt>
                  <c:pt idx="29">
                    <c:v>Q2</c:v>
                  </c:pt>
                  <c:pt idx="30">
                    <c:v>Q3</c:v>
                  </c:pt>
                  <c:pt idx="31">
                    <c:v>Q4</c:v>
                  </c:pt>
                  <c:pt idx="32">
                    <c:v>Q1</c:v>
                  </c:pt>
                  <c:pt idx="33">
                    <c:v>Q2</c:v>
                  </c:pt>
                  <c:pt idx="34">
                    <c:v>Q3</c:v>
                  </c:pt>
                  <c:pt idx="35">
                    <c:v>Q4</c:v>
                  </c:pt>
                  <c:pt idx="36">
                    <c:v>Q1</c:v>
                  </c:pt>
                  <c:pt idx="37">
                    <c:v>Q2</c:v>
                  </c:pt>
                  <c:pt idx="38">
                    <c:v>Q3</c:v>
                  </c:pt>
                  <c:pt idx="39">
                    <c:v>Q4</c:v>
                  </c:pt>
                  <c:pt idx="40">
                    <c:v>Q1</c:v>
                  </c:pt>
                  <c:pt idx="41">
                    <c:v>Q2</c:v>
                  </c:pt>
                  <c:pt idx="42">
                    <c:v>Q3</c:v>
                  </c:pt>
                  <c:pt idx="43">
                    <c:v>Q4</c:v>
                  </c:pt>
                  <c:pt idx="44">
                    <c:v>Q1</c:v>
                  </c:pt>
                  <c:pt idx="45">
                    <c:v>Q2</c:v>
                  </c:pt>
                  <c:pt idx="46">
                    <c:v>Q3</c:v>
                  </c:pt>
                  <c:pt idx="47">
                    <c:v>Q4</c:v>
                  </c:pt>
                </c:lvl>
                <c:lvl>
                  <c:pt idx="0">
                    <c:v>2012</c:v>
                  </c:pt>
                  <c:pt idx="4">
                    <c:v>2013</c:v>
                  </c:pt>
                  <c:pt idx="8">
                    <c:v>2014</c:v>
                  </c:pt>
                  <c:pt idx="12">
                    <c:v>2015</c:v>
                  </c:pt>
                  <c:pt idx="16">
                    <c:v>2016</c:v>
                  </c:pt>
                  <c:pt idx="20">
                    <c:v>2017</c:v>
                  </c:pt>
                  <c:pt idx="24">
                    <c:v>2018</c:v>
                  </c:pt>
                  <c:pt idx="28">
                    <c:v>2019</c:v>
                  </c:pt>
                  <c:pt idx="32">
                    <c:v>2020</c:v>
                  </c:pt>
                  <c:pt idx="36">
                    <c:v>2021</c:v>
                  </c:pt>
                  <c:pt idx="40">
                    <c:v>2022</c:v>
                  </c:pt>
                  <c:pt idx="44">
                    <c:v>2023</c:v>
                  </c:pt>
                </c:lvl>
              </c:multiLvlStrCache>
            </c:multiLvlStrRef>
          </c:cat>
          <c:val>
            <c:numRef>
              <c:f>JVS!$F$13:$F$60</c:f>
              <c:numCache>
                <c:formatCode>0.0</c:formatCode>
                <c:ptCount val="48"/>
                <c:pt idx="0">
                  <c:v>1.4</c:v>
                </c:pt>
                <c:pt idx="1">
                  <c:v>1.5</c:v>
                </c:pt>
                <c:pt idx="2">
                  <c:v>1.4</c:v>
                </c:pt>
                <c:pt idx="3">
                  <c:v>1.4</c:v>
                </c:pt>
                <c:pt idx="4">
                  <c:v>1.3</c:v>
                </c:pt>
                <c:pt idx="5">
                  <c:v>1.3</c:v>
                </c:pt>
                <c:pt idx="6">
                  <c:v>1.3</c:v>
                </c:pt>
                <c:pt idx="7">
                  <c:v>1.4</c:v>
                </c:pt>
                <c:pt idx="8">
                  <c:v>1.4</c:v>
                </c:pt>
                <c:pt idx="9">
                  <c:v>1.4</c:v>
                </c:pt>
                <c:pt idx="10">
                  <c:v>1.4</c:v>
                </c:pt>
                <c:pt idx="11">
                  <c:v>1.5</c:v>
                </c:pt>
                <c:pt idx="12">
                  <c:v>1.5</c:v>
                </c:pt>
                <c:pt idx="13">
                  <c:v>1.5</c:v>
                </c:pt>
                <c:pt idx="14">
                  <c:v>1.5</c:v>
                </c:pt>
                <c:pt idx="15">
                  <c:v>1.6</c:v>
                </c:pt>
                <c:pt idx="16">
                  <c:v>1.6</c:v>
                </c:pt>
                <c:pt idx="17">
                  <c:v>1.6</c:v>
                </c:pt>
                <c:pt idx="18">
                  <c:v>1.6</c:v>
                </c:pt>
                <c:pt idx="19">
                  <c:v>1.7</c:v>
                </c:pt>
                <c:pt idx="20">
                  <c:v>1.8</c:v>
                </c:pt>
                <c:pt idx="21">
                  <c:v>1.9</c:v>
                </c:pt>
                <c:pt idx="22">
                  <c:v>1.9</c:v>
                </c:pt>
                <c:pt idx="23">
                  <c:v>1.9</c:v>
                </c:pt>
                <c:pt idx="24">
                  <c:v>2</c:v>
                </c:pt>
                <c:pt idx="25">
                  <c:v>2</c:v>
                </c:pt>
                <c:pt idx="26">
                  <c:v>2.1</c:v>
                </c:pt>
                <c:pt idx="27">
                  <c:v>2.2000000000000002</c:v>
                </c:pt>
                <c:pt idx="28">
                  <c:v>2.2000000000000002</c:v>
                </c:pt>
                <c:pt idx="29">
                  <c:v>2.2000000000000002</c:v>
                </c:pt>
                <c:pt idx="30">
                  <c:v>2.2000000000000002</c:v>
                </c:pt>
                <c:pt idx="31">
                  <c:v>2.2000000000000002</c:v>
                </c:pt>
                <c:pt idx="32">
                  <c:v>1.9</c:v>
                </c:pt>
                <c:pt idx="33">
                  <c:v>1.5</c:v>
                </c:pt>
                <c:pt idx="34">
                  <c:v>1.8</c:v>
                </c:pt>
                <c:pt idx="35">
                  <c:v>1.8</c:v>
                </c:pt>
                <c:pt idx="36">
                  <c:v>2</c:v>
                </c:pt>
                <c:pt idx="37">
                  <c:v>2.2999999999999998</c:v>
                </c:pt>
                <c:pt idx="38">
                  <c:v>2.6</c:v>
                </c:pt>
                <c:pt idx="39">
                  <c:v>2.8</c:v>
                </c:pt>
                <c:pt idx="40">
                  <c:v>3.1</c:v>
                </c:pt>
                <c:pt idx="41">
                  <c:v>3.2</c:v>
                </c:pt>
                <c:pt idx="42">
                  <c:v>3.1</c:v>
                </c:pt>
                <c:pt idx="43">
                  <c:v>3.1</c:v>
                </c:pt>
                <c:pt idx="44">
                  <c:v>3</c:v>
                </c:pt>
                <c:pt idx="45">
                  <c:v>3.1</c:v>
                </c:pt>
                <c:pt idx="46">
                  <c:v>3</c:v>
                </c:pt>
                <c:pt idx="47">
                  <c:v>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9C-422E-937E-2483CB09B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3047168"/>
        <c:axId val="193048960"/>
      </c:lineChart>
      <c:catAx>
        <c:axId val="1930471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>
            <a:solidFill>
              <a:srgbClr val="808080"/>
            </a:solidFill>
          </a:ln>
        </c:spPr>
        <c:txPr>
          <a:bodyPr rot="0" vert="horz"/>
          <a:lstStyle/>
          <a:p>
            <a:pPr>
              <a:defRPr sz="1400"/>
            </a:pPr>
            <a:endParaRPr lang="en-US"/>
          </a:p>
        </c:txPr>
        <c:crossAx val="193048960"/>
        <c:crosses val="autoZero"/>
        <c:auto val="1"/>
        <c:lblAlgn val="ctr"/>
        <c:lblOffset val="100"/>
        <c:tickLblSkip val="1"/>
        <c:noMultiLvlLbl val="0"/>
      </c:catAx>
      <c:valAx>
        <c:axId val="193048960"/>
        <c:scaling>
          <c:orientation val="minMax"/>
        </c:scaling>
        <c:delete val="0"/>
        <c:axPos val="l"/>
        <c:majorGridlines>
          <c:spPr>
            <a:ln w="3810">
              <a:solidFill>
                <a:srgbClr val="808080"/>
              </a:solidFill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500"/>
                </a:pPr>
                <a:r>
                  <a:rPr lang="en-US" sz="1500"/>
                  <a:t>Job vacancy rate (%)</a:t>
                </a:r>
              </a:p>
            </c:rich>
          </c:tx>
          <c:layout>
            <c:manualLayout>
              <c:xMode val="edge"/>
              <c:yMode val="edge"/>
              <c:x val="2.205071664829107E-3"/>
              <c:y val="0.33048145002540003"/>
            </c:manualLayout>
          </c:layout>
          <c:overlay val="0"/>
          <c:spPr>
            <a:noFill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c:spPr>
        </c:title>
        <c:numFmt formatCode="0" sourceLinked="0"/>
        <c:majorTickMark val="out"/>
        <c:minorTickMark val="none"/>
        <c:tickLblPos val="low"/>
        <c:spPr>
          <a:noFill/>
          <a:ln w="6350" cap="flat" cmpd="sng" algn="ctr">
            <a:noFill/>
            <a:prstDash val="solid"/>
            <a:round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ysClr val="windowText" lastClr="000000">
                    <a:tint val="75000"/>
                  </a:sysClr>
                </a:solidFill>
                <a:prstDash val="solid"/>
                <a:round/>
              </a14:hiddenLine>
            </a:ext>
          </a:extLst>
        </c:spPr>
        <c:crossAx val="193047168"/>
        <c:crosses val="autoZero"/>
        <c:crossBetween val="between"/>
        <c:majorUnit val="1"/>
      </c:valAx>
      <c:spPr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ysClr val="window" lastClr="FFFFFF"/>
              </a:solidFill>
            </a14:hiddenFill>
          </a:ext>
          <a:ext uri="{91240B29-F687-4F45-9708-019B960494DF}">
            <a14:hiddenLine xmlns:a14="http://schemas.microsoft.com/office/drawing/2010/main">
              <a:noFill/>
            </a14:hiddenLine>
          </a:ext>
        </a:extLst>
      </c:spPr>
    </c:plotArea>
    <c:legend>
      <c:legendPos val="t"/>
      <c:layout>
        <c:manualLayout>
          <c:xMode val="edge"/>
          <c:yMode val="edge"/>
          <c:x val="0.41644306313970952"/>
          <c:y val="2.0161290322580645E-2"/>
          <c:w val="0.16711387372058095"/>
          <c:h val="0.18520037777595466"/>
        </c:manualLayout>
      </c:layout>
      <c:overlay val="0"/>
      <c:spPr>
        <a:solidFill>
          <a:srgbClr val="FFFFFF"/>
        </a:solidFill>
        <a:ln>
          <a:noFill/>
        </a:ln>
        <a:effectLst/>
        <a:extLst>
          <a:ext uri="{91240B29-F687-4F45-9708-019B960494DF}">
            <a14:hiddenLine xmlns:a14="http://schemas.microsoft.com/office/drawing/2010/main">
              <a:noFill/>
            </a14:hiddenLine>
          </a:ext>
        </a:extLst>
      </c:spPr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6350" cap="flat" cmpd="sng" algn="ctr">
      <a:noFill/>
      <a:prstDash val="solid"/>
      <a:round/>
    </a:ln>
    <a:effectLst/>
    <a:extLst>
      <a:ext uri="{91240B29-F687-4F45-9708-019B960494DF}">
        <a14:hiddenLine xmlns:a14="http://schemas.microsoft.com/office/drawing/2010/main" w="6350" cap="flat" cmpd="sng" algn="ctr">
          <a:solidFill>
            <a:sysClr val="windowText" lastClr="000000">
              <a:tint val="75000"/>
            </a:sysClr>
          </a:solidFill>
          <a:prstDash val="solid"/>
          <a:round/>
        </a14:hiddenLine>
      </a:ext>
    </a:extLst>
  </c:spPr>
  <c:txPr>
    <a:bodyPr/>
    <a:lstStyle/>
    <a:p>
      <a:pPr>
        <a:defRPr sz="1200" i="0">
          <a:latin typeface="EC Square Sans Pro"/>
          <a:ea typeface="EC Square Sans Pro"/>
          <a:cs typeface="EC Square Sans Pro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Sheet1!$D$6:$D$7</c:f>
              <c:strCache>
                <c:ptCount val="2"/>
                <c:pt idx="0">
                  <c:v>Employment rate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Sheet1!$C$8:$C$14</c:f>
              <c:strCache>
                <c:ptCount val="7"/>
                <c:pt idx="0">
                  <c:v>Persons with disabilities*</c:v>
                </c:pt>
                <c:pt idx="1">
                  <c:v>Low qualified</c:v>
                </c:pt>
                <c:pt idx="2">
                  <c:v>Older people     (55-64)</c:v>
                </c:pt>
                <c:pt idx="3">
                  <c:v>Young people     (20-29)</c:v>
                </c:pt>
                <c:pt idx="4">
                  <c:v>Born outside EU</c:v>
                </c:pt>
                <c:pt idx="5">
                  <c:v>Women</c:v>
                </c:pt>
                <c:pt idx="6">
                  <c:v>Total</c:v>
                </c:pt>
              </c:strCache>
            </c:strRef>
          </c:cat>
          <c:val>
            <c:numRef>
              <c:f>Sheet1!$D$8:$D$14</c:f>
              <c:numCache>
                <c:formatCode>0.00%</c:formatCode>
                <c:ptCount val="7"/>
                <c:pt idx="0">
                  <c:v>0.53900000000000003</c:v>
                </c:pt>
                <c:pt idx="1">
                  <c:v>0.58299999999999996</c:v>
                </c:pt>
                <c:pt idx="2">
                  <c:v>0.63900000000000001</c:v>
                </c:pt>
                <c:pt idx="3">
                  <c:v>0.65900000000000003</c:v>
                </c:pt>
                <c:pt idx="4" formatCode="0%">
                  <c:v>0.67</c:v>
                </c:pt>
                <c:pt idx="5">
                  <c:v>0.70199999999999996</c:v>
                </c:pt>
                <c:pt idx="6">
                  <c:v>0.753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A1-4C42-B03D-80D8F087F2E1}"/>
            </c:ext>
          </c:extLst>
        </c:ser>
        <c:ser>
          <c:idx val="1"/>
          <c:order val="1"/>
          <c:tx>
            <c:strRef>
              <c:f>Sheet1!$E$6:$E$7</c:f>
              <c:strCache>
                <c:ptCount val="2"/>
                <c:pt idx="0">
                  <c:v>Activity rate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Sheet1!$C$8:$C$14</c:f>
              <c:strCache>
                <c:ptCount val="7"/>
                <c:pt idx="0">
                  <c:v>Persons with disabilities*</c:v>
                </c:pt>
                <c:pt idx="1">
                  <c:v>Low qualified</c:v>
                </c:pt>
                <c:pt idx="2">
                  <c:v>Older people     (55-64)</c:v>
                </c:pt>
                <c:pt idx="3">
                  <c:v>Young people     (20-29)</c:v>
                </c:pt>
                <c:pt idx="4">
                  <c:v>Born outside EU</c:v>
                </c:pt>
                <c:pt idx="5">
                  <c:v>Women</c:v>
                </c:pt>
                <c:pt idx="6">
                  <c:v>Total</c:v>
                </c:pt>
              </c:strCache>
            </c:strRef>
          </c:cat>
          <c:val>
            <c:numRef>
              <c:f>Sheet1!$E$8:$E$14</c:f>
              <c:numCache>
                <c:formatCode>0.00%</c:formatCode>
                <c:ptCount val="7"/>
                <c:pt idx="0">
                  <c:v>0.55700000000000005</c:v>
                </c:pt>
                <c:pt idx="1">
                  <c:v>0.65900000000000003</c:v>
                </c:pt>
                <c:pt idx="2" formatCode="0%">
                  <c:v>0.67</c:v>
                </c:pt>
                <c:pt idx="3">
                  <c:v>0.73399999999999999</c:v>
                </c:pt>
                <c:pt idx="4">
                  <c:v>0.77100000000000002</c:v>
                </c:pt>
                <c:pt idx="5">
                  <c:v>0.748</c:v>
                </c:pt>
                <c:pt idx="6" formatCode="0%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EA1-4C42-B03D-80D8F087F2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6813183"/>
        <c:axId val="936811263"/>
      </c:barChart>
      <c:catAx>
        <c:axId val="9368131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6811263"/>
        <c:crosses val="autoZero"/>
        <c:auto val="1"/>
        <c:lblAlgn val="ctr"/>
        <c:lblOffset val="100"/>
        <c:noMultiLvlLbl val="0"/>
      </c:catAx>
      <c:valAx>
        <c:axId val="9368112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68131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0F6CBF-3A64-4BA4-ADE9-02DD48C84E4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31866AEF-5E9A-4F83-B028-A3DE7064F9C4}">
      <dgm:prSet phldrT="[Text]" custT="1"/>
      <dgm:spPr>
        <a:solidFill>
          <a:srgbClr val="4BC5DE"/>
        </a:solidFill>
      </dgm:spPr>
      <dgm:t>
        <a:bodyPr/>
        <a:lstStyle/>
        <a:p>
          <a:r>
            <a:rPr lang="en-IE" sz="3000" dirty="0"/>
            <a:t>Demographic change</a:t>
          </a:r>
        </a:p>
      </dgm:t>
    </dgm:pt>
    <dgm:pt modelId="{E52F0D6B-9CA3-43D8-A64F-3F8DEA851DCC}" type="parTrans" cxnId="{C5C4C860-9A54-479E-8278-08FAE3DB535B}">
      <dgm:prSet/>
      <dgm:spPr/>
      <dgm:t>
        <a:bodyPr/>
        <a:lstStyle/>
        <a:p>
          <a:endParaRPr lang="en-IE" sz="3000"/>
        </a:p>
      </dgm:t>
    </dgm:pt>
    <dgm:pt modelId="{A8792434-EADE-42BF-AC27-0B6031F0A25B}" type="sibTrans" cxnId="{C5C4C860-9A54-479E-8278-08FAE3DB535B}">
      <dgm:prSet/>
      <dgm:spPr/>
      <dgm:t>
        <a:bodyPr/>
        <a:lstStyle/>
        <a:p>
          <a:endParaRPr lang="en-IE" sz="3000"/>
        </a:p>
      </dgm:t>
    </dgm:pt>
    <dgm:pt modelId="{92225085-A04C-4589-B1AF-9016B663AE61}">
      <dgm:prSet phldrT="[Text]" custT="1"/>
      <dgm:spPr>
        <a:solidFill>
          <a:srgbClr val="4BC5DE"/>
        </a:solidFill>
      </dgm:spPr>
      <dgm:t>
        <a:bodyPr/>
        <a:lstStyle/>
        <a:p>
          <a:r>
            <a:rPr lang="en-IE" sz="3000" dirty="0"/>
            <a:t>Low activity of some groups</a:t>
          </a:r>
        </a:p>
      </dgm:t>
    </dgm:pt>
    <dgm:pt modelId="{7BE614C0-37C2-454B-808F-A239AB212572}" type="parTrans" cxnId="{8E9B540D-3353-474A-AAF2-374CC19AEB05}">
      <dgm:prSet/>
      <dgm:spPr/>
      <dgm:t>
        <a:bodyPr/>
        <a:lstStyle/>
        <a:p>
          <a:endParaRPr lang="en-IE" sz="3000"/>
        </a:p>
      </dgm:t>
    </dgm:pt>
    <dgm:pt modelId="{989507F0-83B6-40AF-B298-626502595751}" type="sibTrans" cxnId="{8E9B540D-3353-474A-AAF2-374CC19AEB05}">
      <dgm:prSet/>
      <dgm:spPr/>
      <dgm:t>
        <a:bodyPr/>
        <a:lstStyle/>
        <a:p>
          <a:endParaRPr lang="en-IE" sz="3000"/>
        </a:p>
      </dgm:t>
    </dgm:pt>
    <dgm:pt modelId="{1F4BBA32-3BE0-4EF3-87F0-4A6F22AA6CF8}">
      <dgm:prSet phldrT="[Text]" custT="1"/>
      <dgm:spPr>
        <a:solidFill>
          <a:srgbClr val="4BC5DE"/>
        </a:solidFill>
      </dgm:spPr>
      <dgm:t>
        <a:bodyPr/>
        <a:lstStyle/>
        <a:p>
          <a:r>
            <a:rPr lang="en-IE" sz="3000" dirty="0"/>
            <a:t>Skills shortages</a:t>
          </a:r>
        </a:p>
      </dgm:t>
    </dgm:pt>
    <dgm:pt modelId="{D8D996D2-5D1A-4A4C-8B8E-3E1A892E8203}" type="parTrans" cxnId="{745C033A-D525-4676-8E10-0BB1A588DFE7}">
      <dgm:prSet/>
      <dgm:spPr/>
      <dgm:t>
        <a:bodyPr/>
        <a:lstStyle/>
        <a:p>
          <a:endParaRPr lang="en-IE" sz="3000"/>
        </a:p>
      </dgm:t>
    </dgm:pt>
    <dgm:pt modelId="{140B8C30-1F70-4AE5-88CC-20A7DDA4D5AA}" type="sibTrans" cxnId="{745C033A-D525-4676-8E10-0BB1A588DFE7}">
      <dgm:prSet/>
      <dgm:spPr/>
      <dgm:t>
        <a:bodyPr/>
        <a:lstStyle/>
        <a:p>
          <a:endParaRPr lang="en-IE" sz="3000"/>
        </a:p>
      </dgm:t>
    </dgm:pt>
    <dgm:pt modelId="{0DFE96CA-A18D-4FAF-9A47-C3DF89EE69F0}">
      <dgm:prSet phldrT="[Text]" custT="1"/>
      <dgm:spPr>
        <a:solidFill>
          <a:srgbClr val="4BC5DE"/>
        </a:solidFill>
      </dgm:spPr>
      <dgm:t>
        <a:bodyPr/>
        <a:lstStyle/>
        <a:p>
          <a:r>
            <a:rPr lang="en-IE" sz="3000" dirty="0"/>
            <a:t>Poor working conditions</a:t>
          </a:r>
        </a:p>
      </dgm:t>
    </dgm:pt>
    <dgm:pt modelId="{C6BF31C2-2B70-478A-B97E-6AA89672140C}" type="parTrans" cxnId="{878D384C-BFAB-4C3B-B917-674ABB5E5B3D}">
      <dgm:prSet/>
      <dgm:spPr/>
      <dgm:t>
        <a:bodyPr/>
        <a:lstStyle/>
        <a:p>
          <a:endParaRPr lang="en-IE" sz="3000"/>
        </a:p>
      </dgm:t>
    </dgm:pt>
    <dgm:pt modelId="{C6406614-331B-43EB-9304-80536C478E83}" type="sibTrans" cxnId="{878D384C-BFAB-4C3B-B917-674ABB5E5B3D}">
      <dgm:prSet/>
      <dgm:spPr/>
      <dgm:t>
        <a:bodyPr/>
        <a:lstStyle/>
        <a:p>
          <a:endParaRPr lang="en-IE" sz="3000"/>
        </a:p>
      </dgm:t>
    </dgm:pt>
    <dgm:pt modelId="{F812F316-3DD6-4E55-8276-77E9197EEF01}" type="pres">
      <dgm:prSet presAssocID="{130F6CBF-3A64-4BA4-ADE9-02DD48C84E42}" presName="diagram" presStyleCnt="0">
        <dgm:presLayoutVars>
          <dgm:dir/>
          <dgm:resizeHandles val="exact"/>
        </dgm:presLayoutVars>
      </dgm:prSet>
      <dgm:spPr/>
    </dgm:pt>
    <dgm:pt modelId="{085FB5C9-BF2B-4977-A9B2-9D25CA0892C8}" type="pres">
      <dgm:prSet presAssocID="{31866AEF-5E9A-4F83-B028-A3DE7064F9C4}" presName="node" presStyleLbl="node1" presStyleIdx="0" presStyleCnt="4">
        <dgm:presLayoutVars>
          <dgm:bulletEnabled val="1"/>
        </dgm:presLayoutVars>
      </dgm:prSet>
      <dgm:spPr/>
    </dgm:pt>
    <dgm:pt modelId="{0A6141D3-6B89-4007-9331-025DB3F28AFF}" type="pres">
      <dgm:prSet presAssocID="{A8792434-EADE-42BF-AC27-0B6031F0A25B}" presName="sibTrans" presStyleCnt="0"/>
      <dgm:spPr/>
    </dgm:pt>
    <dgm:pt modelId="{4B062223-B20B-4A7C-A00A-64E8A1FA3EED}" type="pres">
      <dgm:prSet presAssocID="{92225085-A04C-4589-B1AF-9016B663AE61}" presName="node" presStyleLbl="node1" presStyleIdx="1" presStyleCnt="4">
        <dgm:presLayoutVars>
          <dgm:bulletEnabled val="1"/>
        </dgm:presLayoutVars>
      </dgm:prSet>
      <dgm:spPr/>
    </dgm:pt>
    <dgm:pt modelId="{9B147822-632C-4F7B-B983-BB3114C23FF1}" type="pres">
      <dgm:prSet presAssocID="{989507F0-83B6-40AF-B298-626502595751}" presName="sibTrans" presStyleCnt="0"/>
      <dgm:spPr/>
    </dgm:pt>
    <dgm:pt modelId="{194F4672-712F-494E-BE99-1ACD5BE2A564}" type="pres">
      <dgm:prSet presAssocID="{1F4BBA32-3BE0-4EF3-87F0-4A6F22AA6CF8}" presName="node" presStyleLbl="node1" presStyleIdx="2" presStyleCnt="4">
        <dgm:presLayoutVars>
          <dgm:bulletEnabled val="1"/>
        </dgm:presLayoutVars>
      </dgm:prSet>
      <dgm:spPr/>
    </dgm:pt>
    <dgm:pt modelId="{8AC558A4-7A6E-4A44-A145-2D3ECFA874E1}" type="pres">
      <dgm:prSet presAssocID="{140B8C30-1F70-4AE5-88CC-20A7DDA4D5AA}" presName="sibTrans" presStyleCnt="0"/>
      <dgm:spPr/>
    </dgm:pt>
    <dgm:pt modelId="{39324B36-D31D-4DAD-8E97-91FB85DE5F42}" type="pres">
      <dgm:prSet presAssocID="{0DFE96CA-A18D-4FAF-9A47-C3DF89EE69F0}" presName="node" presStyleLbl="node1" presStyleIdx="3" presStyleCnt="4">
        <dgm:presLayoutVars>
          <dgm:bulletEnabled val="1"/>
        </dgm:presLayoutVars>
      </dgm:prSet>
      <dgm:spPr/>
    </dgm:pt>
  </dgm:ptLst>
  <dgm:cxnLst>
    <dgm:cxn modelId="{8E9B540D-3353-474A-AAF2-374CC19AEB05}" srcId="{130F6CBF-3A64-4BA4-ADE9-02DD48C84E42}" destId="{92225085-A04C-4589-B1AF-9016B663AE61}" srcOrd="1" destOrd="0" parTransId="{7BE614C0-37C2-454B-808F-A239AB212572}" sibTransId="{989507F0-83B6-40AF-B298-626502595751}"/>
    <dgm:cxn modelId="{35A92622-ECA0-4434-80F3-2E4892F2B096}" type="presOf" srcId="{0DFE96CA-A18D-4FAF-9A47-C3DF89EE69F0}" destId="{39324B36-D31D-4DAD-8E97-91FB85DE5F42}" srcOrd="0" destOrd="0" presId="urn:microsoft.com/office/officeart/2005/8/layout/default"/>
    <dgm:cxn modelId="{D401C924-99FF-4340-95F6-4E4ED369AA0F}" type="presOf" srcId="{1F4BBA32-3BE0-4EF3-87F0-4A6F22AA6CF8}" destId="{194F4672-712F-494E-BE99-1ACD5BE2A564}" srcOrd="0" destOrd="0" presId="urn:microsoft.com/office/officeart/2005/8/layout/default"/>
    <dgm:cxn modelId="{5B26E52B-5886-4F3F-8C5C-BB2A1802DAFB}" type="presOf" srcId="{31866AEF-5E9A-4F83-B028-A3DE7064F9C4}" destId="{085FB5C9-BF2B-4977-A9B2-9D25CA0892C8}" srcOrd="0" destOrd="0" presId="urn:microsoft.com/office/officeart/2005/8/layout/default"/>
    <dgm:cxn modelId="{745C033A-D525-4676-8E10-0BB1A588DFE7}" srcId="{130F6CBF-3A64-4BA4-ADE9-02DD48C84E42}" destId="{1F4BBA32-3BE0-4EF3-87F0-4A6F22AA6CF8}" srcOrd="2" destOrd="0" parTransId="{D8D996D2-5D1A-4A4C-8B8E-3E1A892E8203}" sibTransId="{140B8C30-1F70-4AE5-88CC-20A7DDA4D5AA}"/>
    <dgm:cxn modelId="{C5C4C860-9A54-479E-8278-08FAE3DB535B}" srcId="{130F6CBF-3A64-4BA4-ADE9-02DD48C84E42}" destId="{31866AEF-5E9A-4F83-B028-A3DE7064F9C4}" srcOrd="0" destOrd="0" parTransId="{E52F0D6B-9CA3-43D8-A64F-3F8DEA851DCC}" sibTransId="{A8792434-EADE-42BF-AC27-0B6031F0A25B}"/>
    <dgm:cxn modelId="{878D384C-BFAB-4C3B-B917-674ABB5E5B3D}" srcId="{130F6CBF-3A64-4BA4-ADE9-02DD48C84E42}" destId="{0DFE96CA-A18D-4FAF-9A47-C3DF89EE69F0}" srcOrd="3" destOrd="0" parTransId="{C6BF31C2-2B70-478A-B97E-6AA89672140C}" sibTransId="{C6406614-331B-43EB-9304-80536C478E83}"/>
    <dgm:cxn modelId="{5C98E76E-7DE7-4346-9515-001847C7D86F}" type="presOf" srcId="{130F6CBF-3A64-4BA4-ADE9-02DD48C84E42}" destId="{F812F316-3DD6-4E55-8276-77E9197EEF01}" srcOrd="0" destOrd="0" presId="urn:microsoft.com/office/officeart/2005/8/layout/default"/>
    <dgm:cxn modelId="{B144A07E-905A-48EA-8AD5-1A859EE52A9F}" type="presOf" srcId="{92225085-A04C-4589-B1AF-9016B663AE61}" destId="{4B062223-B20B-4A7C-A00A-64E8A1FA3EED}" srcOrd="0" destOrd="0" presId="urn:microsoft.com/office/officeart/2005/8/layout/default"/>
    <dgm:cxn modelId="{949D1980-DD43-4491-8B54-C32AA97462E4}" type="presParOf" srcId="{F812F316-3DD6-4E55-8276-77E9197EEF01}" destId="{085FB5C9-BF2B-4977-A9B2-9D25CA0892C8}" srcOrd="0" destOrd="0" presId="urn:microsoft.com/office/officeart/2005/8/layout/default"/>
    <dgm:cxn modelId="{31D456C5-894C-4F3F-ADE6-37DD121383C5}" type="presParOf" srcId="{F812F316-3DD6-4E55-8276-77E9197EEF01}" destId="{0A6141D3-6B89-4007-9331-025DB3F28AFF}" srcOrd="1" destOrd="0" presId="urn:microsoft.com/office/officeart/2005/8/layout/default"/>
    <dgm:cxn modelId="{E38F9FDD-7AE8-450D-94B5-AEEE1BBEE2B5}" type="presParOf" srcId="{F812F316-3DD6-4E55-8276-77E9197EEF01}" destId="{4B062223-B20B-4A7C-A00A-64E8A1FA3EED}" srcOrd="2" destOrd="0" presId="urn:microsoft.com/office/officeart/2005/8/layout/default"/>
    <dgm:cxn modelId="{C75F8263-883E-4B64-8C06-C411E827E8A5}" type="presParOf" srcId="{F812F316-3DD6-4E55-8276-77E9197EEF01}" destId="{9B147822-632C-4F7B-B983-BB3114C23FF1}" srcOrd="3" destOrd="0" presId="urn:microsoft.com/office/officeart/2005/8/layout/default"/>
    <dgm:cxn modelId="{EB0A71BF-31C0-433D-9996-03722D552C1D}" type="presParOf" srcId="{F812F316-3DD6-4E55-8276-77E9197EEF01}" destId="{194F4672-712F-494E-BE99-1ACD5BE2A564}" srcOrd="4" destOrd="0" presId="urn:microsoft.com/office/officeart/2005/8/layout/default"/>
    <dgm:cxn modelId="{4E476484-787B-4095-BD01-301131FBFE85}" type="presParOf" srcId="{F812F316-3DD6-4E55-8276-77E9197EEF01}" destId="{8AC558A4-7A6E-4A44-A145-2D3ECFA874E1}" srcOrd="5" destOrd="0" presId="urn:microsoft.com/office/officeart/2005/8/layout/default"/>
    <dgm:cxn modelId="{6771D094-CB90-4177-A77C-BC46E541139B}" type="presParOf" srcId="{F812F316-3DD6-4E55-8276-77E9197EEF01}" destId="{39324B36-D31D-4DAD-8E97-91FB85DE5F4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5FB5C9-BF2B-4977-A9B2-9D25CA0892C8}">
      <dsp:nvSpPr>
        <dsp:cNvPr id="0" name=""/>
        <dsp:cNvSpPr/>
      </dsp:nvSpPr>
      <dsp:spPr>
        <a:xfrm>
          <a:off x="521890" y="2037"/>
          <a:ext cx="3373437" cy="2024062"/>
        </a:xfrm>
        <a:prstGeom prst="rect">
          <a:avLst/>
        </a:prstGeom>
        <a:solidFill>
          <a:srgbClr val="4BC5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000" kern="1200" dirty="0"/>
            <a:t>Demographic change</a:t>
          </a:r>
        </a:p>
      </dsp:txBody>
      <dsp:txXfrm>
        <a:off x="521890" y="2037"/>
        <a:ext cx="3373437" cy="2024062"/>
      </dsp:txXfrm>
    </dsp:sp>
    <dsp:sp modelId="{4B062223-B20B-4A7C-A00A-64E8A1FA3EED}">
      <dsp:nvSpPr>
        <dsp:cNvPr id="0" name=""/>
        <dsp:cNvSpPr/>
      </dsp:nvSpPr>
      <dsp:spPr>
        <a:xfrm>
          <a:off x="4232671" y="2037"/>
          <a:ext cx="3373437" cy="2024062"/>
        </a:xfrm>
        <a:prstGeom prst="rect">
          <a:avLst/>
        </a:prstGeom>
        <a:solidFill>
          <a:srgbClr val="4BC5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000" kern="1200" dirty="0"/>
            <a:t>Low activity of some groups</a:t>
          </a:r>
        </a:p>
      </dsp:txBody>
      <dsp:txXfrm>
        <a:off x="4232671" y="2037"/>
        <a:ext cx="3373437" cy="2024062"/>
      </dsp:txXfrm>
    </dsp:sp>
    <dsp:sp modelId="{194F4672-712F-494E-BE99-1ACD5BE2A564}">
      <dsp:nvSpPr>
        <dsp:cNvPr id="0" name=""/>
        <dsp:cNvSpPr/>
      </dsp:nvSpPr>
      <dsp:spPr>
        <a:xfrm>
          <a:off x="521890" y="2363443"/>
          <a:ext cx="3373437" cy="2024062"/>
        </a:xfrm>
        <a:prstGeom prst="rect">
          <a:avLst/>
        </a:prstGeom>
        <a:solidFill>
          <a:srgbClr val="4BC5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000" kern="1200" dirty="0"/>
            <a:t>Skills shortages</a:t>
          </a:r>
        </a:p>
      </dsp:txBody>
      <dsp:txXfrm>
        <a:off x="521890" y="2363443"/>
        <a:ext cx="3373437" cy="2024062"/>
      </dsp:txXfrm>
    </dsp:sp>
    <dsp:sp modelId="{39324B36-D31D-4DAD-8E97-91FB85DE5F42}">
      <dsp:nvSpPr>
        <dsp:cNvPr id="0" name=""/>
        <dsp:cNvSpPr/>
      </dsp:nvSpPr>
      <dsp:spPr>
        <a:xfrm>
          <a:off x="4232671" y="2363443"/>
          <a:ext cx="3373437" cy="2024062"/>
        </a:xfrm>
        <a:prstGeom prst="rect">
          <a:avLst/>
        </a:prstGeom>
        <a:solidFill>
          <a:srgbClr val="4BC5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000" kern="1200" dirty="0"/>
            <a:t>Poor working conditions</a:t>
          </a:r>
        </a:p>
      </dsp:txBody>
      <dsp:txXfrm>
        <a:off x="4232671" y="2363443"/>
        <a:ext cx="3373437" cy="20240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6" name="Google Shape;1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9DAB87-6A4B-4D99-8081-014C20B4F6FF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4331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47499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8366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4829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9DAB87-6A4B-4D99-8081-014C20B4F6FF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97696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9DAB87-6A4B-4D99-8081-014C20B4F6FF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1539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224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4595"/>
                </a:solidFill>
              </a:rPr>
              <a:t>High levels of job strain, reported by almost half of the workers in healthcare, residential care and transport, </a:t>
            </a:r>
          </a:p>
          <a:p>
            <a:r>
              <a:rPr lang="en-US" sz="1200" dirty="0">
                <a:solidFill>
                  <a:srgbClr val="004595"/>
                </a:solidFill>
              </a:rPr>
              <a:t>- sectors that experiencing the most severe labour shortages.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4595"/>
                </a:solidFill>
              </a:rPr>
              <a:t>And it also includes sectors with low wages, in residential care and transport as well as in hospitality and the construction sector. 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1377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5903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0781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2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" name="Google Shape;16;p22"/>
          <p:cNvSpPr/>
          <p:nvPr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22"/>
          <p:cNvSpPr txBox="1"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 b="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 i="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body" idx="2"/>
          </p:nvPr>
        </p:nvSpPr>
        <p:spPr>
          <a:xfrm>
            <a:off x="6096000" y="5557903"/>
            <a:ext cx="5040313" cy="528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None/>
              <a:defRPr sz="2200" i="1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Google Shape;21;p22"/>
          <p:cNvSpPr/>
          <p:nvPr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" name="Google Shape;22;p22"/>
          <p:cNvCxnSpPr/>
          <p:nvPr/>
        </p:nvCxnSpPr>
        <p:spPr>
          <a:xfrm>
            <a:off x="846746" y="1978925"/>
            <a:ext cx="0" cy="4879075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Google Shape;17;p22" descr="European Commission">
            <a:extLst>
              <a:ext uri="{FF2B5EF4-FFF2-40B4-BE49-F238E27FC236}">
                <a16:creationId xmlns:a16="http://schemas.microsoft.com/office/drawing/2014/main" id="{B45F4576-0280-9ABD-3693-C3C51E11FA18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5388933" y="258042"/>
            <a:ext cx="1659793" cy="11524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8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48" name="Google Shape;148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38"/>
          <p:cNvSpPr/>
          <p:nvPr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Google Shape;150;p38" descr="European Commiss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8933" y="258042"/>
            <a:ext cx="1659793" cy="115246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38"/>
          <p:cNvSpPr txBox="1"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 b="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2" name="Google Shape;152;p38"/>
          <p:cNvSpPr txBox="1"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 i="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3" name="Google Shape;153;p38"/>
          <p:cNvSpPr txBox="1">
            <a:spLocks noGrp="1"/>
          </p:cNvSpPr>
          <p:nvPr>
            <p:ph type="body" idx="2"/>
          </p:nvPr>
        </p:nvSpPr>
        <p:spPr>
          <a:xfrm>
            <a:off x="6096000" y="5783535"/>
            <a:ext cx="5040313" cy="528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None/>
              <a:defRPr sz="2200" i="1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4" name="Google Shape;154;p38"/>
          <p:cNvSpPr/>
          <p:nvPr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38"/>
          <p:cNvCxnSpPr/>
          <p:nvPr/>
        </p:nvCxnSpPr>
        <p:spPr>
          <a:xfrm>
            <a:off x="838200" y="1978925"/>
            <a:ext cx="0" cy="4879075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9"/>
          <p:cNvSpPr txBox="1">
            <a:spLocks noGrp="1"/>
          </p:cNvSpPr>
          <p:nvPr>
            <p:ph type="sldNum" idx="12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58" name="Google Shape;158;p39"/>
          <p:cNvPicPr preferRelativeResize="0"/>
          <p:nvPr/>
        </p:nvPicPr>
        <p:blipFill rotWithShape="1">
          <a:blip r:embed="rId2">
            <a:alphaModFix/>
          </a:blip>
          <a:srcRect t="4555"/>
          <a:stretch/>
        </p:blipFill>
        <p:spPr>
          <a:xfrm>
            <a:off x="0" y="1078173"/>
            <a:ext cx="12192000" cy="578324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9"/>
          <p:cNvSpPr/>
          <p:nvPr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6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39" descr="European Commiss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8933" y="258042"/>
            <a:ext cx="1659793" cy="115246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9"/>
          <p:cNvSpPr txBox="1"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 b="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62" name="Google Shape;162;p39"/>
          <p:cNvSpPr txBox="1"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 i="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63" name="Google Shape;163;p39"/>
          <p:cNvSpPr txBox="1">
            <a:spLocks noGrp="1"/>
          </p:cNvSpPr>
          <p:nvPr>
            <p:ph type="body" idx="2"/>
          </p:nvPr>
        </p:nvSpPr>
        <p:spPr>
          <a:xfrm>
            <a:off x="6096000" y="5557903"/>
            <a:ext cx="5040313" cy="528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None/>
              <a:defRPr sz="2200" i="1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4" name="Google Shape;164;p39"/>
          <p:cNvSpPr/>
          <p:nvPr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5" name="Google Shape;165;p39"/>
          <p:cNvCxnSpPr/>
          <p:nvPr/>
        </p:nvCxnSpPr>
        <p:spPr>
          <a:xfrm>
            <a:off x="838200" y="1978925"/>
            <a:ext cx="0" cy="4879075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D85348E-3026-F93C-7B55-B5C69A59C4CE}"/>
              </a:ext>
            </a:extLst>
          </p:cNvPr>
          <p:cNvCxnSpPr/>
          <p:nvPr userDrawn="1"/>
        </p:nvCxnSpPr>
        <p:spPr>
          <a:xfrm flipH="1">
            <a:off x="838200" y="0"/>
            <a:ext cx="0" cy="127635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05699" cy="388190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350"/>
              </a:spcAft>
              <a:defRPr/>
            </a:lvl1pPr>
            <a:lvl2pPr>
              <a:lnSpc>
                <a:spcPct val="100000"/>
              </a:lnSpc>
              <a:spcAft>
                <a:spcPts val="1350"/>
              </a:spcAft>
              <a:defRPr/>
            </a:lvl2pPr>
            <a:lvl3pPr>
              <a:lnSpc>
                <a:spcPct val="100000"/>
              </a:lnSpc>
              <a:spcAft>
                <a:spcPts val="1350"/>
              </a:spcAft>
              <a:defRPr/>
            </a:lvl3pPr>
            <a:lvl4pPr>
              <a:lnSpc>
                <a:spcPct val="100000"/>
              </a:lnSpc>
              <a:spcAft>
                <a:spcPts val="1350"/>
              </a:spcAft>
              <a:defRPr/>
            </a:lvl4pPr>
            <a:lvl5pPr>
              <a:lnSpc>
                <a:spcPct val="100000"/>
              </a:lnSpc>
              <a:spcAft>
                <a:spcPts val="135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3" y="482862"/>
            <a:ext cx="10515600" cy="782357"/>
          </a:xfrm>
          <a:prstGeom prst="rect">
            <a:avLst/>
          </a:prstGeom>
        </p:spPr>
        <p:txBody>
          <a:bodyPr rtlCol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24E500C-4CF8-1BD4-776E-900696CB01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8C6DE-2597-4377-A2E4-4D81026270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397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ou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969963" y="1843395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3581400" y="1843394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92837" y="1843393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8804274" y="1843392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265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slide (option 2)">
  <p:cSld name="Last slide (option 2)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0"/>
          <p:cNvSpPr/>
          <p:nvPr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40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9" name="Google Shape;169;p40"/>
          <p:cNvSpPr txBox="1"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  <a:defRPr sz="60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70" name="Google Shape;170;p40"/>
          <p:cNvSpPr txBox="1">
            <a:spLocks noGrp="1"/>
          </p:cNvSpPr>
          <p:nvPr>
            <p:ph type="body" idx="1"/>
          </p:nvPr>
        </p:nvSpPr>
        <p:spPr>
          <a:xfrm>
            <a:off x="838976" y="4175997"/>
            <a:ext cx="10888663" cy="1620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>
                <a:solidFill>
                  <a:srgbClr val="767676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1" name="Google Shape;171;p40"/>
          <p:cNvCxnSpPr/>
          <p:nvPr/>
        </p:nvCxnSpPr>
        <p:spPr>
          <a:xfrm>
            <a:off x="838200" y="0"/>
            <a:ext cx="0" cy="2362711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358539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Slide (2)">
  <p:cSld name="Chapter Slide (2)">
    <p:bg>
      <p:bgPr>
        <a:solidFill>
          <a:srgbClr val="FFC000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5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" name="Google Shape;36;p25"/>
          <p:cNvSpPr txBox="1"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  <a:defRPr sz="6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7" name="Google Shape;37;p25"/>
          <p:cNvSpPr txBox="1"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38" name="Google Shape;38;p25" descr="European Commission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33852" y="6045865"/>
            <a:ext cx="1716200" cy="4505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" name="Google Shape;39;p25"/>
          <p:cNvCxnSpPr/>
          <p:nvPr/>
        </p:nvCxnSpPr>
        <p:spPr>
          <a:xfrm>
            <a:off x="838200" y="0"/>
            <a:ext cx="0" cy="3295934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710727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6947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" name="Google Shape;13;p21" descr="European Commission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0033852" y="6045988"/>
            <a:ext cx="1715733" cy="450423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f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ec.europa.eu/social/BlobServlet?docId=27473&amp;langId=en" TargetMode="Externa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p.europa.eu/webpub/empl/esde-2023/index.htm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7;p22" descr="European Commission">
            <a:extLst>
              <a:ext uri="{FF2B5EF4-FFF2-40B4-BE49-F238E27FC236}">
                <a16:creationId xmlns:a16="http://schemas.microsoft.com/office/drawing/2014/main" id="{F331827D-67AB-BC45-5244-975836C82EE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8933" y="258042"/>
            <a:ext cx="1659793" cy="115246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"/>
          <p:cNvSpPr txBox="1">
            <a:spLocks noGrp="1"/>
          </p:cNvSpPr>
          <p:nvPr>
            <p:ph type="ctrTitle"/>
          </p:nvPr>
        </p:nvSpPr>
        <p:spPr>
          <a:xfrm>
            <a:off x="1160996" y="1723631"/>
            <a:ext cx="10630321" cy="2149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IE" sz="4800" dirty="0"/>
              <a:t>Labour shortages in the EU</a:t>
            </a:r>
            <a:br>
              <a:rPr lang="en-IE" sz="4000" dirty="0"/>
            </a:br>
            <a:br>
              <a:rPr lang="en-IE" sz="4000" dirty="0"/>
            </a:br>
            <a:endParaRPr lang="en-IE" sz="4000" i="1" dirty="0"/>
          </a:p>
        </p:txBody>
      </p:sp>
      <p:sp>
        <p:nvSpPr>
          <p:cNvPr id="189" name="Google Shape;189;p1"/>
          <p:cNvSpPr txBox="1">
            <a:spLocks noGrp="1"/>
          </p:cNvSpPr>
          <p:nvPr>
            <p:ph type="subTitle" idx="1"/>
          </p:nvPr>
        </p:nvSpPr>
        <p:spPr>
          <a:xfrm>
            <a:off x="980732" y="2964940"/>
            <a:ext cx="10630321" cy="3518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>
              <a:spcAft>
                <a:spcPts val="1200"/>
              </a:spcAft>
            </a:pPr>
            <a:r>
              <a:rPr lang="en-IE" sz="2400" dirty="0">
                <a:latin typeface="Arial" panose="020B0604020202020204" pitchFamily="34" charset="0"/>
                <a:cs typeface="Arial" panose="020B0604020202020204" pitchFamily="34" charset="0"/>
              </a:rPr>
              <a:t>Lugano- 5 September 2024</a:t>
            </a: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endParaRPr lang="en-I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r>
              <a:rPr lang="en-I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Elva Bova</a:t>
            </a: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r>
              <a:rPr lang="en-US" sz="1800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 of Unity- Analysis and Statistics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1800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Commission, DG Employment, Social Affairs and Inclusion</a:t>
            </a: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CF3833-6C36-5BF0-750A-8E1CF6E836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D48C6DE-2597-4377-A2E4-4D8102627045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600F238D-F36B-8BDC-C32C-B115CD6B45E8}"/>
              </a:ext>
            </a:extLst>
          </p:cNvPr>
          <p:cNvSpPr txBox="1">
            <a:spLocks/>
          </p:cNvSpPr>
          <p:nvPr/>
        </p:nvSpPr>
        <p:spPr>
          <a:xfrm>
            <a:off x="1070509" y="389797"/>
            <a:ext cx="10849347" cy="67298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0" rtlCol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(3) </a:t>
            </a:r>
            <a:r>
              <a:rPr lang="en-US" sz="3600" dirty="0"/>
              <a:t>Skills shortages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9AEFF-8671-9703-162F-A8A26B822C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0518" y="1467853"/>
            <a:ext cx="7136202" cy="453289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solidFill>
                  <a:srgbClr val="124386"/>
                </a:solidFill>
              </a:rPr>
              <a:t>In 2023, 9.8 million ICT specialists employed (4.8 % of total EU employment)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200" dirty="0">
                <a:solidFill>
                  <a:srgbClr val="124386"/>
                </a:solidFill>
              </a:rPr>
              <a:t>	</a:t>
            </a:r>
            <a:r>
              <a:rPr lang="en-US" sz="2200" b="1" dirty="0">
                <a:solidFill>
                  <a:srgbClr val="00A3DA"/>
                </a:solidFill>
              </a:rPr>
              <a:t>=&gt; 20 million ICT jobs will be needed by 2030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2200" b="1" dirty="0">
              <a:solidFill>
                <a:srgbClr val="00A3DA"/>
              </a:solidFill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solidFill>
                  <a:srgbClr val="124386"/>
                </a:solidFill>
              </a:rPr>
              <a:t>Since 2015, jobs in environmental goods and services (EGSS) increased by 18.1% reaching over 5 million in 2021, and jobs in the circular economy increased by 11% to 4.3 million.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200" dirty="0">
                <a:solidFill>
                  <a:srgbClr val="124386"/>
                </a:solidFill>
              </a:rPr>
              <a:t>	</a:t>
            </a:r>
            <a:r>
              <a:rPr lang="en-US" sz="2200" b="1" dirty="0">
                <a:solidFill>
                  <a:srgbClr val="00A3DA"/>
                </a:solidFill>
              </a:rPr>
              <a:t>=&gt; 1 to 2.5 million additional ‘green’ jobs by </a:t>
            </a:r>
            <a:r>
              <a:rPr lang="en-US" sz="2200" dirty="0">
                <a:solidFill>
                  <a:srgbClr val="124386"/>
                </a:solidFill>
              </a:rPr>
              <a:t>	</a:t>
            </a:r>
            <a:r>
              <a:rPr lang="en-US" sz="2200" b="1" dirty="0">
                <a:solidFill>
                  <a:srgbClr val="00A3DA"/>
                </a:solidFill>
              </a:rPr>
              <a:t>2030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B27FD2-279C-48FE-B378-3614AF911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649" y="1565024"/>
            <a:ext cx="3676207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3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BC00B3E-8ADB-B5EB-D7FF-E81AFF2D1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063" y="358846"/>
            <a:ext cx="10515600" cy="1127054"/>
          </a:xfrm>
        </p:spPr>
        <p:txBody>
          <a:bodyPr/>
          <a:lstStyle/>
          <a:p>
            <a:r>
              <a:rPr lang="en-US" dirty="0"/>
              <a:t>(4) Poor working conditions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0FFD9F-6D04-A05B-ABCA-54FC8B868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880110"/>
            <a:ext cx="955167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353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7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289" name="Google Shape;289;p7"/>
          <p:cNvSpPr txBox="1"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</a:pPr>
            <a:r>
              <a:rPr lang="en-IE" dirty="0"/>
              <a:t>Action</a:t>
            </a:r>
            <a:endParaRPr dirty="0"/>
          </a:p>
        </p:txBody>
      </p:sp>
      <p:sp>
        <p:nvSpPr>
          <p:cNvPr id="290" name="Google Shape;290;p7"/>
          <p:cNvSpPr txBox="1"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0367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3251F2-8C74-4C33-84BC-08B68343E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304" y="315992"/>
            <a:ext cx="10804886" cy="782357"/>
          </a:xfrm>
        </p:spPr>
        <p:txBody>
          <a:bodyPr/>
          <a:lstStyle/>
          <a:p>
            <a:pPr algn="ctr"/>
            <a:r>
              <a:rPr lang="en-IE" sz="3600" dirty="0"/>
              <a:t>The EU Action Plan on Labour and Skills Shortages</a:t>
            </a:r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C80A0-FD49-47C1-B301-6A2AB7FE10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D48C6DE-2597-4377-A2E4-4D8102627045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F8954C-A95C-EEB8-5B4D-D0951BC5BC3A}"/>
              </a:ext>
            </a:extLst>
          </p:cNvPr>
          <p:cNvSpPr txBox="1"/>
          <p:nvPr/>
        </p:nvSpPr>
        <p:spPr>
          <a:xfrm>
            <a:off x="5393471" y="4458437"/>
            <a:ext cx="1445355" cy="1105815"/>
          </a:xfrm>
          <a:prstGeom prst="rect">
            <a:avLst/>
          </a:prstGeom>
          <a:noFill/>
        </p:spPr>
        <p:txBody>
          <a:bodyPr wrap="square" tIns="135000">
            <a:spAutoFit/>
          </a:bodyPr>
          <a:lstStyle/>
          <a:p>
            <a:pPr algn="ctr" defTabSz="685800">
              <a:spcAft>
                <a:spcPts val="450"/>
              </a:spcAft>
              <a:defRPr/>
            </a:pPr>
            <a:r>
              <a:rPr lang="en-IE" sz="2000" dirty="0">
                <a:solidFill>
                  <a:srgbClr val="034EA2"/>
                </a:solidFill>
                <a:cs typeface="+mn-cs"/>
              </a:rPr>
              <a:t>Improve working conditions</a:t>
            </a:r>
            <a:endParaRPr lang="en-US" sz="2000" dirty="0">
              <a:solidFill>
                <a:srgbClr val="034EA2"/>
              </a:solidFill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90F425-D227-0D6F-0A0A-43CD21FBE818}"/>
              </a:ext>
            </a:extLst>
          </p:cNvPr>
          <p:cNvSpPr txBox="1"/>
          <p:nvPr/>
        </p:nvSpPr>
        <p:spPr>
          <a:xfrm>
            <a:off x="7282799" y="4409918"/>
            <a:ext cx="1753514" cy="1721368"/>
          </a:xfrm>
          <a:prstGeom prst="rect">
            <a:avLst/>
          </a:prstGeom>
          <a:noFill/>
        </p:spPr>
        <p:txBody>
          <a:bodyPr wrap="square" tIns="135000">
            <a:spAutoFit/>
          </a:bodyPr>
          <a:lstStyle/>
          <a:p>
            <a:pPr algn="ctr" defTabSz="685800">
              <a:spcAft>
                <a:spcPts val="450"/>
              </a:spcAft>
              <a:defRPr/>
            </a:pPr>
            <a:r>
              <a:rPr lang="en-US" sz="2000" dirty="0">
                <a:solidFill>
                  <a:srgbClr val="034EA2"/>
                </a:solidFill>
                <a:cs typeface="+mn-cs"/>
              </a:rPr>
              <a:t>Improve fair intra-EU mobility for workers and learners</a:t>
            </a:r>
          </a:p>
        </p:txBody>
      </p:sp>
      <p:pic>
        <p:nvPicPr>
          <p:cNvPr id="9" name="Picture Placeholder 26" descr="A silhouette of a person and two children walking with a flag of europe">
            <a:extLst>
              <a:ext uri="{FF2B5EF4-FFF2-40B4-BE49-F238E27FC236}">
                <a16:creationId xmlns:a16="http://schemas.microsoft.com/office/drawing/2014/main" id="{8DA357BC-64FB-6D28-9F5F-7620E62806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49" b="549"/>
          <a:stretch>
            <a:fillRect/>
          </a:stretch>
        </p:blipFill>
        <p:spPr>
          <a:xfrm>
            <a:off x="9612542" y="2656104"/>
            <a:ext cx="1401337" cy="1401337"/>
          </a:xfrm>
          <a:prstGeom prst="ellipse">
            <a:avLst/>
          </a:prstGeom>
          <a:solidFill>
            <a:schemeClr val="bg2"/>
          </a:solidFill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1876C4-C834-282A-F9C2-3600D478E4E2}"/>
              </a:ext>
            </a:extLst>
          </p:cNvPr>
          <p:cNvSpPr txBox="1"/>
          <p:nvPr/>
        </p:nvSpPr>
        <p:spPr>
          <a:xfrm>
            <a:off x="3033897" y="4409918"/>
            <a:ext cx="1869463" cy="1413591"/>
          </a:xfrm>
          <a:prstGeom prst="rect">
            <a:avLst/>
          </a:prstGeom>
          <a:noFill/>
        </p:spPr>
        <p:txBody>
          <a:bodyPr wrap="square" tIns="135000">
            <a:spAutoFit/>
          </a:bodyPr>
          <a:lstStyle/>
          <a:p>
            <a:pPr algn="ctr" defTabSz="685800">
              <a:spcAft>
                <a:spcPts val="450"/>
              </a:spcAft>
              <a:defRPr/>
            </a:pPr>
            <a:r>
              <a:rPr lang="en-US" sz="2000" dirty="0">
                <a:solidFill>
                  <a:srgbClr val="034EA2"/>
                </a:solidFill>
                <a:cs typeface="+mn-cs"/>
              </a:rPr>
              <a:t>Provide support for skills, training and education</a:t>
            </a:r>
            <a:r>
              <a:rPr lang="en-IE" sz="2000" dirty="0">
                <a:solidFill>
                  <a:srgbClr val="034EA2"/>
                </a:solidFill>
                <a:cs typeface="+mn-cs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5BF49A-2E6F-A872-71B4-ABAC8C5169AF}"/>
              </a:ext>
            </a:extLst>
          </p:cNvPr>
          <p:cNvSpPr txBox="1"/>
          <p:nvPr/>
        </p:nvSpPr>
        <p:spPr>
          <a:xfrm>
            <a:off x="827554" y="4409918"/>
            <a:ext cx="2019453" cy="2029144"/>
          </a:xfrm>
          <a:prstGeom prst="rect">
            <a:avLst/>
          </a:prstGeom>
          <a:noFill/>
        </p:spPr>
        <p:txBody>
          <a:bodyPr wrap="square" tIns="135000">
            <a:spAutoFit/>
          </a:bodyPr>
          <a:lstStyle/>
          <a:p>
            <a:pPr algn="ctr" defTabSz="685800">
              <a:spcAft>
                <a:spcPts val="450"/>
              </a:spcAft>
              <a:defRPr/>
            </a:pPr>
            <a:r>
              <a:rPr lang="en-US" sz="2000" dirty="0">
                <a:solidFill>
                  <a:srgbClr val="034EA2"/>
                </a:solidFill>
                <a:cs typeface="+mn-cs"/>
              </a:rPr>
              <a:t>Support the activation for under</a:t>
            </a:r>
            <a:r>
              <a:rPr lang="hu-HU" sz="2000" dirty="0">
                <a:solidFill>
                  <a:srgbClr val="034EA2"/>
                </a:solidFill>
                <a:cs typeface="+mn-cs"/>
              </a:rPr>
              <a:t>-</a:t>
            </a:r>
            <a:r>
              <a:rPr lang="en-US" sz="2000" dirty="0">
                <a:solidFill>
                  <a:srgbClr val="034EA2"/>
                </a:solidFill>
                <a:cs typeface="+mn-cs"/>
              </a:rPr>
              <a:t>represented people</a:t>
            </a:r>
            <a:br>
              <a:rPr lang="en-US" sz="2000" dirty="0">
                <a:solidFill>
                  <a:srgbClr val="034EA2"/>
                </a:solidFill>
                <a:cs typeface="+mn-cs"/>
              </a:rPr>
            </a:br>
            <a:endParaRPr lang="en-GB" sz="2000" dirty="0">
              <a:solidFill>
                <a:srgbClr val="034EA2"/>
              </a:solidFill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41C93A-9F59-D9DF-985A-D51679B6D344}"/>
              </a:ext>
            </a:extLst>
          </p:cNvPr>
          <p:cNvSpPr txBox="1"/>
          <p:nvPr/>
        </p:nvSpPr>
        <p:spPr>
          <a:xfrm>
            <a:off x="9592712" y="4503512"/>
            <a:ext cx="166584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34EA2"/>
                </a:solidFill>
                <a:cs typeface="+mn-cs"/>
              </a:rPr>
              <a:t>Attract talent from outside the EU </a:t>
            </a:r>
            <a:endParaRPr lang="en-GB" sz="2000" dirty="0">
              <a:solidFill>
                <a:srgbClr val="034EA2"/>
              </a:solidFill>
              <a:cs typeface="+mn-cs"/>
            </a:endParaRPr>
          </a:p>
        </p:txBody>
      </p:sp>
      <p:pic>
        <p:nvPicPr>
          <p:cNvPr id="13" name="Picture Placeholder 26">
            <a:extLst>
              <a:ext uri="{FF2B5EF4-FFF2-40B4-BE49-F238E27FC236}">
                <a16:creationId xmlns:a16="http://schemas.microsoft.com/office/drawing/2014/main" id="{204B879F-E2C5-70EA-FFC2-05CC197950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550" r="21550"/>
          <a:stretch/>
        </p:blipFill>
        <p:spPr>
          <a:xfrm>
            <a:off x="7497731" y="2656781"/>
            <a:ext cx="1401337" cy="1401337"/>
          </a:xfrm>
          <a:prstGeom prst="ellipse">
            <a:avLst/>
          </a:prstGeom>
          <a:solidFill>
            <a:schemeClr val="bg2"/>
          </a:solidFill>
        </p:spPr>
      </p:pic>
      <p:pic>
        <p:nvPicPr>
          <p:cNvPr id="14" name="Picture Placeholder 30" descr="A group of people giving each other a high five&#10;&#10;Description automatically generated">
            <a:extLst>
              <a:ext uri="{FF2B5EF4-FFF2-40B4-BE49-F238E27FC236}">
                <a16:creationId xmlns:a16="http://schemas.microsoft.com/office/drawing/2014/main" id="{7077BF40-9A76-7045-839A-9867843402B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270" r="9270"/>
          <a:stretch>
            <a:fillRect/>
          </a:stretch>
        </p:blipFill>
        <p:spPr>
          <a:xfrm>
            <a:off x="5395330" y="2656105"/>
            <a:ext cx="1401337" cy="1401337"/>
          </a:xfrm>
          <a:prstGeom prst="ellipse">
            <a:avLst/>
          </a:prstGeom>
          <a:solidFill>
            <a:schemeClr val="bg2"/>
          </a:solidFill>
        </p:spPr>
      </p:pic>
      <p:pic>
        <p:nvPicPr>
          <p:cNvPr id="15" name="Picture Placeholder 9" descr="A computer with a book coming out of it">
            <a:extLst>
              <a:ext uri="{FF2B5EF4-FFF2-40B4-BE49-F238E27FC236}">
                <a16:creationId xmlns:a16="http://schemas.microsoft.com/office/drawing/2014/main" id="{ECDEDC6A-608D-1985-1F91-3ACE7FD301A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5000" r="25000"/>
          <a:stretch>
            <a:fillRect/>
          </a:stretch>
        </p:blipFill>
        <p:spPr>
          <a:xfrm>
            <a:off x="3253117" y="2656105"/>
            <a:ext cx="1349116" cy="1349116"/>
          </a:xfrm>
          <a:prstGeom prst="ellipse">
            <a:avLst/>
          </a:prstGeom>
        </p:spPr>
      </p:pic>
      <p:pic>
        <p:nvPicPr>
          <p:cNvPr id="16" name="Picture Placeholder 21" descr="A person wearing a hard hat and headphones">
            <a:extLst>
              <a:ext uri="{FF2B5EF4-FFF2-40B4-BE49-F238E27FC236}">
                <a16:creationId xmlns:a16="http://schemas.microsoft.com/office/drawing/2014/main" id="{0A49BDDF-C32E-ED03-524F-C0F128CC94A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4459" r="14459"/>
          <a:stretch>
            <a:fillRect/>
          </a:stretch>
        </p:blipFill>
        <p:spPr>
          <a:xfrm>
            <a:off x="1098495" y="2656105"/>
            <a:ext cx="1401337" cy="1401337"/>
          </a:xfrm>
          <a:prstGeom prst="ellipse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5FDB2ED-FE25-F76E-166C-EF785E3B3FED}"/>
              </a:ext>
            </a:extLst>
          </p:cNvPr>
          <p:cNvSpPr txBox="1"/>
          <p:nvPr/>
        </p:nvSpPr>
        <p:spPr>
          <a:xfrm>
            <a:off x="827554" y="933923"/>
            <a:ext cx="103251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000" dirty="0">
              <a:solidFill>
                <a:srgbClr val="034EA2"/>
              </a:solidFill>
              <a:cs typeface="+mn-cs"/>
            </a:endParaRPr>
          </a:p>
          <a:p>
            <a:pPr algn="just"/>
            <a:r>
              <a:rPr lang="en-US" sz="2000" dirty="0">
                <a:solidFill>
                  <a:schemeClr val="bg2"/>
                </a:solidFill>
              </a:rPr>
              <a:t>On 20 March, the Commission adopted an Action Plan to address labour and skills shortages, in cooperation with social partners. </a:t>
            </a:r>
          </a:p>
          <a:p>
            <a:pPr algn="just"/>
            <a:endParaRPr lang="en-US" sz="2000" dirty="0">
              <a:solidFill>
                <a:srgbClr val="034EA2"/>
              </a:solidFill>
              <a:highlight>
                <a:srgbClr val="FFFFFF"/>
              </a:highlight>
              <a:cs typeface="+mn-cs"/>
            </a:endParaRPr>
          </a:p>
          <a:p>
            <a:pPr algn="just"/>
            <a:r>
              <a:rPr lang="en-US" sz="2000" dirty="0">
                <a:solidFill>
                  <a:srgbClr val="034EA2"/>
                </a:solidFill>
                <a:highlight>
                  <a:srgbClr val="FFFFFF"/>
                </a:highlight>
                <a:cs typeface="+mn-cs"/>
              </a:rPr>
              <a:t>Ongoing and future actions in</a:t>
            </a:r>
            <a:r>
              <a:rPr lang="en-US" sz="2000" dirty="0">
                <a:solidFill>
                  <a:srgbClr val="034EA2"/>
                </a:solidFill>
                <a:cs typeface="+mn-cs"/>
              </a:rPr>
              <a:t> </a:t>
            </a:r>
            <a:r>
              <a:rPr lang="en-US" sz="2000" b="1" dirty="0">
                <a:solidFill>
                  <a:srgbClr val="034EA2"/>
                </a:solidFill>
                <a:cs typeface="+mn-cs"/>
              </a:rPr>
              <a:t>five policy areas:</a:t>
            </a:r>
            <a:r>
              <a:rPr lang="en-US" sz="2000" dirty="0">
                <a:solidFill>
                  <a:srgbClr val="034EA2"/>
                </a:solidFill>
                <a:cs typeface="+mn-cs"/>
              </a:rPr>
              <a:t> </a:t>
            </a:r>
          </a:p>
          <a:p>
            <a:r>
              <a:rPr lang="en-GB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0252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08E3D69F-2DFA-4C06-1985-3AA0FDF53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622" y="312748"/>
            <a:ext cx="109056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en-US" sz="3600" dirty="0">
                <a:solidFill>
                  <a:schemeClr val="bg2"/>
                </a:solidFill>
              </a:rPr>
              <a:t>EU initiatives to address labour and skills shortages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B243FF-4D97-B7FC-C85E-5A839C1DCC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US" smtClean="0">
                <a:solidFill>
                  <a:schemeClr val="bg2"/>
                </a:solidFill>
              </a:rPr>
              <a:pPr/>
              <a:t>14</a:t>
            </a:fld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DD8BC4-0B25-88D4-B079-EA0AAD02CAA1}"/>
              </a:ext>
            </a:extLst>
          </p:cNvPr>
          <p:cNvSpPr txBox="1"/>
          <p:nvPr/>
        </p:nvSpPr>
        <p:spPr>
          <a:xfrm>
            <a:off x="838200" y="1063832"/>
            <a:ext cx="5257800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b="1" dirty="0">
                <a:solidFill>
                  <a:schemeClr val="bg2"/>
                </a:solidFill>
                <a:highlight>
                  <a:srgbClr val="FFFF00"/>
                </a:highlight>
              </a:rPr>
              <a:t>Activation: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Reinforced Youth Guarantee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ALMA initiative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Recommendation on early childhood education and care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European Care Strategy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Demography Toolbox</a:t>
            </a:r>
          </a:p>
          <a:p>
            <a:pPr algn="just">
              <a:spcAft>
                <a:spcPts val="600"/>
              </a:spcAft>
            </a:pPr>
            <a:r>
              <a:rPr lang="en-US" sz="2200" b="1" dirty="0">
                <a:solidFill>
                  <a:schemeClr val="bg2"/>
                </a:solidFill>
                <a:highlight>
                  <a:srgbClr val="00FFFF"/>
                </a:highlight>
              </a:rPr>
              <a:t>Skills</a:t>
            </a:r>
            <a:r>
              <a:rPr lang="en-US" sz="2200" dirty="0">
                <a:solidFill>
                  <a:schemeClr val="bg2"/>
                </a:solidFill>
                <a:highlight>
                  <a:srgbClr val="00FFFF"/>
                </a:highlight>
              </a:rPr>
              <a:t>:</a:t>
            </a:r>
            <a:r>
              <a:rPr lang="en-US" sz="2200" dirty="0">
                <a:solidFill>
                  <a:schemeClr val="bg2"/>
                </a:solidFill>
              </a:rPr>
              <a:t> 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2020 European Skills Agenda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Pact for Skills 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Blueprint Skills Alliances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Net Zero Industry Academies</a:t>
            </a:r>
          </a:p>
          <a:p>
            <a:pPr>
              <a:spcAft>
                <a:spcPts val="600"/>
              </a:spcAft>
            </a:pPr>
            <a:endParaRPr lang="en-US" sz="2200" dirty="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E8FE52-4317-98B1-E674-01A1D462B037}"/>
              </a:ext>
            </a:extLst>
          </p:cNvPr>
          <p:cNvSpPr txBox="1"/>
          <p:nvPr/>
        </p:nvSpPr>
        <p:spPr>
          <a:xfrm>
            <a:off x="6096000" y="959079"/>
            <a:ext cx="5448300" cy="6906676"/>
          </a:xfrm>
          <a:prstGeom prst="rect">
            <a:avLst/>
          </a:prstGeom>
          <a:noFill/>
        </p:spPr>
        <p:txBody>
          <a:bodyPr wrap="square" tIns="180000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200" b="1" dirty="0">
                <a:solidFill>
                  <a:schemeClr val="bg2"/>
                </a:solidFill>
                <a:highlight>
                  <a:srgbClr val="00FF00"/>
                </a:highlight>
              </a:rPr>
              <a:t>Working conditions</a:t>
            </a:r>
            <a:r>
              <a:rPr lang="en-US" sz="2200" dirty="0">
                <a:solidFill>
                  <a:schemeClr val="bg2"/>
                </a:solidFill>
                <a:highlight>
                  <a:srgbClr val="00FF00"/>
                </a:highlight>
              </a:rPr>
              <a:t>:</a:t>
            </a:r>
            <a:r>
              <a:rPr lang="en-US" sz="2200" dirty="0">
                <a:solidFill>
                  <a:schemeClr val="bg2"/>
                </a:solidFill>
              </a:rPr>
              <a:t> 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Directive on minimum wages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EU strategic framework on OSH 2021-2027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Proposal for a Directive on platform work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Recommendation on minimum income</a:t>
            </a:r>
          </a:p>
          <a:p>
            <a:pPr algn="just">
              <a:spcAft>
                <a:spcPts val="600"/>
              </a:spcAft>
            </a:pPr>
            <a:r>
              <a:rPr lang="en-US" sz="2200" b="1" dirty="0">
                <a:solidFill>
                  <a:schemeClr val="bg2"/>
                </a:solidFill>
                <a:highlight>
                  <a:srgbClr val="FF00FF"/>
                </a:highlight>
              </a:rPr>
              <a:t>Labour mobility</a:t>
            </a:r>
            <a:r>
              <a:rPr lang="en-US" sz="2200" dirty="0">
                <a:solidFill>
                  <a:schemeClr val="bg2"/>
                </a:solidFill>
                <a:highlight>
                  <a:srgbClr val="FF00FF"/>
                </a:highlight>
              </a:rPr>
              <a:t>:</a:t>
            </a:r>
            <a:r>
              <a:rPr lang="en-US" sz="2200" dirty="0">
                <a:solidFill>
                  <a:schemeClr val="bg2"/>
                </a:solidFill>
              </a:rPr>
              <a:t> 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European Labour Authority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EURES and </a:t>
            </a:r>
            <a:r>
              <a:rPr lang="en-US" sz="2200" dirty="0" err="1">
                <a:solidFill>
                  <a:schemeClr val="bg2"/>
                </a:solidFill>
              </a:rPr>
              <a:t>Europass</a:t>
            </a:r>
            <a:endParaRPr lang="en-US" sz="2200" dirty="0">
              <a:solidFill>
                <a:schemeClr val="bg2"/>
              </a:solidFill>
            </a:endParaRPr>
          </a:p>
          <a:p>
            <a:pPr algn="just">
              <a:spcAft>
                <a:spcPts val="600"/>
              </a:spcAft>
            </a:pPr>
            <a:r>
              <a:rPr lang="en-US" sz="2200" b="1" dirty="0">
                <a:solidFill>
                  <a:schemeClr val="bg2"/>
                </a:solidFill>
                <a:highlight>
                  <a:srgbClr val="1EC08A"/>
                </a:highlight>
              </a:rPr>
              <a:t>Legal migration</a:t>
            </a:r>
            <a:r>
              <a:rPr lang="en-US" sz="2200" dirty="0">
                <a:solidFill>
                  <a:schemeClr val="bg2"/>
                </a:solidFill>
                <a:highlight>
                  <a:srgbClr val="1EC08A"/>
                </a:highlight>
              </a:rPr>
              <a:t>: 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2"/>
                </a:solidFill>
              </a:rPr>
              <a:t>Skills and Talent Mobility package, EU Talent Pool</a:t>
            </a:r>
          </a:p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200" b="1" dirty="0">
              <a:solidFill>
                <a:schemeClr val="bg2"/>
              </a:solidFill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endParaRPr lang="en-US" sz="2200" dirty="0">
              <a:solidFill>
                <a:schemeClr val="bg2"/>
              </a:solidFill>
            </a:endParaRPr>
          </a:p>
          <a:p>
            <a:pPr algn="ctr"/>
            <a:endParaRPr lang="en-US" sz="22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397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DC53695-5646-84D4-050E-7528A6763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679" y="-28468"/>
            <a:ext cx="4011084" cy="1030437"/>
          </a:xfrm>
        </p:spPr>
        <p:txBody>
          <a:bodyPr/>
          <a:lstStyle/>
          <a:p>
            <a:r>
              <a:rPr lang="en-US" i="1" dirty="0">
                <a:solidFill>
                  <a:srgbClr val="FFC000"/>
                </a:solidFill>
              </a:rPr>
              <a:t>Download ESDE 2023 version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DF7E10-7C37-62E4-D491-3205E403E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6"/>
            <a:ext cx="2844800" cy="476251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  <a:defRPr/>
            </a:pPr>
            <a:fld id="{37EC8A20-BA03-4FF7-8742-03D8AD4CA4F4}" type="slidenum">
              <a:rPr lang="en-GB" smtClean="0"/>
              <a:pPr>
                <a:spcAft>
                  <a:spcPts val="600"/>
                </a:spcAft>
                <a:defRPr/>
              </a:pPr>
              <a:t>15</a:t>
            </a:fld>
            <a:endParaRPr lang="en-GB"/>
          </a:p>
        </p:txBody>
      </p:sp>
      <p:pic>
        <p:nvPicPr>
          <p:cNvPr id="16" name="Content Placeholder 5" descr="A cover of a book with people&#10;&#10;Description automatically generated">
            <a:extLst>
              <a:ext uri="{FF2B5EF4-FFF2-40B4-BE49-F238E27FC236}">
                <a16:creationId xmlns:a16="http://schemas.microsoft.com/office/drawing/2014/main" id="{AC413A47-A95F-7795-5535-DAE33C0F5A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388" y="833658"/>
            <a:ext cx="2718832" cy="3635472"/>
          </a:xfrm>
          <a:noFill/>
        </p:spPr>
      </p:pic>
      <p:pic>
        <p:nvPicPr>
          <p:cNvPr id="20" name="Content Placeholder 19" descr="A qr code on a black background&#10;&#10;Description automatically generated">
            <a:extLst>
              <a:ext uri="{FF2B5EF4-FFF2-40B4-BE49-F238E27FC236}">
                <a16:creationId xmlns:a16="http://schemas.microsoft.com/office/drawing/2014/main" id="{5FD1A616-F013-546F-94AE-643A93DE64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40" y="486750"/>
            <a:ext cx="3992448" cy="391941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8A0F0F-EAF0-FD7F-4442-78CE57D3643E}"/>
              </a:ext>
            </a:extLst>
          </p:cNvPr>
          <p:cNvSpPr txBox="1"/>
          <p:nvPr/>
        </p:nvSpPr>
        <p:spPr>
          <a:xfrm>
            <a:off x="619678" y="5087630"/>
            <a:ext cx="10962721" cy="138499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Further information: </a:t>
            </a:r>
            <a:br>
              <a:rPr lang="en-US" sz="2800" dirty="0">
                <a:solidFill>
                  <a:srgbClr val="FFC000"/>
                </a:solidFill>
              </a:rPr>
            </a:br>
            <a:r>
              <a:rPr lang="en-US" sz="2800" dirty="0">
                <a:solidFill>
                  <a:srgbClr val="FFC0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Action Plan on labour and skills shortages in the EU</a:t>
            </a:r>
            <a:endParaRPr lang="en-US" sz="2800" dirty="0">
              <a:solidFill>
                <a:srgbClr val="FFC000"/>
              </a:solidFill>
            </a:endParaRPr>
          </a:p>
          <a:p>
            <a:r>
              <a:rPr lang="en-US" sz="2800" dirty="0">
                <a:solidFill>
                  <a:srgbClr val="FFC000"/>
                </a:solidFill>
              </a:rPr>
              <a:t> </a:t>
            </a:r>
            <a:endParaRPr lang="en-IE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208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AB0F73-8F21-9985-3506-03A05E57ED38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</p:spPr>
        <p:txBody>
          <a:bodyPr/>
          <a:lstStyle/>
          <a:p>
            <a:pPr lvl="0"/>
            <a:fld id="{00000000-1234-1234-1234-123412341234}" type="slidenum">
              <a:rPr lang="en-GB" smtClean="0"/>
              <a:pPr lvl="0"/>
              <a:t>16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428B61C-A973-D7B8-7DC5-4E8D9A9E2B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7851" y="1282535"/>
            <a:ext cx="10156297" cy="1484671"/>
          </a:xfrm>
        </p:spPr>
        <p:txBody>
          <a:bodyPr/>
          <a:lstStyle/>
          <a:p>
            <a:r>
              <a:rPr lang="en-US" sz="3600" dirty="0"/>
              <a:t>Thank you </a:t>
            </a:r>
            <a:r>
              <a:rPr lang="en-US" sz="3600"/>
              <a:t>very much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3034A92-1DF7-1225-F4A3-2E837A0C5A00}"/>
              </a:ext>
            </a:extLst>
          </p:cNvPr>
          <p:cNvSpPr txBox="1">
            <a:spLocks/>
          </p:cNvSpPr>
          <p:nvPr/>
        </p:nvSpPr>
        <p:spPr>
          <a:xfrm>
            <a:off x="935744" y="4050817"/>
            <a:ext cx="8941016" cy="1853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 ea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 ea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 ea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 ea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 eaLnBrk="1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50" b="1" dirty="0"/>
              <a:t>© </a:t>
            </a:r>
            <a:r>
              <a:rPr lang="en-US" sz="1050" b="1" dirty="0">
                <a:solidFill>
                  <a:schemeClr val="tx1">
                    <a:lumMod val="50000"/>
                  </a:schemeClr>
                </a:solidFill>
              </a:rPr>
              <a:t>European Union 2022</a:t>
            </a:r>
          </a:p>
          <a:p>
            <a:r>
              <a:rPr lang="en-US" sz="1050" dirty="0">
                <a:solidFill>
                  <a:schemeClr val="tx1">
                    <a:lumMod val="50000"/>
                  </a:schemeClr>
                </a:solidFill>
              </a:rPr>
              <a:t>Unless otherwise noted the reuse of this presentation is </a:t>
            </a:r>
            <a:r>
              <a:rPr lang="en-US" sz="1050" dirty="0" err="1">
                <a:solidFill>
                  <a:schemeClr val="tx1">
                    <a:lumMod val="50000"/>
                  </a:schemeClr>
                </a:solidFill>
              </a:rPr>
              <a:t>authorised</a:t>
            </a:r>
            <a:r>
              <a:rPr lang="en-US" sz="1050" dirty="0">
                <a:solidFill>
                  <a:schemeClr val="tx1">
                    <a:lumMod val="50000"/>
                  </a:schemeClr>
                </a:solidFill>
              </a:rPr>
              <a:t> under the </a:t>
            </a:r>
            <a:r>
              <a:rPr lang="en-US" sz="1050" dirty="0">
                <a:solidFill>
                  <a:schemeClr val="tx1">
                    <a:lumMod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 </a:t>
            </a:r>
            <a:r>
              <a:rPr lang="en-US" sz="1050" dirty="0">
                <a:solidFill>
                  <a:schemeClr val="tx1">
                    <a:lumMod val="50000"/>
                  </a:schemeClr>
                </a:solidFill>
              </a:rPr>
              <a:t>license. For any use or reproduction of elements that are not owned by the EU, permission may need to be sought directly from the respective right holders.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74A285A-427A-0A2E-B4C6-B88A008F60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693" y="4262628"/>
            <a:ext cx="1023496" cy="35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6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7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289" name="Google Shape;289;p7"/>
          <p:cNvSpPr txBox="1"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</a:pPr>
            <a:r>
              <a:rPr lang="en-IE" dirty="0"/>
              <a:t>Facts and challenges</a:t>
            </a:r>
            <a:endParaRPr dirty="0"/>
          </a:p>
        </p:txBody>
      </p:sp>
      <p:sp>
        <p:nvSpPr>
          <p:cNvPr id="290" name="Google Shape;290;p7"/>
          <p:cNvSpPr txBox="1"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584F8E-8156-AB7B-E2DB-F458E063C883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E812B00-1EFB-5675-EF26-4E210CD00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Labour shortages: facts and challenges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386DC48-6696-0734-5E8B-7D4510783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465729"/>
            <a:ext cx="9654541" cy="4241800"/>
          </a:xfrm>
        </p:spPr>
        <p:txBody>
          <a:bodyPr/>
          <a:lstStyle/>
          <a:p>
            <a:pPr marL="76200" indent="0">
              <a:buNone/>
            </a:pPr>
            <a:r>
              <a:rPr lang="en-GB" sz="1800" kern="100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</a:t>
            </a:r>
            <a:r>
              <a:rPr lang="en-GB" sz="1800" kern="1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abour shortages have almost doubled in the last decade from 1.7% in 2014 on average to 2.6% in the first quarter of 2024.</a:t>
            </a:r>
            <a:endParaRPr lang="en-IE" sz="1800" kern="100" dirty="0">
              <a:solidFill>
                <a:schemeClr val="bg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IE" dirty="0"/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80EA2921-7CF7-4EF1-BB3F-6016C2908B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442284"/>
              </p:ext>
            </p:extLst>
          </p:nvPr>
        </p:nvGraphicFramePr>
        <p:xfrm>
          <a:off x="838199" y="2164773"/>
          <a:ext cx="6269664" cy="3571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A30B085-6E1A-68C0-67E3-FC458811EA3C}"/>
              </a:ext>
            </a:extLst>
          </p:cNvPr>
          <p:cNvSpPr txBox="1"/>
          <p:nvPr/>
        </p:nvSpPr>
        <p:spPr>
          <a:xfrm>
            <a:off x="2294573" y="6159959"/>
            <a:ext cx="60979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rgbClr val="034EA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Source</a:t>
            </a:r>
            <a:r>
              <a:rPr lang="en-GB" sz="1400" dirty="0">
                <a:solidFill>
                  <a:srgbClr val="034EA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Eurostat </a:t>
            </a:r>
            <a:endParaRPr lang="en-IE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2DE08E1-7D8E-1CDF-DF15-734C742FDE55}"/>
              </a:ext>
            </a:extLst>
          </p:cNvPr>
          <p:cNvSpPr txBox="1">
            <a:spLocks/>
          </p:cNvSpPr>
          <p:nvPr/>
        </p:nvSpPr>
        <p:spPr>
          <a:xfrm>
            <a:off x="7682938" y="2002637"/>
            <a:ext cx="4316929" cy="414298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 ea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 ea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 ea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 ea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 eaLnBrk="1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76200" indent="0" algn="just">
              <a:spcAft>
                <a:spcPts val="600"/>
              </a:spcAft>
              <a:buNone/>
            </a:pPr>
            <a:r>
              <a:rPr lang="en-US" b="1" u="sng" dirty="0">
                <a:solidFill>
                  <a:srgbClr val="004494"/>
                </a:solidFill>
              </a:rPr>
              <a:t>Entails risks for:</a:t>
            </a:r>
            <a:endParaRPr lang="hu-HU" b="1" u="sng" dirty="0">
              <a:solidFill>
                <a:srgbClr val="004494"/>
              </a:solidFill>
            </a:endParaRPr>
          </a:p>
          <a:p>
            <a:pPr marL="76200" indent="0" algn="just">
              <a:spcAft>
                <a:spcPts val="600"/>
              </a:spcAft>
              <a:buNone/>
            </a:pPr>
            <a:endParaRPr lang="hu-HU" sz="800" b="1" u="sng" dirty="0">
              <a:solidFill>
                <a:srgbClr val="004494"/>
              </a:solidFill>
            </a:endParaRPr>
          </a:p>
          <a:p>
            <a:pPr marL="342900" indent="-342900">
              <a:spcAft>
                <a:spcPts val="1200"/>
              </a:spcAft>
              <a:buClr>
                <a:srgbClr val="004494"/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4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activity and investments of companies</a:t>
            </a:r>
          </a:p>
          <a:p>
            <a:pPr marL="342900" indent="-342900">
              <a:spcAft>
                <a:spcPts val="1200"/>
              </a:spcAft>
              <a:buClr>
                <a:srgbClr val="004494"/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4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 growth and competitiveness</a:t>
            </a:r>
          </a:p>
          <a:p>
            <a:pPr marL="342900" indent="-342900">
              <a:spcAft>
                <a:spcPts val="1200"/>
              </a:spcAft>
              <a:buClr>
                <a:srgbClr val="004494"/>
              </a:buClr>
              <a:buFont typeface="Wingdings" panose="05000000000000000000" pitchFamily="2" charset="2"/>
              <a:buChar char="Ø"/>
            </a:pPr>
            <a:r>
              <a:rPr lang="hu-HU" dirty="0">
                <a:solidFill>
                  <a:srgbClr val="004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dirty="0">
                <a:solidFill>
                  <a:srgbClr val="004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green and digital transition</a:t>
            </a:r>
          </a:p>
        </p:txBody>
      </p:sp>
    </p:spTree>
    <p:extLst>
      <p:ext uri="{BB962C8B-B14F-4D97-AF65-F5344CB8AC3E}">
        <p14:creationId xmlns:p14="http://schemas.microsoft.com/office/powerpoint/2010/main" val="2191565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584F8E-8156-AB7B-E2DB-F458E063C883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E812B00-1EFB-5675-EF26-4E210CD00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Labour shortages: surveys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B6F8FFC-FB78-D42C-E1C7-35106075B900}"/>
              </a:ext>
            </a:extLst>
          </p:cNvPr>
          <p:cNvSpPr/>
          <p:nvPr/>
        </p:nvSpPr>
        <p:spPr>
          <a:xfrm>
            <a:off x="798977" y="1740896"/>
            <a:ext cx="4240530" cy="4390390"/>
          </a:xfrm>
          <a:prstGeom prst="round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6200" indent="0">
              <a:buNone/>
            </a:pPr>
            <a:r>
              <a:rPr lang="en-US" sz="2000" b="1" kern="100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Commission Business and Consumer Surveys </a:t>
            </a:r>
          </a:p>
          <a:p>
            <a:pPr marL="76200" indent="0">
              <a:buNone/>
            </a:pPr>
            <a:r>
              <a:rPr lang="en-US" sz="2000" b="1" kern="100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(April 2024)</a:t>
            </a:r>
          </a:p>
          <a:p>
            <a:pPr marL="76200" indent="0">
              <a:buNone/>
            </a:pPr>
            <a:endParaRPr lang="en-US" kern="100" dirty="0">
              <a:solidFill>
                <a:schemeClr val="bg2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6200" indent="0">
              <a:buNone/>
            </a:pPr>
            <a:endParaRPr lang="en-US" sz="1400" kern="100" dirty="0">
              <a:solidFill>
                <a:schemeClr val="bg2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19100" indent="-342900">
              <a:buFont typeface="Arial" panose="020B0604020202020204" pitchFamily="34" charset="0"/>
              <a:buChar char="•"/>
            </a:pPr>
            <a:r>
              <a:rPr lang="en-US" sz="2000" kern="100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22.5% of employers in industry, </a:t>
            </a:r>
          </a:p>
          <a:p>
            <a:pPr marL="419100" indent="-342900">
              <a:buFont typeface="Arial" panose="020B0604020202020204" pitchFamily="34" charset="0"/>
              <a:buChar char="•"/>
            </a:pPr>
            <a:r>
              <a:rPr lang="en-US" sz="2000" kern="100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28.4% in services, </a:t>
            </a:r>
          </a:p>
          <a:p>
            <a:pPr marL="419100" indent="-342900">
              <a:buFont typeface="Arial" panose="020B0604020202020204" pitchFamily="34" charset="0"/>
              <a:buChar char="•"/>
            </a:pPr>
            <a:r>
              <a:rPr lang="en-US" sz="2000" kern="100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28.45% in construction ….</a:t>
            </a:r>
          </a:p>
          <a:p>
            <a:pPr marL="76200" indent="0">
              <a:buNone/>
            </a:pPr>
            <a:endParaRPr lang="en-US" sz="2000" kern="100" dirty="0">
              <a:solidFill>
                <a:schemeClr val="bg2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6200" indent="0">
              <a:buNone/>
            </a:pPr>
            <a:r>
              <a:rPr lang="en-US" sz="2000" kern="100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…..reported that labour shortages are limiting their production </a:t>
            </a:r>
            <a:endParaRPr lang="en-IE" sz="20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4830E7B-C92F-99E1-9377-63704C8533C3}"/>
              </a:ext>
            </a:extLst>
          </p:cNvPr>
          <p:cNvSpPr/>
          <p:nvPr/>
        </p:nvSpPr>
        <p:spPr>
          <a:xfrm>
            <a:off x="5831987" y="1740896"/>
            <a:ext cx="4240530" cy="4390390"/>
          </a:xfrm>
          <a:prstGeom prst="round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548">
                <a:schemeClr val="accent4">
                  <a:lumMod val="20000"/>
                  <a:lumOff val="80000"/>
                </a:schemeClr>
              </a:gs>
              <a:gs pos="74000">
                <a:schemeClr val="accent4">
                  <a:lumMod val="20000"/>
                  <a:lumOff val="80000"/>
                </a:schemeClr>
              </a:gs>
              <a:gs pos="83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6200" indent="0">
              <a:buNone/>
            </a:pPr>
            <a:r>
              <a:rPr lang="en-US" sz="2000" kern="100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More than two thirds of SMEs in the EU said they have difficulties in finding employees with the right skills</a:t>
            </a:r>
          </a:p>
          <a:p>
            <a:pPr marL="76200" indent="0">
              <a:buNone/>
            </a:pPr>
            <a:endParaRPr lang="en-US" sz="2000" kern="100" dirty="0">
              <a:solidFill>
                <a:schemeClr val="bg2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6200" indent="0">
              <a:buNone/>
            </a:pPr>
            <a:r>
              <a:rPr lang="en-US" sz="2000" kern="100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Eurobarometer survey (2023)</a:t>
            </a:r>
            <a:endParaRPr lang="en-IE" sz="2000" dirty="0"/>
          </a:p>
        </p:txBody>
      </p:sp>
    </p:spTree>
    <p:extLst>
      <p:ext uri="{BB962C8B-B14F-4D97-AF65-F5344CB8AC3E}">
        <p14:creationId xmlns:p14="http://schemas.microsoft.com/office/powerpoint/2010/main" val="107669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F377C05-BD8F-6BA7-08FC-480F49D640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1650" y="1577340"/>
            <a:ext cx="8549640" cy="4553946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DEE4CD0-321F-D670-4153-83278EC55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Labour shortages: sectors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BEAA8-8E74-7CE7-B7D4-C7B8FE356D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D48C6DE-2597-4377-A2E4-4D8102627045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58068A-3AF4-CC7B-A9F7-6EA242E5BD5D}"/>
              </a:ext>
            </a:extLst>
          </p:cNvPr>
          <p:cNvSpPr txBox="1"/>
          <p:nvPr/>
        </p:nvSpPr>
        <p:spPr>
          <a:xfrm>
            <a:off x="868680" y="6389370"/>
            <a:ext cx="3234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>
                <a:hlinkClick r:id="rId3"/>
              </a:rPr>
              <a:t>ESDE Review 2023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708294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7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289" name="Google Shape;289;p7"/>
          <p:cNvSpPr txBox="1"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</a:pPr>
            <a:r>
              <a:rPr lang="en-IE" dirty="0"/>
              <a:t>Drivers</a:t>
            </a:r>
            <a:endParaRPr dirty="0"/>
          </a:p>
        </p:txBody>
      </p:sp>
      <p:sp>
        <p:nvSpPr>
          <p:cNvPr id="290" name="Google Shape;290;p7"/>
          <p:cNvSpPr txBox="1"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7637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A892537-B996-72D9-84A2-415DB9483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Main drivers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07739A-842A-3BC2-9614-81C5DA872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7</a:t>
            </a:fld>
            <a:endParaRPr lang="en-GB"/>
          </a:p>
        </p:txBody>
      </p:sp>
      <p:graphicFrame>
        <p:nvGraphicFramePr>
          <p:cNvPr id="41" name="Diagram 40">
            <a:extLst>
              <a:ext uri="{FF2B5EF4-FFF2-40B4-BE49-F238E27FC236}">
                <a16:creationId xmlns:a16="http://schemas.microsoft.com/office/drawing/2014/main" id="{453DED99-1406-17E4-8932-7C1B390493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1780658"/>
              </p:ext>
            </p:extLst>
          </p:nvPr>
        </p:nvGraphicFramePr>
        <p:xfrm>
          <a:off x="2164523" y="1645920"/>
          <a:ext cx="8128000" cy="4389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3211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F484325-4646-866B-2698-7FF5B92AD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500" y="221218"/>
            <a:ext cx="10799032" cy="758713"/>
          </a:xfrm>
        </p:spPr>
        <p:txBody>
          <a:bodyPr/>
          <a:lstStyle/>
          <a:p>
            <a:r>
              <a:rPr lang="en-IE" sz="3600" dirty="0"/>
              <a:t>(1) </a:t>
            </a:r>
            <a:r>
              <a:rPr lang="en-US" sz="3000" dirty="0"/>
              <a:t>Demographic change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AF5508-B389-1729-0F03-D5C549BA7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02194"/>
            <a:ext cx="7962900" cy="43113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D0711A-032E-CBA3-C50C-92F1341F6E0D}"/>
              </a:ext>
            </a:extLst>
          </p:cNvPr>
          <p:cNvSpPr txBox="1"/>
          <p:nvPr/>
        </p:nvSpPr>
        <p:spPr>
          <a:xfrm>
            <a:off x="838200" y="1448196"/>
            <a:ext cx="74256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solidFill>
                  <a:srgbClr val="034EA2"/>
                </a:solidFill>
                <a:effectLst/>
                <a:latin typeface="+mn-lt"/>
                <a:ea typeface="Times New Roman" panose="02020603050405020304" pitchFamily="18" charset="0"/>
              </a:rPr>
              <a:t>Working age population and activity are </a:t>
            </a:r>
          </a:p>
          <a:p>
            <a:pPr algn="ctr"/>
            <a:r>
              <a:rPr lang="en-GB" sz="1800" b="1" dirty="0">
                <a:solidFill>
                  <a:srgbClr val="034EA2"/>
                </a:solidFill>
                <a:effectLst/>
                <a:latin typeface="+mn-lt"/>
                <a:ea typeface="Times New Roman" panose="02020603050405020304" pitchFamily="18" charset="0"/>
              </a:rPr>
              <a:t>expected to decrease in the coming decades</a:t>
            </a:r>
            <a:endParaRPr lang="en-IE" sz="1800" dirty="0">
              <a:solidFill>
                <a:srgbClr val="034EA2"/>
              </a:solidFill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09CB9E-BFCC-94BD-D24D-76E29A4F2758}"/>
              </a:ext>
            </a:extLst>
          </p:cNvPr>
          <p:cNvSpPr txBox="1"/>
          <p:nvPr/>
        </p:nvSpPr>
        <p:spPr>
          <a:xfrm>
            <a:off x="1142263" y="6218971"/>
            <a:ext cx="765883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GB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Source</a:t>
            </a: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DG EMPL calculations, based on Eurostat and OECD data, and </a:t>
            </a:r>
            <a:r>
              <a:rPr lang="en-GB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EUROPOP2023</a:t>
            </a: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population projections.</a:t>
            </a:r>
            <a:endParaRPr lang="en-IE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37734D9-6E4C-95B0-A379-91C87EF41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6C79FD-C571-418B-AB0F-5EE936C85276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566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58783C4-AF2A-E65D-5695-281DFE2B6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976" y="217437"/>
            <a:ext cx="11014145" cy="1102255"/>
          </a:xfrm>
        </p:spPr>
        <p:txBody>
          <a:bodyPr/>
          <a:lstStyle/>
          <a:p>
            <a:br>
              <a:rPr lang="en-US" sz="3200" dirty="0"/>
            </a:br>
            <a:r>
              <a:rPr lang="en-US" sz="3600" dirty="0"/>
              <a:t>(2) Low activity rates for some groups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7B122A-1B61-E8A7-33EC-2F28A4690CF3}"/>
              </a:ext>
            </a:extLst>
          </p:cNvPr>
          <p:cNvSpPr/>
          <p:nvPr/>
        </p:nvSpPr>
        <p:spPr>
          <a:xfrm>
            <a:off x="1370448" y="5863051"/>
            <a:ext cx="5997304" cy="44904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just" fontAlgn="auto">
              <a:spcBef>
                <a:spcPts val="0"/>
              </a:spcBef>
            </a:pPr>
            <a:r>
              <a:rPr lang="en-US" sz="1700" dirty="0">
                <a:solidFill>
                  <a:schemeClr val="tx1"/>
                </a:solidFill>
                <a:latin typeface="Times New Roman" panose="02020603050405020304" pitchFamily="18" charset="0"/>
              </a:rPr>
              <a:t>* People with some or severe limitation to their activity level; data for 2022</a:t>
            </a:r>
          </a:p>
          <a:p>
            <a:pPr algn="just" fontAlgn="auto">
              <a:spcBef>
                <a:spcPts val="0"/>
              </a:spcBef>
            </a:pPr>
            <a:r>
              <a:rPr lang="en-US" sz="17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Source: </a:t>
            </a:r>
            <a:r>
              <a:rPr lang="en-US" sz="1700" dirty="0">
                <a:solidFill>
                  <a:schemeClr val="tx1"/>
                </a:solidFill>
                <a:latin typeface="Times New Roman" panose="02020603050405020304" pitchFamily="18" charset="0"/>
              </a:rPr>
              <a:t>Eurostat, Labour Force Survey.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C194E0-A9C0-8339-5B04-7CCE810A64ED}"/>
              </a:ext>
            </a:extLst>
          </p:cNvPr>
          <p:cNvSpPr/>
          <p:nvPr/>
        </p:nvSpPr>
        <p:spPr>
          <a:xfrm>
            <a:off x="3261825" y="1439582"/>
            <a:ext cx="6439223" cy="59380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34E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Employment and activity rates by population group in the EU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34E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(2023, age 20-64)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D206ACE4-D1B0-D416-0F25-9D10A475C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225" y="61675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6C79FD-C571-418B-AB0F-5EE936C85276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5479840-F59C-5FCD-FD92-233A4DBF7B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864033"/>
              </p:ext>
            </p:extLst>
          </p:nvPr>
        </p:nvGraphicFramePr>
        <p:xfrm>
          <a:off x="909225" y="2057400"/>
          <a:ext cx="10406475" cy="3844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6838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Corporate_PPT_Template_accessible_2023.pptx" id="{EC878A57-382A-4C39-A584-1AF0C626172A}" vid="{130AD24A-F7AC-477C-91ED-41AA5CF2692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46D291388000A54997C6715B9B4FFF05009BF36AE4A61C1348945412939C34732E" ma:contentTypeVersion="27" ma:contentTypeDescription="Create a new document in this library." ma:contentTypeScope="" ma:versionID="63f94ef4c5117479ce97e6a258fb52bb">
  <xsd:schema xmlns:xsd="http://www.w3.org/2001/XMLSchema" xmlns:xs="http://www.w3.org/2001/XMLSchema" xmlns:p="http://schemas.microsoft.com/office/2006/metadata/properties" xmlns:ns2="http://schemas.microsoft.com/sharepoint/v3/fields" xmlns:ns3="e7ce7334-6d34-4bd6-adf1-7b434eb0d83e" xmlns:ns4="43eb9028-f615-416e-ab95-1f973838ac88" targetNamespace="http://schemas.microsoft.com/office/2006/metadata/properties" ma:root="true" ma:fieldsID="88e672a21d04c379f969484bf814b53b" ns2:_="" ns3:_="" ns4:_="">
    <xsd:import namespace="http://schemas.microsoft.com/sharepoint/v3/fields"/>
    <xsd:import namespace="e7ce7334-6d34-4bd6-adf1-7b434eb0d83e"/>
    <xsd:import namespace="43eb9028-f615-416e-ab95-1f973838ac88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MediaServiceMetadata" minOccurs="0"/>
                <xsd:element ref="ns4:MediaServiceFastMetadata" minOccurs="0"/>
                <xsd:element ref="ns4:MediaServiceSearchProperties" minOccurs="0"/>
                <xsd:element ref="ns4:MediaServiceObjectDetectorVersions" minOccurs="0"/>
                <xsd:element ref="ns3:SharedWithUsers" minOccurs="0"/>
                <xsd:element ref="ns3:SharedWithDetails" minOccurs="0"/>
                <xsd:element ref="ns4:lcf76f155ced4ddcb4097134ff3c332f" minOccurs="0"/>
                <xsd:element ref="ns3:TaxCatchAll" minOccurs="0"/>
                <xsd:element ref="ns4:MediaServiceDateTake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ce7334-6d34-4bd6-adf1-7b434eb0d83e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 ma:readOnly="false">
      <xsd:simpleType>
        <xsd:restriction base="dms:Text"/>
      </xsd:simpleType>
    </xsd:element>
    <xsd:element name="EC_Collab_DocumentLanguage" ma:index="14" ma:displayName="Language" ma:default="EN" ma:format="Dropdown" ma:internalName="EC_Collab_DocumentLanguage" ma:readOnly="fals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format="Dropdown" ma:internalName="EC_Collab_Status" ma:readOnly="false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d1abe68a-44b5-4098-b7a0-e82b8a7cb32f}" ma:internalName="TaxCatchAll" ma:showField="CatchAllData" ma:web="e7ce7334-6d34-4bd6-adf1-7b434eb0d8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eb9028-f615-416e-ab95-1f973838ac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22b2fad6-9d2c-441c-a321-3f5f1e9bd9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F0CAA0-5660-4FC6-A04D-37ABAC49FE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079002-7916-4DDE-89B3-B6FC70A654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e7ce7334-6d34-4bd6-adf1-7b434eb0d83e"/>
    <ds:schemaRef ds:uri="43eb9028-f615-416e-ab95-1f973838ac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3541</TotalTime>
  <Words>667</Words>
  <Application>Microsoft Office PowerPoint</Application>
  <PresentationFormat>Widescreen</PresentationFormat>
  <Paragraphs>119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Office Theme</vt:lpstr>
      <vt:lpstr>Labour shortages in the EU  </vt:lpstr>
      <vt:lpstr>Facts and challenges</vt:lpstr>
      <vt:lpstr>Labour shortages: facts and challenges</vt:lpstr>
      <vt:lpstr>Labour shortages: surveys</vt:lpstr>
      <vt:lpstr>Labour shortages: sectors</vt:lpstr>
      <vt:lpstr>Drivers</vt:lpstr>
      <vt:lpstr>Main drivers</vt:lpstr>
      <vt:lpstr>(1) Demographic change</vt:lpstr>
      <vt:lpstr> (2) Low activity rates for some groups </vt:lpstr>
      <vt:lpstr>PowerPoint Presentation</vt:lpstr>
      <vt:lpstr>(4) Poor working conditions </vt:lpstr>
      <vt:lpstr>Action</vt:lpstr>
      <vt:lpstr>The EU Action Plan on Labour and Skills Shortages</vt:lpstr>
      <vt:lpstr>PowerPoint Presentation</vt:lpstr>
      <vt:lpstr>Download ESDE 2023 version</vt:lpstr>
      <vt:lpstr>Thank you very much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TANZARELLA Annachiara (EMPL)</dc:creator>
  <cp:lastModifiedBy>BOVA Elva (EMPL)</cp:lastModifiedBy>
  <cp:revision>61</cp:revision>
  <dcterms:created xsi:type="dcterms:W3CDTF">2024-02-07T13:52:58Z</dcterms:created>
  <dcterms:modified xsi:type="dcterms:W3CDTF">2024-09-04T06:38:56Z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0x010100AF098AE41A192E4C85C747A9850AEF9A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2023-09-26T10:27:54Z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5f9041e0-26c3-439f-9557-91c751557f9e</vt:lpwstr>
  </property>
  <property fmtid="{D5CDD505-2E9C-101B-9397-08002B2CF9AE}" pid="9" name="MSIP_Label_6bd9ddd1-4d20-43f6-abfa-fc3c07406f94_ContentBits">
    <vt:lpwstr>0</vt:lpwstr>
  </property>
</Properties>
</file>