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6"/>
  </p:sldMasterIdLst>
  <p:notesMasterIdLst>
    <p:notesMasterId r:id="rId29"/>
  </p:notesMasterIdLst>
  <p:handoutMasterIdLst>
    <p:handoutMasterId r:id="rId30"/>
  </p:handoutMasterIdLst>
  <p:sldIdLst>
    <p:sldId id="287" r:id="rId7"/>
    <p:sldId id="290" r:id="rId8"/>
    <p:sldId id="289" r:id="rId9"/>
    <p:sldId id="291" r:id="rId10"/>
    <p:sldId id="292" r:id="rId11"/>
    <p:sldId id="293" r:id="rId12"/>
    <p:sldId id="295" r:id="rId13"/>
    <p:sldId id="294" r:id="rId14"/>
    <p:sldId id="300" r:id="rId15"/>
    <p:sldId id="304" r:id="rId16"/>
    <p:sldId id="308" r:id="rId17"/>
    <p:sldId id="309" r:id="rId18"/>
    <p:sldId id="311" r:id="rId19"/>
    <p:sldId id="310" r:id="rId20"/>
    <p:sldId id="305" r:id="rId21"/>
    <p:sldId id="306" r:id="rId22"/>
    <p:sldId id="307" r:id="rId23"/>
    <p:sldId id="296" r:id="rId24"/>
    <p:sldId id="298" r:id="rId25"/>
    <p:sldId id="297" r:id="rId26"/>
    <p:sldId id="299" r:id="rId27"/>
    <p:sldId id="312" r:id="rId28"/>
  </p:sldIdLst>
  <p:sldSz cx="12192000" cy="6858000"/>
  <p:notesSz cx="6888163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E3BD20-7885-53B5-B639-7918B3406721}" name="BAERTSCH Laurenz, CFE/LESI" initials="BLC" userId="S::Laurenz.BAERTSCH@oecd.org::26200633-ddf0-47d7-b455-e510a98b3fa3" providerId="AD"/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AA307C-84CA-4077-8548-BDB42412DEFB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0BBB04D-89C1-4FBF-A89A-E3E36E1E77FC}">
      <dgm:prSet phldrT="[Text]"/>
      <dgm:spPr/>
      <dgm:t>
        <a:bodyPr/>
        <a:lstStyle/>
        <a:p>
          <a:r>
            <a:rPr lang="en-GB" dirty="0"/>
            <a:t>Skills from vacancies are informative on job requirements</a:t>
          </a:r>
        </a:p>
      </dgm:t>
    </dgm:pt>
    <dgm:pt modelId="{F0794BFF-8AAC-40A4-90A7-DC08CC25082A}" type="parTrans" cxnId="{2DE74FDE-5AEE-472B-AE0D-5780BDACE594}">
      <dgm:prSet/>
      <dgm:spPr/>
      <dgm:t>
        <a:bodyPr/>
        <a:lstStyle/>
        <a:p>
          <a:endParaRPr lang="en-GB"/>
        </a:p>
      </dgm:t>
    </dgm:pt>
    <dgm:pt modelId="{FE6F8BD9-81B0-4CB5-9D55-E425D7360B00}" type="sibTrans" cxnId="{2DE74FDE-5AEE-472B-AE0D-5780BDACE594}">
      <dgm:prSet/>
      <dgm:spPr/>
      <dgm:t>
        <a:bodyPr/>
        <a:lstStyle/>
        <a:p>
          <a:endParaRPr lang="en-GB"/>
        </a:p>
      </dgm:t>
    </dgm:pt>
    <dgm:pt modelId="{E4E45878-3AB4-494D-B95D-C6174F9B3E19}">
      <dgm:prSet phldrT="[Text]"/>
      <dgm:spPr/>
      <dgm:t>
        <a:bodyPr/>
        <a:lstStyle/>
        <a:p>
          <a:r>
            <a:rPr lang="en-GB" dirty="0"/>
            <a:t>Similarity between jobs based on required skills (at national level)</a:t>
          </a:r>
        </a:p>
      </dgm:t>
    </dgm:pt>
    <dgm:pt modelId="{02513B1D-6B56-4416-BFBF-C04280D57136}" type="parTrans" cxnId="{52EABA2D-339B-4627-AA54-483E561A086D}">
      <dgm:prSet/>
      <dgm:spPr/>
      <dgm:t>
        <a:bodyPr/>
        <a:lstStyle/>
        <a:p>
          <a:endParaRPr lang="en-GB"/>
        </a:p>
      </dgm:t>
    </dgm:pt>
    <dgm:pt modelId="{6C3DC388-9862-4937-AE93-0ED014F6036B}" type="sibTrans" cxnId="{52EABA2D-339B-4627-AA54-483E561A086D}">
      <dgm:prSet/>
      <dgm:spPr/>
      <dgm:t>
        <a:bodyPr/>
        <a:lstStyle/>
        <a:p>
          <a:endParaRPr lang="en-GB"/>
        </a:p>
      </dgm:t>
    </dgm:pt>
    <dgm:pt modelId="{7AC9B90E-C444-4315-91CC-1E190E05DBB6}">
      <dgm:prSet phldrT="[Text]"/>
      <dgm:spPr/>
      <dgm:t>
        <a:bodyPr/>
        <a:lstStyle/>
        <a:p>
          <a:r>
            <a:rPr lang="en-GB" dirty="0"/>
            <a:t>Apply measure to jobs vulnerable to the green transition</a:t>
          </a:r>
        </a:p>
      </dgm:t>
    </dgm:pt>
    <dgm:pt modelId="{3F61647B-92FB-4695-BD68-47B3689ED051}" type="parTrans" cxnId="{6BABB97B-4E90-48AB-87F9-14A0008DE1FF}">
      <dgm:prSet/>
      <dgm:spPr/>
      <dgm:t>
        <a:bodyPr/>
        <a:lstStyle/>
        <a:p>
          <a:endParaRPr lang="en-GB"/>
        </a:p>
      </dgm:t>
    </dgm:pt>
    <dgm:pt modelId="{440B4BCF-108A-4D89-807E-42AB4A688859}" type="sibTrans" cxnId="{6BABB97B-4E90-48AB-87F9-14A0008DE1FF}">
      <dgm:prSet/>
      <dgm:spPr/>
      <dgm:t>
        <a:bodyPr/>
        <a:lstStyle/>
        <a:p>
          <a:endParaRPr lang="en-GB"/>
        </a:p>
      </dgm:t>
    </dgm:pt>
    <dgm:pt modelId="{FA37182E-6497-48C8-8C1F-218BDC743964}">
      <dgm:prSet phldrT="[Text]"/>
      <dgm:spPr/>
      <dgm:t>
        <a:bodyPr/>
        <a:lstStyle/>
        <a:p>
          <a:r>
            <a:rPr lang="en-GB" dirty="0"/>
            <a:t>Regional differences due to available alternative jobs</a:t>
          </a:r>
        </a:p>
      </dgm:t>
    </dgm:pt>
    <dgm:pt modelId="{82E2AC5C-B681-4567-A5FD-5BDD3090710A}" type="parTrans" cxnId="{49AEBB9A-B2E8-4E00-BF58-A851D1A46863}">
      <dgm:prSet/>
      <dgm:spPr/>
      <dgm:t>
        <a:bodyPr/>
        <a:lstStyle/>
        <a:p>
          <a:endParaRPr lang="en-GB"/>
        </a:p>
      </dgm:t>
    </dgm:pt>
    <dgm:pt modelId="{43CC5BB3-8756-42C8-9787-6B97E75DF3D5}" type="sibTrans" cxnId="{49AEBB9A-B2E8-4E00-BF58-A851D1A46863}">
      <dgm:prSet/>
      <dgm:spPr/>
      <dgm:t>
        <a:bodyPr/>
        <a:lstStyle/>
        <a:p>
          <a:endParaRPr lang="en-GB"/>
        </a:p>
      </dgm:t>
    </dgm:pt>
    <dgm:pt modelId="{D14CD625-45F5-46B9-862B-B2DE1A9078FC}">
      <dgm:prSet phldrT="[Text]"/>
      <dgm:spPr/>
      <dgm:t>
        <a:bodyPr/>
        <a:lstStyle/>
        <a:p>
          <a:r>
            <a:rPr lang="en-GB" dirty="0"/>
            <a:t>Zoom out: </a:t>
          </a:r>
          <a:br>
            <a:rPr lang="en-GB" dirty="0"/>
          </a:br>
          <a:r>
            <a:rPr lang="en-GB" dirty="0"/>
            <a:t>What are most common missing skills for close jobs?</a:t>
          </a:r>
        </a:p>
      </dgm:t>
    </dgm:pt>
    <dgm:pt modelId="{AD442EDE-5947-4242-98C5-5B22EABF73A1}" type="parTrans" cxnId="{2FA59019-4A68-4497-9369-A34B2391653A}">
      <dgm:prSet/>
      <dgm:spPr/>
      <dgm:t>
        <a:bodyPr/>
        <a:lstStyle/>
        <a:p>
          <a:endParaRPr lang="en-GB"/>
        </a:p>
      </dgm:t>
    </dgm:pt>
    <dgm:pt modelId="{F896ADCF-4053-4E13-AF46-1AE4A450719B}" type="sibTrans" cxnId="{2FA59019-4A68-4497-9369-A34B2391653A}">
      <dgm:prSet/>
      <dgm:spPr/>
      <dgm:t>
        <a:bodyPr/>
        <a:lstStyle/>
        <a:p>
          <a:endParaRPr lang="en-GB"/>
        </a:p>
      </dgm:t>
    </dgm:pt>
    <dgm:pt modelId="{40EFD509-BEB7-4081-B5AE-E1D5F093285F}" type="pres">
      <dgm:prSet presAssocID="{3CAA307C-84CA-4077-8548-BDB42412DEFB}" presName="diagram" presStyleCnt="0">
        <dgm:presLayoutVars>
          <dgm:dir/>
          <dgm:resizeHandles val="exact"/>
        </dgm:presLayoutVars>
      </dgm:prSet>
      <dgm:spPr/>
    </dgm:pt>
    <dgm:pt modelId="{DF9D43EC-A8F0-4334-889D-9934A8110EE0}" type="pres">
      <dgm:prSet presAssocID="{40BBB04D-89C1-4FBF-A89A-E3E36E1E77FC}" presName="node" presStyleLbl="node1" presStyleIdx="0" presStyleCnt="5">
        <dgm:presLayoutVars>
          <dgm:bulletEnabled val="1"/>
        </dgm:presLayoutVars>
      </dgm:prSet>
      <dgm:spPr/>
    </dgm:pt>
    <dgm:pt modelId="{7698661C-7ECB-4DF8-8676-CF1E1EF75378}" type="pres">
      <dgm:prSet presAssocID="{FE6F8BD9-81B0-4CB5-9D55-E425D7360B00}" presName="sibTrans" presStyleLbl="sibTrans2D1" presStyleIdx="0" presStyleCnt="4"/>
      <dgm:spPr/>
    </dgm:pt>
    <dgm:pt modelId="{D9F8E332-D56C-431E-BDEA-A027471E171C}" type="pres">
      <dgm:prSet presAssocID="{FE6F8BD9-81B0-4CB5-9D55-E425D7360B00}" presName="connectorText" presStyleLbl="sibTrans2D1" presStyleIdx="0" presStyleCnt="4"/>
      <dgm:spPr/>
    </dgm:pt>
    <dgm:pt modelId="{D75A6660-EF35-458B-BF0F-4AAD444134DE}" type="pres">
      <dgm:prSet presAssocID="{E4E45878-3AB4-494D-B95D-C6174F9B3E19}" presName="node" presStyleLbl="node1" presStyleIdx="1" presStyleCnt="5">
        <dgm:presLayoutVars>
          <dgm:bulletEnabled val="1"/>
        </dgm:presLayoutVars>
      </dgm:prSet>
      <dgm:spPr/>
    </dgm:pt>
    <dgm:pt modelId="{0643346A-97B0-496E-95FC-8B38E80BECFF}" type="pres">
      <dgm:prSet presAssocID="{6C3DC388-9862-4937-AE93-0ED014F6036B}" presName="sibTrans" presStyleLbl="sibTrans2D1" presStyleIdx="1" presStyleCnt="4"/>
      <dgm:spPr/>
    </dgm:pt>
    <dgm:pt modelId="{6E539587-1C70-455C-8A7B-F82A831A7CA6}" type="pres">
      <dgm:prSet presAssocID="{6C3DC388-9862-4937-AE93-0ED014F6036B}" presName="connectorText" presStyleLbl="sibTrans2D1" presStyleIdx="1" presStyleCnt="4"/>
      <dgm:spPr/>
    </dgm:pt>
    <dgm:pt modelId="{F6BED7C6-4BDC-414D-8323-431FB27D1CAE}" type="pres">
      <dgm:prSet presAssocID="{7AC9B90E-C444-4315-91CC-1E190E05DBB6}" presName="node" presStyleLbl="node1" presStyleIdx="2" presStyleCnt="5">
        <dgm:presLayoutVars>
          <dgm:bulletEnabled val="1"/>
        </dgm:presLayoutVars>
      </dgm:prSet>
      <dgm:spPr/>
    </dgm:pt>
    <dgm:pt modelId="{D528F526-618C-40F4-8164-EB9701E02F58}" type="pres">
      <dgm:prSet presAssocID="{440B4BCF-108A-4D89-807E-42AB4A688859}" presName="sibTrans" presStyleLbl="sibTrans2D1" presStyleIdx="2" presStyleCnt="4"/>
      <dgm:spPr/>
    </dgm:pt>
    <dgm:pt modelId="{CF6AA995-65BF-4BDC-A634-3D94BDA291E7}" type="pres">
      <dgm:prSet presAssocID="{440B4BCF-108A-4D89-807E-42AB4A688859}" presName="connectorText" presStyleLbl="sibTrans2D1" presStyleIdx="2" presStyleCnt="4"/>
      <dgm:spPr/>
    </dgm:pt>
    <dgm:pt modelId="{B699D487-D8CD-46B8-B672-9CF05A66A6D3}" type="pres">
      <dgm:prSet presAssocID="{FA37182E-6497-48C8-8C1F-218BDC743964}" presName="node" presStyleLbl="node1" presStyleIdx="3" presStyleCnt="5">
        <dgm:presLayoutVars>
          <dgm:bulletEnabled val="1"/>
        </dgm:presLayoutVars>
      </dgm:prSet>
      <dgm:spPr/>
    </dgm:pt>
    <dgm:pt modelId="{91176DE0-F5BB-4B53-9320-1624CDD1AA4E}" type="pres">
      <dgm:prSet presAssocID="{43CC5BB3-8756-42C8-9787-6B97E75DF3D5}" presName="sibTrans" presStyleLbl="sibTrans2D1" presStyleIdx="3" presStyleCnt="4"/>
      <dgm:spPr/>
    </dgm:pt>
    <dgm:pt modelId="{294CEA31-A7D2-40B9-983A-E833D55E06F4}" type="pres">
      <dgm:prSet presAssocID="{43CC5BB3-8756-42C8-9787-6B97E75DF3D5}" presName="connectorText" presStyleLbl="sibTrans2D1" presStyleIdx="3" presStyleCnt="4"/>
      <dgm:spPr/>
    </dgm:pt>
    <dgm:pt modelId="{5B01359B-ADAB-47FB-B5E4-5397D42AF1BD}" type="pres">
      <dgm:prSet presAssocID="{D14CD625-45F5-46B9-862B-B2DE1A9078FC}" presName="node" presStyleLbl="node1" presStyleIdx="4" presStyleCnt="5">
        <dgm:presLayoutVars>
          <dgm:bulletEnabled val="1"/>
        </dgm:presLayoutVars>
      </dgm:prSet>
      <dgm:spPr/>
    </dgm:pt>
  </dgm:ptLst>
  <dgm:cxnLst>
    <dgm:cxn modelId="{2FA59019-4A68-4497-9369-A34B2391653A}" srcId="{3CAA307C-84CA-4077-8548-BDB42412DEFB}" destId="{D14CD625-45F5-46B9-862B-B2DE1A9078FC}" srcOrd="4" destOrd="0" parTransId="{AD442EDE-5947-4242-98C5-5B22EABF73A1}" sibTransId="{F896ADCF-4053-4E13-AF46-1AE4A450719B}"/>
    <dgm:cxn modelId="{52EABA2D-339B-4627-AA54-483E561A086D}" srcId="{3CAA307C-84CA-4077-8548-BDB42412DEFB}" destId="{E4E45878-3AB4-494D-B95D-C6174F9B3E19}" srcOrd="1" destOrd="0" parTransId="{02513B1D-6B56-4416-BFBF-C04280D57136}" sibTransId="{6C3DC388-9862-4937-AE93-0ED014F6036B}"/>
    <dgm:cxn modelId="{6AC8C83C-6289-49F1-94C6-764A49EED23C}" type="presOf" srcId="{6C3DC388-9862-4937-AE93-0ED014F6036B}" destId="{0643346A-97B0-496E-95FC-8B38E80BECFF}" srcOrd="0" destOrd="0" presId="urn:microsoft.com/office/officeart/2005/8/layout/process5"/>
    <dgm:cxn modelId="{1A70E561-35CD-48B9-A21E-0FD873FBD9D1}" type="presOf" srcId="{43CC5BB3-8756-42C8-9787-6B97E75DF3D5}" destId="{294CEA31-A7D2-40B9-983A-E833D55E06F4}" srcOrd="1" destOrd="0" presId="urn:microsoft.com/office/officeart/2005/8/layout/process5"/>
    <dgm:cxn modelId="{FAAAAC42-0C35-4485-8ADF-71A59449C505}" type="presOf" srcId="{D14CD625-45F5-46B9-862B-B2DE1A9078FC}" destId="{5B01359B-ADAB-47FB-B5E4-5397D42AF1BD}" srcOrd="0" destOrd="0" presId="urn:microsoft.com/office/officeart/2005/8/layout/process5"/>
    <dgm:cxn modelId="{86116571-E18C-4A6E-9342-20F0833E2118}" type="presOf" srcId="{FA37182E-6497-48C8-8C1F-218BDC743964}" destId="{B699D487-D8CD-46B8-B672-9CF05A66A6D3}" srcOrd="0" destOrd="0" presId="urn:microsoft.com/office/officeart/2005/8/layout/process5"/>
    <dgm:cxn modelId="{B74B6951-9C60-4A06-9EC4-2B03C1599080}" type="presOf" srcId="{3CAA307C-84CA-4077-8548-BDB42412DEFB}" destId="{40EFD509-BEB7-4081-B5AE-E1D5F093285F}" srcOrd="0" destOrd="0" presId="urn:microsoft.com/office/officeart/2005/8/layout/process5"/>
    <dgm:cxn modelId="{70DE5151-D3C6-48B7-AA34-9B1E21F90E04}" type="presOf" srcId="{E4E45878-3AB4-494D-B95D-C6174F9B3E19}" destId="{D75A6660-EF35-458B-BF0F-4AAD444134DE}" srcOrd="0" destOrd="0" presId="urn:microsoft.com/office/officeart/2005/8/layout/process5"/>
    <dgm:cxn modelId="{EA1FF374-0EAA-4C30-BB26-B486D1683DA4}" type="presOf" srcId="{440B4BCF-108A-4D89-807E-42AB4A688859}" destId="{D528F526-618C-40F4-8164-EB9701E02F58}" srcOrd="0" destOrd="0" presId="urn:microsoft.com/office/officeart/2005/8/layout/process5"/>
    <dgm:cxn modelId="{EC83AE77-0336-4D1E-B826-B99040F4F4C9}" type="presOf" srcId="{43CC5BB3-8756-42C8-9787-6B97E75DF3D5}" destId="{91176DE0-F5BB-4B53-9320-1624CDD1AA4E}" srcOrd="0" destOrd="0" presId="urn:microsoft.com/office/officeart/2005/8/layout/process5"/>
    <dgm:cxn modelId="{3B01D77A-ADA5-49DC-BCD4-57F73726DA30}" type="presOf" srcId="{440B4BCF-108A-4D89-807E-42AB4A688859}" destId="{CF6AA995-65BF-4BDC-A634-3D94BDA291E7}" srcOrd="1" destOrd="0" presId="urn:microsoft.com/office/officeart/2005/8/layout/process5"/>
    <dgm:cxn modelId="{6BABB97B-4E90-48AB-87F9-14A0008DE1FF}" srcId="{3CAA307C-84CA-4077-8548-BDB42412DEFB}" destId="{7AC9B90E-C444-4315-91CC-1E190E05DBB6}" srcOrd="2" destOrd="0" parTransId="{3F61647B-92FB-4695-BD68-47B3689ED051}" sibTransId="{440B4BCF-108A-4D89-807E-42AB4A688859}"/>
    <dgm:cxn modelId="{31EA748B-E7F7-4ED2-9E68-8E4DE185DE5A}" type="presOf" srcId="{7AC9B90E-C444-4315-91CC-1E190E05DBB6}" destId="{F6BED7C6-4BDC-414D-8323-431FB27D1CAE}" srcOrd="0" destOrd="0" presId="urn:microsoft.com/office/officeart/2005/8/layout/process5"/>
    <dgm:cxn modelId="{314D5290-7177-4C2A-99F1-DC7833DB8F47}" type="presOf" srcId="{FE6F8BD9-81B0-4CB5-9D55-E425D7360B00}" destId="{D9F8E332-D56C-431E-BDEA-A027471E171C}" srcOrd="1" destOrd="0" presId="urn:microsoft.com/office/officeart/2005/8/layout/process5"/>
    <dgm:cxn modelId="{8E08D897-245F-4610-BF36-F9A73F805CCC}" type="presOf" srcId="{FE6F8BD9-81B0-4CB5-9D55-E425D7360B00}" destId="{7698661C-7ECB-4DF8-8676-CF1E1EF75378}" srcOrd="0" destOrd="0" presId="urn:microsoft.com/office/officeart/2005/8/layout/process5"/>
    <dgm:cxn modelId="{49AEBB9A-B2E8-4E00-BF58-A851D1A46863}" srcId="{3CAA307C-84CA-4077-8548-BDB42412DEFB}" destId="{FA37182E-6497-48C8-8C1F-218BDC743964}" srcOrd="3" destOrd="0" parTransId="{82E2AC5C-B681-4567-A5FD-5BDD3090710A}" sibTransId="{43CC5BB3-8756-42C8-9787-6B97E75DF3D5}"/>
    <dgm:cxn modelId="{A2DDA69C-E9FE-4BF2-892E-8FC1768188AD}" type="presOf" srcId="{6C3DC388-9862-4937-AE93-0ED014F6036B}" destId="{6E539587-1C70-455C-8A7B-F82A831A7CA6}" srcOrd="1" destOrd="0" presId="urn:microsoft.com/office/officeart/2005/8/layout/process5"/>
    <dgm:cxn modelId="{A09E79B8-8C70-41B8-AE4B-5A3D39F7975B}" type="presOf" srcId="{40BBB04D-89C1-4FBF-A89A-E3E36E1E77FC}" destId="{DF9D43EC-A8F0-4334-889D-9934A8110EE0}" srcOrd="0" destOrd="0" presId="urn:microsoft.com/office/officeart/2005/8/layout/process5"/>
    <dgm:cxn modelId="{2DE74FDE-5AEE-472B-AE0D-5780BDACE594}" srcId="{3CAA307C-84CA-4077-8548-BDB42412DEFB}" destId="{40BBB04D-89C1-4FBF-A89A-E3E36E1E77FC}" srcOrd="0" destOrd="0" parTransId="{F0794BFF-8AAC-40A4-90A7-DC08CC25082A}" sibTransId="{FE6F8BD9-81B0-4CB5-9D55-E425D7360B00}"/>
    <dgm:cxn modelId="{B952E0F0-7236-466C-BD3E-94B7A2894990}" type="presParOf" srcId="{40EFD509-BEB7-4081-B5AE-E1D5F093285F}" destId="{DF9D43EC-A8F0-4334-889D-9934A8110EE0}" srcOrd="0" destOrd="0" presId="urn:microsoft.com/office/officeart/2005/8/layout/process5"/>
    <dgm:cxn modelId="{BA13D53A-3016-4A20-BDD0-F0052DE790B4}" type="presParOf" srcId="{40EFD509-BEB7-4081-B5AE-E1D5F093285F}" destId="{7698661C-7ECB-4DF8-8676-CF1E1EF75378}" srcOrd="1" destOrd="0" presId="urn:microsoft.com/office/officeart/2005/8/layout/process5"/>
    <dgm:cxn modelId="{98DCBE95-D5D4-40E6-AFCA-3E94E7DD2069}" type="presParOf" srcId="{7698661C-7ECB-4DF8-8676-CF1E1EF75378}" destId="{D9F8E332-D56C-431E-BDEA-A027471E171C}" srcOrd="0" destOrd="0" presId="urn:microsoft.com/office/officeart/2005/8/layout/process5"/>
    <dgm:cxn modelId="{23E09395-1CA4-45AC-B837-C1A7DFD22837}" type="presParOf" srcId="{40EFD509-BEB7-4081-B5AE-E1D5F093285F}" destId="{D75A6660-EF35-458B-BF0F-4AAD444134DE}" srcOrd="2" destOrd="0" presId="urn:microsoft.com/office/officeart/2005/8/layout/process5"/>
    <dgm:cxn modelId="{9F8ECFF7-69B9-4884-8884-14F415C859C5}" type="presParOf" srcId="{40EFD509-BEB7-4081-B5AE-E1D5F093285F}" destId="{0643346A-97B0-496E-95FC-8B38E80BECFF}" srcOrd="3" destOrd="0" presId="urn:microsoft.com/office/officeart/2005/8/layout/process5"/>
    <dgm:cxn modelId="{01EA1708-8821-45EA-B2E2-F741FE836444}" type="presParOf" srcId="{0643346A-97B0-496E-95FC-8B38E80BECFF}" destId="{6E539587-1C70-455C-8A7B-F82A831A7CA6}" srcOrd="0" destOrd="0" presId="urn:microsoft.com/office/officeart/2005/8/layout/process5"/>
    <dgm:cxn modelId="{30FBE421-C361-4A7F-8A86-AA721ADCBF40}" type="presParOf" srcId="{40EFD509-BEB7-4081-B5AE-E1D5F093285F}" destId="{F6BED7C6-4BDC-414D-8323-431FB27D1CAE}" srcOrd="4" destOrd="0" presId="urn:microsoft.com/office/officeart/2005/8/layout/process5"/>
    <dgm:cxn modelId="{8B400C56-B617-4DFD-B4D1-F744FE2FD452}" type="presParOf" srcId="{40EFD509-BEB7-4081-B5AE-E1D5F093285F}" destId="{D528F526-618C-40F4-8164-EB9701E02F58}" srcOrd="5" destOrd="0" presId="urn:microsoft.com/office/officeart/2005/8/layout/process5"/>
    <dgm:cxn modelId="{6B08A17D-AEC0-4B02-BC50-792AB507E3AA}" type="presParOf" srcId="{D528F526-618C-40F4-8164-EB9701E02F58}" destId="{CF6AA995-65BF-4BDC-A634-3D94BDA291E7}" srcOrd="0" destOrd="0" presId="urn:microsoft.com/office/officeart/2005/8/layout/process5"/>
    <dgm:cxn modelId="{18CF812D-418B-4BF9-B883-70C09AAD2D9A}" type="presParOf" srcId="{40EFD509-BEB7-4081-B5AE-E1D5F093285F}" destId="{B699D487-D8CD-46B8-B672-9CF05A66A6D3}" srcOrd="6" destOrd="0" presId="urn:microsoft.com/office/officeart/2005/8/layout/process5"/>
    <dgm:cxn modelId="{798CF0AC-E1F3-43A2-B5BF-56BB0F30E38A}" type="presParOf" srcId="{40EFD509-BEB7-4081-B5AE-E1D5F093285F}" destId="{91176DE0-F5BB-4B53-9320-1624CDD1AA4E}" srcOrd="7" destOrd="0" presId="urn:microsoft.com/office/officeart/2005/8/layout/process5"/>
    <dgm:cxn modelId="{AD454AEA-3BF4-4B84-8FAD-675BA5A1271C}" type="presParOf" srcId="{91176DE0-F5BB-4B53-9320-1624CDD1AA4E}" destId="{294CEA31-A7D2-40B9-983A-E833D55E06F4}" srcOrd="0" destOrd="0" presId="urn:microsoft.com/office/officeart/2005/8/layout/process5"/>
    <dgm:cxn modelId="{ACBBDA31-84AD-40DE-920C-D04F7941345F}" type="presParOf" srcId="{40EFD509-BEB7-4081-B5AE-E1D5F093285F}" destId="{5B01359B-ADAB-47FB-B5E4-5397D42AF1BD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22DD67-6656-4E1D-B206-3EF6CBA8076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E44AC81-5E20-43AD-BD0A-11B4871CB990}">
      <dgm:prSet phldrT="[Text]"/>
      <dgm:spPr>
        <a:xfrm rot="10800000">
          <a:off x="29038" y="1973429"/>
          <a:ext cx="8471066" cy="1517920"/>
        </a:xfrm>
        <a:prstGeom prst="homePlate">
          <a:avLst/>
        </a:prstGeom>
        <a:solidFill>
          <a:srgbClr val="E84C2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GB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</a:p>
      </dgm:t>
    </dgm:pt>
    <dgm:pt modelId="{CDBEA7B6-C8AB-42A5-9421-1E5341994E3A}" type="parTrans" cxnId="{DA6E5457-84C3-4C6E-806E-3A71C39F5721}">
      <dgm:prSet/>
      <dgm:spPr/>
      <dgm:t>
        <a:bodyPr/>
        <a:lstStyle/>
        <a:p>
          <a:endParaRPr lang="en-GB"/>
        </a:p>
      </dgm:t>
    </dgm:pt>
    <dgm:pt modelId="{F881C0DC-DF40-4A84-B96F-C664764D8243}" type="sibTrans" cxnId="{DA6E5457-84C3-4C6E-806E-3A71C39F5721}">
      <dgm:prSet/>
      <dgm:spPr/>
      <dgm:t>
        <a:bodyPr/>
        <a:lstStyle/>
        <a:p>
          <a:endParaRPr lang="en-GB"/>
        </a:p>
      </dgm:t>
    </dgm:pt>
    <dgm:pt modelId="{4E27E630-777E-422E-9E26-C753950E44C1}">
      <dgm:prSet phldrT="[Text]"/>
      <dgm:spPr>
        <a:xfrm rot="10800000">
          <a:off x="67975" y="0"/>
          <a:ext cx="8436751" cy="1517920"/>
        </a:xfrm>
        <a:prstGeom prst="homePlate">
          <a:avLst/>
        </a:prstGeom>
        <a:solidFill>
          <a:srgbClr val="E84C2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l">
            <a:buFont typeface="Wingdings" panose="05000000000000000000" pitchFamily="2" charset="2"/>
            <a:buNone/>
          </a:pPr>
          <a:endParaRPr lang="en-GB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698640C7-A72B-4637-B8AE-27CD5C826874}" type="sibTrans" cxnId="{203D713B-5C14-45E3-B2A9-E502AA2B438C}">
      <dgm:prSet/>
      <dgm:spPr/>
      <dgm:t>
        <a:bodyPr/>
        <a:lstStyle/>
        <a:p>
          <a:endParaRPr lang="en-GB"/>
        </a:p>
      </dgm:t>
    </dgm:pt>
    <dgm:pt modelId="{724224FD-1CE6-4A82-BB7B-F8FB6C4F8137}" type="parTrans" cxnId="{203D713B-5C14-45E3-B2A9-E502AA2B438C}">
      <dgm:prSet/>
      <dgm:spPr/>
      <dgm:t>
        <a:bodyPr/>
        <a:lstStyle/>
        <a:p>
          <a:endParaRPr lang="en-GB"/>
        </a:p>
      </dgm:t>
    </dgm:pt>
    <dgm:pt modelId="{87B491A5-D0BB-4AAA-BCC8-A14F0D366380}" type="pres">
      <dgm:prSet presAssocID="{3322DD67-6656-4E1D-B206-3EF6CBA80760}" presName="linearFlow" presStyleCnt="0">
        <dgm:presLayoutVars>
          <dgm:dir/>
          <dgm:resizeHandles val="exact"/>
        </dgm:presLayoutVars>
      </dgm:prSet>
      <dgm:spPr/>
    </dgm:pt>
    <dgm:pt modelId="{EA0FC722-F2D8-4C14-9304-4760CE934C6F}" type="pres">
      <dgm:prSet presAssocID="{4E27E630-777E-422E-9E26-C753950E44C1}" presName="composite" presStyleCnt="0"/>
      <dgm:spPr/>
    </dgm:pt>
    <dgm:pt modelId="{44771368-A73D-4E5E-8F76-359625448E07}" type="pres">
      <dgm:prSet presAssocID="{4E27E630-777E-422E-9E26-C753950E44C1}" presName="imgShp" presStyleLbl="fgImgPlace1" presStyleIdx="0" presStyleCnt="2" custLinFactNeighborX="-60719" custLinFactNeighborY="-79"/>
      <dgm:spPr>
        <a:xfrm>
          <a:off x="0" y="0"/>
          <a:ext cx="1517920" cy="1517920"/>
        </a:xfrm>
        <a:prstGeom prst="ellipse">
          <a:avLst/>
        </a:prstGeom>
        <a:solidFill>
          <a:srgbClr val="E84C22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D1A1BC1D-FC7C-4F7F-AAE3-D977989A7A19}" type="pres">
      <dgm:prSet presAssocID="{4E27E630-777E-422E-9E26-C753950E44C1}" presName="txShp" presStyleLbl="node1" presStyleIdx="0" presStyleCnt="2" custScaleX="148747" custLinFactNeighborX="384" custLinFactNeighborY="-79">
        <dgm:presLayoutVars>
          <dgm:bulletEnabled val="1"/>
        </dgm:presLayoutVars>
      </dgm:prSet>
      <dgm:spPr/>
    </dgm:pt>
    <dgm:pt modelId="{AB3EBB69-3277-4644-B2B2-1BEF9C6026E7}" type="pres">
      <dgm:prSet presAssocID="{698640C7-A72B-4637-B8AE-27CD5C826874}" presName="spacing" presStyleCnt="0"/>
      <dgm:spPr/>
    </dgm:pt>
    <dgm:pt modelId="{76E2E24D-B9EA-4063-8C69-DB29C5752C70}" type="pres">
      <dgm:prSet presAssocID="{3E44AC81-5E20-43AD-BD0A-11B4871CB990}" presName="composite" presStyleCnt="0"/>
      <dgm:spPr/>
    </dgm:pt>
    <dgm:pt modelId="{256F420E-960A-4599-98F2-391BF8D48905}" type="pres">
      <dgm:prSet presAssocID="{3E44AC81-5E20-43AD-BD0A-11B4871CB990}" presName="imgShp" presStyleLbl="fgImgPlace1" presStyleIdx="1" presStyleCnt="2" custLinFactNeighborX="-43785" custLinFactNeighborY="-1715"/>
      <dgm:spPr>
        <a:xfrm>
          <a:off x="5049" y="1946198"/>
          <a:ext cx="1517920" cy="1517920"/>
        </a:xfrm>
        <a:prstGeom prst="ellipse">
          <a:avLst/>
        </a:prstGeom>
        <a:solidFill>
          <a:srgbClr val="E84C22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78A94610-F09E-4A91-A2D4-94785FE3C974}" type="pres">
      <dgm:prSet presAssocID="{3E44AC81-5E20-43AD-BD0A-11B4871CB990}" presName="txShp" presStyleLbl="node1" presStyleIdx="1" presStyleCnt="2" custScaleX="149352" custLinFactNeighborY="79">
        <dgm:presLayoutVars>
          <dgm:bulletEnabled val="1"/>
        </dgm:presLayoutVars>
      </dgm:prSet>
      <dgm:spPr/>
    </dgm:pt>
  </dgm:ptLst>
  <dgm:cxnLst>
    <dgm:cxn modelId="{203D713B-5C14-45E3-B2A9-E502AA2B438C}" srcId="{3322DD67-6656-4E1D-B206-3EF6CBA80760}" destId="{4E27E630-777E-422E-9E26-C753950E44C1}" srcOrd="0" destOrd="0" parTransId="{724224FD-1CE6-4A82-BB7B-F8FB6C4F8137}" sibTransId="{698640C7-A72B-4637-B8AE-27CD5C826874}"/>
    <dgm:cxn modelId="{BF038967-63EB-434E-850F-01E5B02C08A9}" type="presOf" srcId="{3E44AC81-5E20-43AD-BD0A-11B4871CB990}" destId="{78A94610-F09E-4A91-A2D4-94785FE3C974}" srcOrd="0" destOrd="0" presId="urn:microsoft.com/office/officeart/2005/8/layout/vList3"/>
    <dgm:cxn modelId="{519AA86D-70EE-4BA5-81DA-DC974A68DBFF}" type="presOf" srcId="{3322DD67-6656-4E1D-B206-3EF6CBA80760}" destId="{87B491A5-D0BB-4AAA-BCC8-A14F0D366380}" srcOrd="0" destOrd="0" presId="urn:microsoft.com/office/officeart/2005/8/layout/vList3"/>
    <dgm:cxn modelId="{DA6E5457-84C3-4C6E-806E-3A71C39F5721}" srcId="{3322DD67-6656-4E1D-B206-3EF6CBA80760}" destId="{3E44AC81-5E20-43AD-BD0A-11B4871CB990}" srcOrd="1" destOrd="0" parTransId="{CDBEA7B6-C8AB-42A5-9421-1E5341994E3A}" sibTransId="{F881C0DC-DF40-4A84-B96F-C664764D8243}"/>
    <dgm:cxn modelId="{241663FE-318C-4DE6-8F63-CE65157F0CC7}" type="presOf" srcId="{4E27E630-777E-422E-9E26-C753950E44C1}" destId="{D1A1BC1D-FC7C-4F7F-AAE3-D977989A7A19}" srcOrd="0" destOrd="0" presId="urn:microsoft.com/office/officeart/2005/8/layout/vList3"/>
    <dgm:cxn modelId="{5FBC035D-1B3F-427A-B067-855D77CFE6CB}" type="presParOf" srcId="{87B491A5-D0BB-4AAA-BCC8-A14F0D366380}" destId="{EA0FC722-F2D8-4C14-9304-4760CE934C6F}" srcOrd="0" destOrd="0" presId="urn:microsoft.com/office/officeart/2005/8/layout/vList3"/>
    <dgm:cxn modelId="{762AE9C6-EF36-4CC3-8930-6EBB507C45CF}" type="presParOf" srcId="{EA0FC722-F2D8-4C14-9304-4760CE934C6F}" destId="{44771368-A73D-4E5E-8F76-359625448E07}" srcOrd="0" destOrd="0" presId="urn:microsoft.com/office/officeart/2005/8/layout/vList3"/>
    <dgm:cxn modelId="{5C4935E2-7D97-4D83-9B54-64EB7813F38F}" type="presParOf" srcId="{EA0FC722-F2D8-4C14-9304-4760CE934C6F}" destId="{D1A1BC1D-FC7C-4F7F-AAE3-D977989A7A19}" srcOrd="1" destOrd="0" presId="urn:microsoft.com/office/officeart/2005/8/layout/vList3"/>
    <dgm:cxn modelId="{776AAD0F-D617-4B53-8350-0C3050E621D5}" type="presParOf" srcId="{87B491A5-D0BB-4AAA-BCC8-A14F0D366380}" destId="{AB3EBB69-3277-4644-B2B2-1BEF9C6026E7}" srcOrd="1" destOrd="0" presId="urn:microsoft.com/office/officeart/2005/8/layout/vList3"/>
    <dgm:cxn modelId="{FF7F4277-E0AB-48F8-AAE3-A05CF6F7EC3B}" type="presParOf" srcId="{87B491A5-D0BB-4AAA-BCC8-A14F0D366380}" destId="{76E2E24D-B9EA-4063-8C69-DB29C5752C70}" srcOrd="2" destOrd="0" presId="urn:microsoft.com/office/officeart/2005/8/layout/vList3"/>
    <dgm:cxn modelId="{23A75BAE-6223-47FE-A206-2CE8FBC0B920}" type="presParOf" srcId="{76E2E24D-B9EA-4063-8C69-DB29C5752C70}" destId="{256F420E-960A-4599-98F2-391BF8D48905}" srcOrd="0" destOrd="0" presId="urn:microsoft.com/office/officeart/2005/8/layout/vList3"/>
    <dgm:cxn modelId="{025ABE4B-7B18-4646-AFA4-E5A691E20804}" type="presParOf" srcId="{76E2E24D-B9EA-4063-8C69-DB29C5752C70}" destId="{78A94610-F09E-4A91-A2D4-94785FE3C97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D43EC-A8F0-4334-889D-9934A8110EE0}">
      <dsp:nvSpPr>
        <dsp:cNvPr id="0" name=""/>
        <dsp:cNvSpPr/>
      </dsp:nvSpPr>
      <dsp:spPr>
        <a:xfrm>
          <a:off x="6275" y="917449"/>
          <a:ext cx="1875786" cy="1125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Skills from vacancies are informative on job requirements</a:t>
          </a:r>
        </a:p>
      </dsp:txBody>
      <dsp:txXfrm>
        <a:off x="39239" y="950413"/>
        <a:ext cx="1809858" cy="1059543"/>
      </dsp:txXfrm>
    </dsp:sp>
    <dsp:sp modelId="{7698661C-7ECB-4DF8-8676-CF1E1EF75378}">
      <dsp:nvSpPr>
        <dsp:cNvPr id="0" name=""/>
        <dsp:cNvSpPr/>
      </dsp:nvSpPr>
      <dsp:spPr>
        <a:xfrm>
          <a:off x="2047131" y="1247587"/>
          <a:ext cx="397666" cy="4651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300" kern="1200"/>
        </a:p>
      </dsp:txBody>
      <dsp:txXfrm>
        <a:off x="2047131" y="1340626"/>
        <a:ext cx="278366" cy="279117"/>
      </dsp:txXfrm>
    </dsp:sp>
    <dsp:sp modelId="{D75A6660-EF35-458B-BF0F-4AAD444134DE}">
      <dsp:nvSpPr>
        <dsp:cNvPr id="0" name=""/>
        <dsp:cNvSpPr/>
      </dsp:nvSpPr>
      <dsp:spPr>
        <a:xfrm>
          <a:off x="2632376" y="917449"/>
          <a:ext cx="1875786" cy="1125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Similarity between jobs based on required skills (at national level)</a:t>
          </a:r>
        </a:p>
      </dsp:txBody>
      <dsp:txXfrm>
        <a:off x="2665340" y="950413"/>
        <a:ext cx="1809858" cy="1059543"/>
      </dsp:txXfrm>
    </dsp:sp>
    <dsp:sp modelId="{0643346A-97B0-496E-95FC-8B38E80BECFF}">
      <dsp:nvSpPr>
        <dsp:cNvPr id="0" name=""/>
        <dsp:cNvSpPr/>
      </dsp:nvSpPr>
      <dsp:spPr>
        <a:xfrm>
          <a:off x="4673232" y="1247587"/>
          <a:ext cx="397666" cy="4651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300" kern="1200"/>
        </a:p>
      </dsp:txBody>
      <dsp:txXfrm>
        <a:off x="4673232" y="1340626"/>
        <a:ext cx="278366" cy="279117"/>
      </dsp:txXfrm>
    </dsp:sp>
    <dsp:sp modelId="{F6BED7C6-4BDC-414D-8323-431FB27D1CAE}">
      <dsp:nvSpPr>
        <dsp:cNvPr id="0" name=""/>
        <dsp:cNvSpPr/>
      </dsp:nvSpPr>
      <dsp:spPr>
        <a:xfrm>
          <a:off x="5258477" y="917449"/>
          <a:ext cx="1875786" cy="1125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Apply measure to jobs vulnerable to the green transition</a:t>
          </a:r>
        </a:p>
      </dsp:txBody>
      <dsp:txXfrm>
        <a:off x="5291441" y="950413"/>
        <a:ext cx="1809858" cy="1059543"/>
      </dsp:txXfrm>
    </dsp:sp>
    <dsp:sp modelId="{D528F526-618C-40F4-8164-EB9701E02F58}">
      <dsp:nvSpPr>
        <dsp:cNvPr id="0" name=""/>
        <dsp:cNvSpPr/>
      </dsp:nvSpPr>
      <dsp:spPr>
        <a:xfrm rot="5400000">
          <a:off x="5997537" y="2174226"/>
          <a:ext cx="397666" cy="4651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300" kern="1200"/>
        </a:p>
      </dsp:txBody>
      <dsp:txXfrm rot="-5400000">
        <a:off x="6056812" y="2207990"/>
        <a:ext cx="279117" cy="278366"/>
      </dsp:txXfrm>
    </dsp:sp>
    <dsp:sp modelId="{B699D487-D8CD-46B8-B672-9CF05A66A6D3}">
      <dsp:nvSpPr>
        <dsp:cNvPr id="0" name=""/>
        <dsp:cNvSpPr/>
      </dsp:nvSpPr>
      <dsp:spPr>
        <a:xfrm>
          <a:off x="5258477" y="2793235"/>
          <a:ext cx="1875786" cy="1125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Regional differences due to available alternative jobs</a:t>
          </a:r>
        </a:p>
      </dsp:txBody>
      <dsp:txXfrm>
        <a:off x="5291441" y="2826199"/>
        <a:ext cx="1809858" cy="1059543"/>
      </dsp:txXfrm>
    </dsp:sp>
    <dsp:sp modelId="{91176DE0-F5BB-4B53-9320-1624CDD1AA4E}">
      <dsp:nvSpPr>
        <dsp:cNvPr id="0" name=""/>
        <dsp:cNvSpPr/>
      </dsp:nvSpPr>
      <dsp:spPr>
        <a:xfrm rot="10800000">
          <a:off x="4695741" y="3123374"/>
          <a:ext cx="397666" cy="4651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300" kern="1200"/>
        </a:p>
      </dsp:txBody>
      <dsp:txXfrm rot="10800000">
        <a:off x="4815041" y="3216413"/>
        <a:ext cx="278366" cy="279117"/>
      </dsp:txXfrm>
    </dsp:sp>
    <dsp:sp modelId="{5B01359B-ADAB-47FB-B5E4-5397D42AF1BD}">
      <dsp:nvSpPr>
        <dsp:cNvPr id="0" name=""/>
        <dsp:cNvSpPr/>
      </dsp:nvSpPr>
      <dsp:spPr>
        <a:xfrm>
          <a:off x="2632376" y="2793235"/>
          <a:ext cx="1875786" cy="1125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Zoom out: </a:t>
          </a:r>
          <a:br>
            <a:rPr lang="en-GB" sz="1600" kern="1200" dirty="0"/>
          </a:br>
          <a:r>
            <a:rPr lang="en-GB" sz="1600" kern="1200" dirty="0"/>
            <a:t>What are most common missing skills for close jobs?</a:t>
          </a:r>
        </a:p>
      </dsp:txBody>
      <dsp:txXfrm>
        <a:off x="2665340" y="2826199"/>
        <a:ext cx="1809858" cy="10595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A1BC1D-FC7C-4F7F-AAE3-D977989A7A19}">
      <dsp:nvSpPr>
        <dsp:cNvPr id="0" name=""/>
        <dsp:cNvSpPr/>
      </dsp:nvSpPr>
      <dsp:spPr>
        <a:xfrm rot="10800000">
          <a:off x="69803" y="0"/>
          <a:ext cx="8663560" cy="1630360"/>
        </a:xfrm>
        <a:prstGeom prst="homePlate">
          <a:avLst/>
        </a:prstGeom>
        <a:solidFill>
          <a:srgbClr val="E84C2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944" tIns="247650" rIns="462280" bIns="2476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endParaRPr lang="en-GB" sz="6500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 rot="10800000">
        <a:off x="477393" y="0"/>
        <a:ext cx="8255970" cy="1630360"/>
      </dsp:txXfrm>
    </dsp:sp>
    <dsp:sp modelId="{44771368-A73D-4E5E-8F76-359625448E07}">
      <dsp:nvSpPr>
        <dsp:cNvPr id="0" name=""/>
        <dsp:cNvSpPr/>
      </dsp:nvSpPr>
      <dsp:spPr>
        <a:xfrm>
          <a:off x="0" y="0"/>
          <a:ext cx="1630360" cy="1630360"/>
        </a:xfrm>
        <a:prstGeom prst="ellipse">
          <a:avLst/>
        </a:prstGeom>
        <a:solidFill>
          <a:srgbClr val="E84C22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A94610-F09E-4A91-A2D4-94785FE3C974}">
      <dsp:nvSpPr>
        <dsp:cNvPr id="0" name=""/>
        <dsp:cNvSpPr/>
      </dsp:nvSpPr>
      <dsp:spPr>
        <a:xfrm rot="10800000">
          <a:off x="29818" y="2118199"/>
          <a:ext cx="8698798" cy="1630360"/>
        </a:xfrm>
        <a:prstGeom prst="homePlate">
          <a:avLst/>
        </a:prstGeom>
        <a:solidFill>
          <a:srgbClr val="E84C2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944" tIns="247650" rIns="46228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</a:p>
      </dsp:txBody>
      <dsp:txXfrm rot="10800000">
        <a:off x="437408" y="2118199"/>
        <a:ext cx="8291208" cy="1630360"/>
      </dsp:txXfrm>
    </dsp:sp>
    <dsp:sp modelId="{256F420E-960A-4599-98F2-391BF8D48905}">
      <dsp:nvSpPr>
        <dsp:cNvPr id="0" name=""/>
        <dsp:cNvSpPr/>
      </dsp:nvSpPr>
      <dsp:spPr>
        <a:xfrm>
          <a:off x="0" y="2089656"/>
          <a:ext cx="1630360" cy="1630360"/>
        </a:xfrm>
        <a:prstGeom prst="ellipse">
          <a:avLst/>
        </a:prstGeom>
        <a:solidFill>
          <a:srgbClr val="E84C22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04-Sep-2024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0C5CD-580E-47FB-BC9D-296EF237A319}" type="datetimeFigureOut">
              <a:rPr lang="en-GB" smtClean="0"/>
              <a:t>03/09/2024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5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BFD10-A677-4AC9-907C-DCE3208B3A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6056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56AFB54-2756-46DD-30CC-21C6D8EE20DE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237163" y="6642100"/>
            <a:ext cx="174625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Restricted Use - À usage restreint</a:t>
            </a:r>
          </a:p>
        </p:txBody>
      </p: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2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28.sv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Agustin.Basauri@oecd.org" TargetMode="External"/><Relationship Id="rId2" Type="http://schemas.openxmlformats.org/officeDocument/2006/relationships/hyperlink" Target="mailto:Lukas.Kleine-Rueschkamp@oecd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Wessel.Vermeulen@oecd.or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Do Regional </a:t>
            </a:r>
            <a:r>
              <a:rPr lang="en-US" dirty="0" err="1"/>
              <a:t>Labour</a:t>
            </a:r>
            <a:r>
              <a:rPr lang="en-US" dirty="0"/>
              <a:t> and Skills Shortages hold back the Green Transition? </a:t>
            </a:r>
          </a:p>
          <a:p>
            <a:r>
              <a:rPr lang="en-US" dirty="0"/>
              <a:t>Adopting a place- and skills-based approach to job transitions</a:t>
            </a:r>
          </a:p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 rtl="0" fontAlgn="base"/>
            <a:r>
              <a:rPr lang="en-US" b="0" i="0" u="none" strike="noStrike" dirty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Dr. Lukas </a:t>
            </a:r>
            <a:r>
              <a:rPr lang="en-US" b="0" i="0" u="none" strike="noStrike" dirty="0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Kleine-Rueschkamp</a:t>
            </a:r>
            <a:endParaRPr lang="en-US" b="0" i="0" u="none" strike="noStrike" dirty="0"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algn="l" rtl="0" fontAlgn="base"/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</a:rPr>
              <a:t>Head of Unit – Local Skills Policy and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</a:rPr>
              <a:t>Labour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</a:rPr>
              <a:t> Market Analysis</a:t>
            </a:r>
            <a:endParaRPr lang="en-US" b="0" i="0" dirty="0">
              <a:solidFill>
                <a:srgbClr val="FFFFFF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b="0" i="0" u="none" strike="noStrike" dirty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OECD Local Employment and Economic Development </a:t>
            </a:r>
            <a:r>
              <a:rPr lang="en-US" b="0" i="0" u="none" strike="noStrike" dirty="0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Programme</a:t>
            </a:r>
            <a:endParaRPr lang="en-US" b="0" i="0" u="none" strike="noStrike" dirty="0">
              <a:solidFill>
                <a:srgbClr val="FFFFFF"/>
              </a:solidFill>
              <a:effectLst/>
              <a:latin typeface="Calibri" panose="020F0502020204030204" pitchFamily="34" charset="0"/>
            </a:endParaRPr>
          </a:p>
          <a:p>
            <a:pPr algn="l" rtl="0" fontAlgn="base"/>
            <a:endParaRPr lang="en-US" b="0" i="0" dirty="0">
              <a:solidFill>
                <a:srgbClr val="FFFFFF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A12B1B-AD53-A4BC-4FCD-32773D9B5B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5C9D095-DA1C-462C-6B76-35F0689F9D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5FD5F-310E-624E-0594-C55AEA8C3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Occupational proximity: a skills-based approach to job transition</a:t>
            </a:r>
            <a:endParaRPr lang="en-GB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F35E28E9-E9D8-7959-1A8C-9B041C701B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2520491"/>
              </p:ext>
            </p:extLst>
          </p:nvPr>
        </p:nvGraphicFramePr>
        <p:xfrm>
          <a:off x="1469204" y="1461900"/>
          <a:ext cx="7140540" cy="4836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2969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5FD5F-310E-624E-0594-C55AEA8C3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Proximity between jobs based on required skills</a:t>
            </a:r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62ECFA8-D08E-ACCD-78F8-99339CEF1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10" y="1771763"/>
            <a:ext cx="9755792" cy="40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95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5FD5F-310E-624E-0594-C55AEA8C3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The good news: Vulnerable jobs require many of the same skills that are demanded in green task jobs...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449056-1263-F3CD-FF15-C123D5D577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667" y="2642479"/>
            <a:ext cx="6627746" cy="304071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8758D4-FB32-447C-0DE1-D9925A786CCB}"/>
              </a:ext>
            </a:extLst>
          </p:cNvPr>
          <p:cNvSpPr txBox="1"/>
          <p:nvPr/>
        </p:nvSpPr>
        <p:spPr>
          <a:xfrm>
            <a:off x="3284957" y="1887064"/>
            <a:ext cx="584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prstClr val="black"/>
                </a:solidFill>
                <a:latin typeface="Arial Narrow" panose="020B0606020202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Share of job pairs of jobs vulnerable to the green transition and jobs intensive in green tasks where cited skills are found in both</a:t>
            </a:r>
            <a:endParaRPr lang="en-GB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C6612A-D37B-7CA8-3E40-659B5F31BA7D}"/>
              </a:ext>
            </a:extLst>
          </p:cNvPr>
          <p:cNvSpPr txBox="1"/>
          <p:nvPr/>
        </p:nvSpPr>
        <p:spPr>
          <a:xfrm>
            <a:off x="222461" y="2410284"/>
            <a:ext cx="28353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Caveat: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Among skills gaps a lot of </a:t>
            </a: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technical skills 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that require </a:t>
            </a: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dedicated training and upskilling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12184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18603-5090-3D62-E1CC-90875A9DE3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400" dirty="0"/>
              <a:t>Example: Construction supervisors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0251E4BA-0AB3-9957-36F8-59E50AEB0D67}"/>
              </a:ext>
            </a:extLst>
          </p:cNvPr>
          <p:cNvSpPr txBox="1">
            <a:spLocks/>
          </p:cNvSpPr>
          <p:nvPr/>
        </p:nvSpPr>
        <p:spPr>
          <a:xfrm>
            <a:off x="110049" y="2530815"/>
            <a:ext cx="3280800" cy="2697161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Clr>
                <a:srgbClr val="727272"/>
              </a:buClr>
              <a:buFont typeface="Arial" pitchFamily="34" charset="0"/>
              <a:buChar char="–"/>
              <a:defRPr sz="16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800" dirty="0"/>
          </a:p>
          <a:p>
            <a:r>
              <a:rPr lang="en-GB" sz="1800" dirty="0"/>
              <a:t>A construction supervisor has &gt;50% (weighted) skills overlap with various jobs that may be in same or different sector</a:t>
            </a:r>
          </a:p>
          <a:p>
            <a:r>
              <a:rPr lang="en-GB" sz="1800" dirty="0"/>
              <a:t>Some jobs are “green”, but not necessarily all.</a:t>
            </a:r>
          </a:p>
          <a:p>
            <a:pPr lvl="1"/>
            <a:endParaRPr lang="en-GB" sz="1800" dirty="0"/>
          </a:p>
        </p:txBody>
      </p:sp>
      <p:pic>
        <p:nvPicPr>
          <p:cNvPr id="8" name="Content Placeholder 7" descr="A graph of a number of people">
            <a:extLst>
              <a:ext uri="{FF2B5EF4-FFF2-40B4-BE49-F238E27FC236}">
                <a16:creationId xmlns:a16="http://schemas.microsoft.com/office/drawing/2014/main" id="{0708C714-BDDD-B2C8-590A-4F9A5B64481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3275744" y="2188396"/>
            <a:ext cx="6008563" cy="376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83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5FD5F-310E-624E-0594-C55AEA8C3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Validation in the US, UK and Italy: Skills proximity strongly predicts job changes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D9CF26-BF09-B476-3FFF-C252E0309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90" y="1657958"/>
            <a:ext cx="8807904" cy="466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88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5FD5F-310E-624E-0594-C55AEA8C3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Why does geography matter for career changes in the green transition?</a:t>
            </a:r>
            <a:endParaRPr lang="en-GB" dirty="0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99E97C6D-7308-B398-E79E-9F84C0D5F7DE}"/>
              </a:ext>
            </a:extLst>
          </p:cNvPr>
          <p:cNvSpPr txBox="1">
            <a:spLocks/>
          </p:cNvSpPr>
          <p:nvPr/>
        </p:nvSpPr>
        <p:spPr>
          <a:xfrm>
            <a:off x="628080" y="2052246"/>
            <a:ext cx="8212138" cy="33813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Transitions are easier if there are more suitable jobs in the same local labour market</a:t>
            </a:r>
          </a:p>
          <a:p>
            <a:pPr lvl="1"/>
            <a:r>
              <a:rPr lang="en-GB" b="1" dirty="0"/>
              <a:t>Limited worker mobility or willingness to move</a:t>
            </a:r>
          </a:p>
          <a:p>
            <a:pPr lvl="1"/>
            <a:r>
              <a:rPr lang="en-GB" dirty="0"/>
              <a:t>For other jobs, the </a:t>
            </a:r>
            <a:r>
              <a:rPr lang="en-GB" b="1" dirty="0"/>
              <a:t>size and employment composition defines feasible alternatives</a:t>
            </a:r>
            <a:r>
              <a:rPr lang="en-GB" dirty="0"/>
              <a:t> in local labour markets</a:t>
            </a:r>
          </a:p>
        </p:txBody>
      </p:sp>
    </p:spTree>
    <p:extLst>
      <p:ext uri="{BB962C8B-B14F-4D97-AF65-F5344CB8AC3E}">
        <p14:creationId xmlns:p14="http://schemas.microsoft.com/office/powerpoint/2010/main" val="15310945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5FD5F-310E-624E-0594-C55AEA8C3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Vulnerable and green task jobs may no co-locate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4F3528-FC11-3E78-A75B-FA50C545B99E}"/>
              </a:ext>
            </a:extLst>
          </p:cNvPr>
          <p:cNvSpPr txBox="1"/>
          <p:nvPr/>
        </p:nvSpPr>
        <p:spPr>
          <a:xfrm>
            <a:off x="304481" y="2394725"/>
            <a:ext cx="28353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Example: Energy sector workers in the US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Workers in fossil fuel energy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plants: 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high skills overlap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with 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green energy jobs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(e.g. mechanical maintenance in wind farms).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But, the two jobs currently 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 not co-locate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adding frictions to the transition of workers.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949256-CD8C-C718-F876-7DE211631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386" y="2287050"/>
            <a:ext cx="6442940" cy="418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29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5FD5F-310E-624E-0594-C55AEA8C3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In larger regional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labour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markets, the skills proximity better predicts observed job changes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D8A341-9452-8225-B2C2-7F4B76BEB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802" y="1709450"/>
            <a:ext cx="7385585" cy="486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582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5FD5F-310E-624E-0594-C55AEA8C3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How many vacancies are there now for vulnerable jobs in regions? It depends…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B19B2A-17F2-CE23-2B7D-69B250205163}"/>
              </a:ext>
            </a:extLst>
          </p:cNvPr>
          <p:cNvSpPr txBox="1"/>
          <p:nvPr/>
        </p:nvSpPr>
        <p:spPr>
          <a:xfrm>
            <a:off x="484903" y="2029594"/>
            <a:ext cx="367309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Regional variation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and 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variation within regions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in occupations with greatest outside options hide much variation for specific occupations.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No region currently has enough vacancies to cover all vulnerable workers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in one go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Across UK regions, 1 in 5 vulnerable workers have a close green vacancy. Some vulnerable occupations have multiple feasible green exit options.</a:t>
            </a:r>
            <a:endParaRPr kumimoji="0" lang="en-GB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F99E38-C2AF-21FF-6FE8-A3430D021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174" y="1955908"/>
            <a:ext cx="5607894" cy="427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86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46662-14C3-9CC8-ED36-0E6FE9AE22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0" y="88831"/>
            <a:ext cx="9451003" cy="1373070"/>
          </a:xfrm>
        </p:spPr>
        <p:txBody>
          <a:bodyPr/>
          <a:lstStyle/>
          <a:p>
            <a:r>
              <a:rPr lang="en-US" sz="3000" dirty="0">
                <a:solidFill>
                  <a:prstClr val="black"/>
                </a:solidFill>
                <a:latin typeface="Calibri" panose="020F0502020204030204" pitchFamily="34" charset="0"/>
              </a:rPr>
              <a:t>Certain regions are significantly better equipped to transition workers into green jobs</a:t>
            </a:r>
            <a:endParaRPr lang="en-GB" sz="30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7F7F63-CCE2-F9D1-7905-3C4B6B10B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017" y="1931223"/>
            <a:ext cx="6663036" cy="47379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A0F4889-B63B-6A5A-2050-9101420BEF65}"/>
              </a:ext>
            </a:extLst>
          </p:cNvPr>
          <p:cNvSpPr txBox="1"/>
          <p:nvPr/>
        </p:nvSpPr>
        <p:spPr>
          <a:xfrm>
            <a:off x="226571" y="2843054"/>
            <a:ext cx="3020063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Neutral workers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(neither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green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nor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E84C22">
                    <a:lumMod val="50000"/>
                  </a:srgbClr>
                </a:solidFill>
                <a:effectLst/>
                <a:uLnTx/>
                <a:uFillTx/>
              </a:rPr>
              <a:t>polluting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 provide a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potential pool from where to draw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green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workers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52% of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rPr>
              <a:t>neutral workers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share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at least 50% of their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skillset with a green occupations</a:t>
            </a: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GB" sz="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800100" marR="0" lvl="1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This ranges from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49.4%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 Northern Ireland to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56.7%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Greater London</a:t>
            </a: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ECBCCE-6275-506F-79EB-C9885ECCECAD}"/>
              </a:ext>
            </a:extLst>
          </p:cNvPr>
          <p:cNvSpPr txBox="1"/>
          <p:nvPr/>
        </p:nvSpPr>
        <p:spPr>
          <a:xfrm>
            <a:off x="-82194" y="2015413"/>
            <a:ext cx="397579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Employment in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green-suitable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occupations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vary significantly across regions</a:t>
            </a:r>
          </a:p>
        </p:txBody>
      </p:sp>
    </p:spTree>
    <p:extLst>
      <p:ext uri="{BB962C8B-B14F-4D97-AF65-F5344CB8AC3E}">
        <p14:creationId xmlns:p14="http://schemas.microsoft.com/office/powerpoint/2010/main" val="2403542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</a:rPr>
              <a:t>Outline</a:t>
            </a:r>
            <a:endParaRPr lang="de-DE" sz="28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E9434C2-CCAE-5EC9-3ACD-4CEB4E02638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538" y="1755775"/>
            <a:ext cx="8936037" cy="500538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000" b="1" dirty="0"/>
              <a:t>The green transition in regional </a:t>
            </a:r>
            <a:r>
              <a:rPr lang="en-US" sz="2000" b="1" dirty="0" err="1"/>
              <a:t>labour</a:t>
            </a:r>
            <a:r>
              <a:rPr lang="en-US" sz="2000" b="1" dirty="0"/>
              <a:t> markets – from </a:t>
            </a:r>
            <a:r>
              <a:rPr lang="en-US" sz="2000" b="1" dirty="0" err="1"/>
              <a:t>labour</a:t>
            </a:r>
            <a:r>
              <a:rPr lang="en-US" sz="2000" b="1" dirty="0"/>
              <a:t> shortages to job displacements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000" dirty="0"/>
              <a:t>Why does supporting job transitions matter? Why does </a:t>
            </a:r>
            <a:r>
              <a:rPr lang="en-US" sz="2000" b="1" dirty="0"/>
              <a:t>Geography matter</a:t>
            </a:r>
            <a:r>
              <a:rPr lang="en-GB" sz="2000" dirty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/>
              <a:t>Occupational proximity: a tool to identify job transitions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/>
              <a:t>Geography matters for job transitions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/>
              <a:t>What skills gaps need to be bridged for vulnerable job transitions?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36261912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5D08C-319E-79DB-CA06-A2D63E0BE8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0" y="88831"/>
            <a:ext cx="9688373" cy="1373070"/>
          </a:xfrm>
        </p:spPr>
        <p:txBody>
          <a:bodyPr/>
          <a:lstStyle/>
          <a:p>
            <a:r>
              <a:rPr lang="en-GB" sz="3200" dirty="0">
                <a:solidFill>
                  <a:prstClr val="black"/>
                </a:solidFill>
                <a:latin typeface="Calibri" panose="020F0502020204030204" pitchFamily="34" charset="0"/>
              </a:rPr>
              <a:t>Conclusions and main messages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1EF8C-2C81-0F22-F422-BB1212385C3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85F6B3A-58D2-9141-89CC-76F92B8A5710}"/>
              </a:ext>
            </a:extLst>
          </p:cNvPr>
          <p:cNvSpPr txBox="1">
            <a:spLocks/>
          </p:cNvSpPr>
          <p:nvPr/>
        </p:nvSpPr>
        <p:spPr>
          <a:xfrm>
            <a:off x="471792" y="1918752"/>
            <a:ext cx="8692755" cy="42457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/>
              <a:t>The green transition requires career changes</a:t>
            </a:r>
          </a:p>
          <a:p>
            <a:pPr lvl="1"/>
            <a:r>
              <a:rPr lang="en-GB" sz="1600" dirty="0"/>
              <a:t>Some jobs are vulnerable because certain industries risk declining</a:t>
            </a:r>
          </a:p>
          <a:p>
            <a:pPr lvl="1"/>
            <a:r>
              <a:rPr lang="en-GB" sz="1600" dirty="0"/>
              <a:t>Some sectors critical to the green transition face above average labour shortages</a:t>
            </a:r>
            <a:endParaRPr lang="en-GB" sz="1400" dirty="0"/>
          </a:p>
          <a:p>
            <a:r>
              <a:rPr lang="en-GB" sz="1800" b="1" dirty="0"/>
              <a:t>Occupational proximity </a:t>
            </a:r>
            <a:r>
              <a:rPr lang="en-GB" sz="1800" dirty="0"/>
              <a:t>is a useful </a:t>
            </a:r>
            <a:r>
              <a:rPr lang="en-GB" sz="1800" b="1" dirty="0"/>
              <a:t>tool</a:t>
            </a:r>
            <a:r>
              <a:rPr lang="en-GB" sz="1800" dirty="0"/>
              <a:t> to </a:t>
            </a:r>
            <a:r>
              <a:rPr lang="en-GB" sz="1800" b="1" dirty="0"/>
              <a:t>identify feasible job transition opportunities</a:t>
            </a:r>
            <a:r>
              <a:rPr lang="en-GB" sz="1800" dirty="0"/>
              <a:t> for different occupations across regions (in terms of </a:t>
            </a:r>
            <a:r>
              <a:rPr lang="en-GB" sz="1800" b="1" dirty="0"/>
              <a:t>skills</a:t>
            </a:r>
            <a:r>
              <a:rPr lang="en-GB" sz="1800" dirty="0"/>
              <a:t> and </a:t>
            </a:r>
            <a:r>
              <a:rPr lang="en-GB" sz="1800" b="1" dirty="0"/>
              <a:t>local demand</a:t>
            </a:r>
            <a:r>
              <a:rPr lang="en-GB" sz="1800" dirty="0"/>
              <a:t>)</a:t>
            </a:r>
          </a:p>
          <a:p>
            <a:r>
              <a:rPr lang="en-GB" sz="1800" b="1" dirty="0"/>
              <a:t>Barriers to transitions</a:t>
            </a:r>
            <a:r>
              <a:rPr lang="en-GB" sz="1800" dirty="0"/>
              <a:t> relate to </a:t>
            </a:r>
            <a:r>
              <a:rPr lang="en-GB" sz="1800" b="1" dirty="0"/>
              <a:t>job characteristics</a:t>
            </a:r>
            <a:r>
              <a:rPr lang="en-GB" sz="1800" dirty="0"/>
              <a:t> ...</a:t>
            </a:r>
          </a:p>
          <a:p>
            <a:pPr lvl="1"/>
            <a:r>
              <a:rPr lang="en-GB" sz="1600" dirty="0"/>
              <a:t>Jobs intensive in green tasks require on average more skills than other jobs, especially jobs vulnerable to the green transition. Gaps in technical skills require training/reskilling</a:t>
            </a:r>
          </a:p>
          <a:p>
            <a:r>
              <a:rPr lang="en-GB" sz="1800" dirty="0"/>
              <a:t>...and to </a:t>
            </a:r>
            <a:r>
              <a:rPr lang="en-GB" sz="1800" b="1" dirty="0"/>
              <a:t>regional labour market characteristics</a:t>
            </a:r>
          </a:p>
          <a:p>
            <a:pPr lvl="1"/>
            <a:r>
              <a:rPr lang="en-GB" sz="1600" dirty="0"/>
              <a:t>Smaller labour and less diverse labour markets provide fewer options to workers</a:t>
            </a:r>
          </a:p>
          <a:p>
            <a:pPr lvl="1"/>
            <a:r>
              <a:rPr lang="en-GB" sz="1600" dirty="0"/>
              <a:t>Which options are available depends on local demand</a:t>
            </a:r>
          </a:p>
        </p:txBody>
      </p:sp>
    </p:spTree>
    <p:extLst>
      <p:ext uri="{BB962C8B-B14F-4D97-AF65-F5344CB8AC3E}">
        <p14:creationId xmlns:p14="http://schemas.microsoft.com/office/powerpoint/2010/main" val="1897590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8130D-16E9-DA43-A683-1C96564536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1" y="88831"/>
            <a:ext cx="9514232" cy="1373070"/>
          </a:xfrm>
        </p:spPr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Applications and implications</a:t>
            </a:r>
            <a:endParaRPr lang="en-GB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5EDAB52-CFE7-3818-AF22-8EE95DFD62B7}"/>
              </a:ext>
            </a:extLst>
          </p:cNvPr>
          <p:cNvGrpSpPr/>
          <p:nvPr/>
        </p:nvGrpSpPr>
        <p:grpSpPr>
          <a:xfrm>
            <a:off x="395838" y="1859622"/>
            <a:ext cx="8758436" cy="3784053"/>
            <a:chOff x="251999" y="1112400"/>
            <a:chExt cx="8529143" cy="3524408"/>
          </a:xfrm>
        </p:grpSpPr>
        <p:graphicFrame>
          <p:nvGraphicFramePr>
            <p:cNvPr id="16" name="Diagram 15">
              <a:extLst>
                <a:ext uri="{FF2B5EF4-FFF2-40B4-BE49-F238E27FC236}">
                  <a16:creationId xmlns:a16="http://schemas.microsoft.com/office/drawing/2014/main" id="{4AFC2F87-1FF1-5AC8-7C12-81B002FDDABE}"/>
                </a:ext>
              </a:extLst>
            </p:cNvPr>
            <p:cNvGraphicFramePr/>
            <p:nvPr/>
          </p:nvGraphicFramePr>
          <p:xfrm>
            <a:off x="251999" y="1112400"/>
            <a:ext cx="8529143" cy="34913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9928A6C-274B-3F25-B53B-36DC238023EB}"/>
                </a:ext>
              </a:extLst>
            </p:cNvPr>
            <p:cNvSpPr txBox="1"/>
            <p:nvPr/>
          </p:nvSpPr>
          <p:spPr>
            <a:xfrm>
              <a:off x="1780002" y="1238690"/>
              <a:ext cx="7001137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This quantitative work serves as a flexible tool: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endPara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Determine skills gaps – what are the missing skills to become a …</a:t>
              </a:r>
              <a:endPara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Identify </a:t>
              </a: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realistic </a:t>
              </a: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career pathways for workers </a:t>
              </a:r>
              <a:endPara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Realistic in terms of </a:t>
              </a: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skills </a:t>
              </a: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…and ….</a:t>
              </a: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location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8451722-4251-03C8-9A9F-9E3B2A23F874}"/>
                </a:ext>
              </a:extLst>
            </p:cNvPr>
            <p:cNvSpPr txBox="1"/>
            <p:nvPr/>
          </p:nvSpPr>
          <p:spPr>
            <a:xfrm>
              <a:off x="1780004" y="3113314"/>
              <a:ext cx="7001138" cy="15234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Supports policy work in several dimension: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Career guidance, job matching, skills-based hiring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Evaluate and tailor local training and adult learning to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bridge gaps and respond to local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labour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 market needs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Local job creation reviews with country-specific analysis</a:t>
              </a:r>
              <a:endPara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pic>
          <p:nvPicPr>
            <p:cNvPr id="19" name="Graphic 18" descr="Tools with solid fill">
              <a:extLst>
                <a:ext uri="{FF2B5EF4-FFF2-40B4-BE49-F238E27FC236}">
                  <a16:creationId xmlns:a16="http://schemas.microsoft.com/office/drawing/2014/main" id="{D764F1E9-323B-EC25-4B9C-B6430E2FB7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8801" y="1427821"/>
              <a:ext cx="914400" cy="914400"/>
            </a:xfrm>
            <a:prstGeom prst="rect">
              <a:avLst/>
            </a:prstGeom>
          </p:spPr>
        </p:pic>
        <p:pic>
          <p:nvPicPr>
            <p:cNvPr id="20" name="Graphic 19" descr="Document with solid fill">
              <a:extLst>
                <a:ext uri="{FF2B5EF4-FFF2-40B4-BE49-F238E27FC236}">
                  <a16:creationId xmlns:a16="http://schemas.microsoft.com/office/drawing/2014/main" id="{B1FA84DB-9911-2E2D-CE6C-9CCD0CB34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58801" y="3389673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7783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CDE48D0A-348A-E848-9331-CC34B6EFB369}"/>
              </a:ext>
            </a:extLst>
          </p:cNvPr>
          <p:cNvSpPr txBox="1">
            <a:spLocks/>
          </p:cNvSpPr>
          <p:nvPr/>
        </p:nvSpPr>
        <p:spPr>
          <a:xfrm>
            <a:off x="2580659" y="325756"/>
            <a:ext cx="5268797" cy="97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2">
                    <a:lumMod val="7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Thank you!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B8183C5-5A47-1B48-3BED-5C99950F98AD}"/>
              </a:ext>
            </a:extLst>
          </p:cNvPr>
          <p:cNvSpPr txBox="1">
            <a:spLocks/>
          </p:cNvSpPr>
          <p:nvPr/>
        </p:nvSpPr>
        <p:spPr>
          <a:xfrm>
            <a:off x="915399" y="2821891"/>
            <a:ext cx="7950632" cy="19555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For any questions please contact:</a:t>
            </a:r>
          </a:p>
          <a:p>
            <a:r>
              <a:rPr lang="en-GB" dirty="0">
                <a:hlinkClick r:id="rId2"/>
              </a:rPr>
              <a:t>Lukas.Kleine-Rueschkamp@oecd.org</a:t>
            </a:r>
            <a:r>
              <a:rPr lang="en-GB" dirty="0"/>
              <a:t> or</a:t>
            </a:r>
          </a:p>
          <a:p>
            <a:r>
              <a:rPr lang="en-GB" dirty="0">
                <a:hlinkClick r:id="rId3"/>
              </a:rPr>
              <a:t>Agustin.Basauri@oecd.org</a:t>
            </a:r>
            <a:r>
              <a:rPr lang="en-GB" dirty="0"/>
              <a:t> or</a:t>
            </a:r>
          </a:p>
          <a:p>
            <a:r>
              <a:rPr lang="en-GB" dirty="0">
                <a:hlinkClick r:id="rId4"/>
              </a:rPr>
              <a:t>Wessel.Vermeulen@oecd.org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1048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Multiple labour market transformations meet acute labour shortage</a:t>
            </a:r>
            <a:endParaRPr lang="de-DE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6150D541-BDF3-E90D-BADA-D30D2DE7C3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538" y="1755775"/>
            <a:ext cx="8936037" cy="500538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OECD countries are facing multiple simultaneous transitions and challenges:</a:t>
            </a:r>
          </a:p>
          <a:p>
            <a:pPr lvl="1"/>
            <a:r>
              <a:rPr lang="en-GB" sz="2000" dirty="0"/>
              <a:t>Considerable </a:t>
            </a:r>
            <a:r>
              <a:rPr lang="en-GB" sz="2000" b="1" dirty="0"/>
              <a:t>labour shortages</a:t>
            </a:r>
          </a:p>
          <a:p>
            <a:pPr lvl="1"/>
            <a:r>
              <a:rPr lang="en-GB" sz="2000" dirty="0"/>
              <a:t>Demographic change with an </a:t>
            </a:r>
            <a:r>
              <a:rPr lang="en-GB" sz="2000" b="1" dirty="0"/>
              <a:t>ageing</a:t>
            </a:r>
            <a:r>
              <a:rPr lang="en-GB" sz="2000" dirty="0"/>
              <a:t> and </a:t>
            </a:r>
            <a:r>
              <a:rPr lang="en-GB" sz="2000" b="1" dirty="0"/>
              <a:t>shrinking</a:t>
            </a:r>
            <a:r>
              <a:rPr lang="en-GB" sz="2000" dirty="0"/>
              <a:t> the workforce</a:t>
            </a:r>
          </a:p>
          <a:p>
            <a:pPr lvl="1"/>
            <a:r>
              <a:rPr lang="en-GB" sz="2000" dirty="0"/>
              <a:t>Huge leaps in </a:t>
            </a:r>
            <a:r>
              <a:rPr lang="en-GB" sz="2000" b="1" dirty="0"/>
              <a:t>Artificial Intelligence</a:t>
            </a:r>
            <a:r>
              <a:rPr lang="en-GB" sz="2000" dirty="0"/>
              <a:t> and </a:t>
            </a:r>
            <a:r>
              <a:rPr lang="en-GB" sz="2000" b="1" dirty="0"/>
              <a:t>digitalisation</a:t>
            </a:r>
          </a:p>
          <a:p>
            <a:pPr lvl="1"/>
            <a:r>
              <a:rPr lang="en-GB" sz="2000" dirty="0"/>
              <a:t>The transformation of jobs and industries on the path to </a:t>
            </a:r>
            <a:r>
              <a:rPr lang="en-GB" sz="2000" b="1" dirty="0"/>
              <a:t>net-zero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Significant effects on both </a:t>
            </a:r>
            <a:r>
              <a:rPr lang="en-GB" sz="2000" b="1" dirty="0"/>
              <a:t>labour and skills demand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Highly </a:t>
            </a:r>
            <a:r>
              <a:rPr lang="en-GB" sz="2000" b="1" dirty="0"/>
              <a:t>place-based, uneven impact</a:t>
            </a:r>
            <a:r>
              <a:rPr lang="en-GB" sz="2000" dirty="0"/>
              <a:t> concentrated on specific communities</a:t>
            </a:r>
          </a:p>
          <a:p>
            <a:endParaRPr lang="en-GB" sz="2000" dirty="0"/>
          </a:p>
          <a:p>
            <a:pPr marL="1371600" lvl="3" indent="0">
              <a:buNone/>
            </a:pPr>
            <a:r>
              <a:rPr lang="en-GB" sz="2000" b="1" dirty="0"/>
              <a:t>Increased attention to supporting local job transitions</a:t>
            </a:r>
          </a:p>
          <a:p>
            <a:endParaRPr lang="en-GB" sz="2400" b="1" dirty="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88768B8-0881-95C0-AE32-4FF6B46D02C1}"/>
              </a:ext>
            </a:extLst>
          </p:cNvPr>
          <p:cNvSpPr/>
          <p:nvPr/>
        </p:nvSpPr>
        <p:spPr>
          <a:xfrm>
            <a:off x="312526" y="456031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3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C8B6E-8F1F-3F07-F678-8AF657FC10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Effective policy support can generate multiple benefits</a:t>
            </a:r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57A0255-2BFE-4EFC-2615-E5D505CB0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02" y="2032126"/>
            <a:ext cx="8297375" cy="394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347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5ED76-32B4-24ED-4EDF-3C260AF6A2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The green transition in regional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labour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markets: Job creation, displacement, and changing skills needs – at a different pace across regions</a:t>
            </a:r>
            <a:endParaRPr lang="en-GB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9732BD09-42B5-59CF-F094-2384D9CE370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3238" y="2231571"/>
            <a:ext cx="9839697" cy="398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276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D0703-80B3-030C-9197-DBA7E07EC0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Many green tasks jobs already exist...but highly uneven progress in OECD regions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8534CF-C7F4-C5A1-A48E-9998FA254C36}"/>
              </a:ext>
            </a:extLst>
          </p:cNvPr>
          <p:cNvSpPr txBox="1"/>
          <p:nvPr/>
        </p:nvSpPr>
        <p:spPr>
          <a:xfrm>
            <a:off x="110051" y="2661279"/>
            <a:ext cx="27773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17% : Employment share of green task intensive jobs across OECD, but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Ranging from +40% in Lithuania to 28% in Greece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9 pp: Average distance between the top and bottom regions (for countries with at least 3 regions)</a:t>
            </a:r>
            <a:endParaRPr lang="en-GB" dirty="0">
              <a:latin typeface="+mj-lt"/>
            </a:endParaRPr>
          </a:p>
        </p:txBody>
      </p:sp>
      <p:pic>
        <p:nvPicPr>
          <p:cNvPr id="10" name="Content Placeholder 7" descr="A graph with blue dots">
            <a:extLst>
              <a:ext uri="{FF2B5EF4-FFF2-40B4-BE49-F238E27FC236}">
                <a16:creationId xmlns:a16="http://schemas.microsoft.com/office/drawing/2014/main" id="{080F7315-1144-1092-9379-D405D5418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612" y="2972569"/>
            <a:ext cx="6215888" cy="28536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F99A626-A330-7A89-FF4E-E713E431FA2D}"/>
              </a:ext>
            </a:extLst>
          </p:cNvPr>
          <p:cNvSpPr txBox="1"/>
          <p:nvPr/>
        </p:nvSpPr>
        <p:spPr>
          <a:xfrm>
            <a:off x="3582331" y="2414427"/>
            <a:ext cx="5130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Jobs intensive in green tasks as a share of the labour force, 2022 or last year available</a:t>
            </a:r>
          </a:p>
        </p:txBody>
      </p:sp>
    </p:spTree>
    <p:extLst>
      <p:ext uri="{BB962C8B-B14F-4D97-AF65-F5344CB8AC3E}">
        <p14:creationId xmlns:p14="http://schemas.microsoft.com/office/powerpoint/2010/main" val="898712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AE9B2-819F-E635-16CC-0788F4C7D5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…now demand for green “talent outpaces” other jobs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F56B1A-0172-5219-126B-15D3E7A7D19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51" y="1787703"/>
            <a:ext cx="4646884" cy="4325421"/>
          </a:xfrm>
        </p:spPr>
        <p:txBody>
          <a:bodyPr>
            <a:normAutofit/>
          </a:bodyPr>
          <a:lstStyle/>
          <a:p>
            <a:pPr marL="342900" indent="-342900" defTabSz="457200">
              <a:buFont typeface="Arial" panose="020B0604020202020204" pitchFamily="34" charset="0"/>
              <a:buChar char="•"/>
            </a:pPr>
            <a:r>
              <a:rPr lang="en-GB" sz="2000" b="1" dirty="0">
                <a:latin typeface="+mn-lt"/>
              </a:rPr>
              <a:t>Most OECD regions record significant shortages in green jobs</a:t>
            </a:r>
          </a:p>
          <a:p>
            <a:pPr marL="342900" indent="-342900" defTabSz="457200"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In </a:t>
            </a:r>
            <a:r>
              <a:rPr lang="en-US" sz="2000" b="1" dirty="0">
                <a:latin typeface="+mn-lt"/>
              </a:rPr>
              <a:t>nine out of ten (89%) regions</a:t>
            </a:r>
            <a:r>
              <a:rPr lang="en-US" sz="2000" dirty="0">
                <a:latin typeface="+mn-lt"/>
              </a:rPr>
              <a:t>, </a:t>
            </a:r>
            <a:r>
              <a:rPr lang="en-US" sz="2000" dirty="0" err="1">
                <a:latin typeface="+mn-lt"/>
              </a:rPr>
              <a:t>labour</a:t>
            </a:r>
            <a:r>
              <a:rPr lang="en-US" sz="2000" dirty="0">
                <a:latin typeface="+mn-lt"/>
              </a:rPr>
              <a:t> market tightness is </a:t>
            </a:r>
            <a:r>
              <a:rPr lang="en-US" sz="2000" b="1" dirty="0">
                <a:latin typeface="+mn-lt"/>
              </a:rPr>
              <a:t>greater for green than non-green jobs</a:t>
            </a:r>
          </a:p>
          <a:p>
            <a:pPr marL="342900" indent="-342900" defTabSz="457200"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The lack of workers with green skills is </a:t>
            </a:r>
            <a:r>
              <a:rPr lang="en-GB" sz="2000" b="1" dirty="0">
                <a:latin typeface="+mn-lt"/>
              </a:rPr>
              <a:t>greatest in European regions: labour shortages are on average more than 40% higher </a:t>
            </a:r>
            <a:r>
              <a:rPr lang="en-GB" sz="2000" dirty="0">
                <a:latin typeface="+mn-lt"/>
              </a:rPr>
              <a:t>for green-task jobs than for those jobs that do not require green tasks. </a:t>
            </a:r>
          </a:p>
          <a:p>
            <a:pPr marL="342900" indent="-342900" defTabSz="457200">
              <a:buFont typeface="Arial" panose="020B0604020202020204" pitchFamily="34" charset="0"/>
              <a:buChar char="•"/>
            </a:pPr>
            <a:r>
              <a:rPr lang="en-GB" sz="2000" b="1" dirty="0">
                <a:latin typeface="+mn-lt"/>
              </a:rPr>
              <a:t>Major obstacle to firm investments, local economic growth, and climate goals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AD5193-65EF-5F46-7256-1EFCE4C88614}"/>
              </a:ext>
            </a:extLst>
          </p:cNvPr>
          <p:cNvSpPr txBox="1"/>
          <p:nvPr/>
        </p:nvSpPr>
        <p:spPr>
          <a:xfrm>
            <a:off x="4876799" y="6433735"/>
            <a:ext cx="487063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i="0" dirty="0">
                <a:solidFill>
                  <a:srgbClr val="222222"/>
                </a:solidFill>
                <a:effectLst/>
              </a:rPr>
              <a:t>Source</a:t>
            </a:r>
            <a:r>
              <a:rPr lang="en-US" sz="1100" b="0" i="0" dirty="0">
                <a:solidFill>
                  <a:srgbClr val="222222"/>
                </a:solidFill>
                <a:effectLst/>
              </a:rPr>
              <a:t>: Job Creation and Local Economic Development 2024, OECD (forthcoming).</a:t>
            </a:r>
            <a:endParaRPr lang="en-GB" sz="1100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A6CBFECB-5E63-2B14-1CCD-F7A21AD2E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6" b="11576"/>
          <a:stretch/>
        </p:blipFill>
        <p:spPr bwMode="auto">
          <a:xfrm>
            <a:off x="5729129" y="3936542"/>
            <a:ext cx="2791159" cy="172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line, chart, parallel Icon">
            <a:extLst>
              <a:ext uri="{FF2B5EF4-FFF2-40B4-BE49-F238E27FC236}">
                <a16:creationId xmlns:a16="http://schemas.microsoft.com/office/drawing/2014/main" id="{C84CF838-DE85-8D1C-B11F-B4516EBA2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617" y="1981821"/>
            <a:ext cx="1800558" cy="1797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447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5A8E-881B-CF28-919C-29BE892A10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…even after taking into account the fact that many green jobs are high-skilled, shortages remain large</a:t>
            </a:r>
            <a:endParaRPr lang="en-GB" sz="30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A99AC2E-0FD5-E247-EDE6-A395698F4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578" y="1606137"/>
            <a:ext cx="8041211" cy="518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50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554EF-232A-2C26-C618-61084B289D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000" dirty="0">
                <a:solidFill>
                  <a:prstClr val="black"/>
                </a:solidFill>
                <a:latin typeface="Calibri" panose="020F0502020204030204" pitchFamily="34" charset="0"/>
              </a:rPr>
              <a:t>Could workers in jobs that face displacement be the solution to </a:t>
            </a:r>
            <a:r>
              <a:rPr lang="en-US" sz="3000" dirty="0" err="1">
                <a:solidFill>
                  <a:prstClr val="black"/>
                </a:solidFill>
                <a:latin typeface="Calibri" panose="020F0502020204030204" pitchFamily="34" charset="0"/>
              </a:rPr>
              <a:t>labour</a:t>
            </a:r>
            <a:r>
              <a:rPr lang="en-US" sz="3000" dirty="0">
                <a:solidFill>
                  <a:prstClr val="black"/>
                </a:solidFill>
                <a:latin typeface="Calibri" panose="020F0502020204030204" pitchFamily="34" charset="0"/>
              </a:rPr>
              <a:t> shortages?</a:t>
            </a:r>
            <a:endParaRPr lang="en-GB" sz="30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56DE10-FBA3-F8A7-FC24-DF346D1E8B78}"/>
              </a:ext>
            </a:extLst>
          </p:cNvPr>
          <p:cNvSpPr txBox="1"/>
          <p:nvPr/>
        </p:nvSpPr>
        <p:spPr>
          <a:xfrm>
            <a:off x="3454614" y="6536788"/>
            <a:ext cx="82475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222222"/>
                </a:solidFill>
                <a:effectLst/>
              </a:rPr>
              <a:t>Source</a:t>
            </a:r>
            <a:r>
              <a:rPr lang="en-US" sz="1400" b="0" i="0" dirty="0">
                <a:solidFill>
                  <a:srgbClr val="222222"/>
                </a:solidFill>
                <a:effectLst/>
              </a:rPr>
              <a:t>: Job Creation and Local Economic Development 2024, OECD (forthcoming).</a:t>
            </a:r>
            <a:endParaRPr lang="en-GB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E654E37-FEB7-AA9F-8E6C-D233D46E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364" y="1914012"/>
            <a:ext cx="7017294" cy="368667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5844238-5CFD-1030-15EA-3E3B697CD4F5}"/>
              </a:ext>
            </a:extLst>
          </p:cNvPr>
          <p:cNvSpPr txBox="1"/>
          <p:nvPr/>
        </p:nvSpPr>
        <p:spPr>
          <a:xfrm>
            <a:off x="305313" y="2352740"/>
            <a:ext cx="176500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20%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Difference between highest and lowest national shares (Czechia 32%, Luxembourg 12%)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12 pp : 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Average distance between the top and bottom regions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(for countries with at least 3 regions)</a:t>
            </a:r>
          </a:p>
        </p:txBody>
      </p:sp>
    </p:spTree>
    <p:extLst>
      <p:ext uri="{BB962C8B-B14F-4D97-AF65-F5344CB8AC3E}">
        <p14:creationId xmlns:p14="http://schemas.microsoft.com/office/powerpoint/2010/main" val="91786970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CtFieldPriority xmlns="http://www.oecd.org/eshare/projectsentre/CtFieldPriority/" xmlns:i="http://www.w3.org/2001/XMLSchema-instance">
  <PriorityFields xmlns:a="http://schemas.microsoft.com/2003/10/Serialization/Arrays">
    <a:string>Title</a:string>
    <a:string>OECDCountry</a:string>
    <a:string>OECDTopic</a:string>
    <a:string>OECDKeywords</a:string>
  </PriorityFields>
</CtFieldPriority>
</file>

<file path=customXml/item2.xml><?xml version="1.0" encoding="utf-8"?>
<?mso-contentType ?>
<FormTemplates xmlns="http://schemas.microsoft.com/sharepoint/v3/contenttype/forms">
  <Display>OECDListFormCollapsible</Display>
  <Edit>OECDListFormCollapsible</Edit>
  <New>OECDListFormCollapsible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a82dde9-3436-4d3d-bddd-d31447390034">
      <Value>210</Value>
    </TaxCatchAll>
    <i38748f9a9154900b8a26f19217530ef xmlns="c0e75541-f54f-401c-9a34-cb7fded40982">
      <Terms xmlns="http://schemas.microsoft.com/office/infopath/2007/PartnerControls"/>
    </i38748f9a9154900b8a26f19217530ef>
    <OECDKimBussinessContext xmlns="54c4cd27-f286-408f-9ce0-33c1e0f3ab39" xsi:nil="true"/>
    <OECDlanguage xmlns="ca82dde9-3436-4d3d-bddd-d31447390034">English</OECDlanguage>
    <eSharePWBTaxHTField0 xmlns="c9f238dd-bb73-4aef-a7a5-d644ad823e52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2017-18</TermName>
          <TermId xmlns="http://schemas.microsoft.com/office/infopath/2007/PartnerControls">ffda23c2-cd1b-45cc-b3f4-67b12010cc58</TermId>
        </TermInfo>
      </Terms>
    </eSharePWBTaxHTField0>
    <OECDProjectLookup xmlns="bbc7a7a3-1361-4a32-9a19-e150eb4da2ba">259</OECDProjectLookup>
    <OECDMainProject xmlns="bbc7a7a3-1361-4a32-9a19-e150eb4da2ba" xsi:nil="true"/>
    <OECDPinnedBy xmlns="bbc7a7a3-1361-4a32-9a19-e150eb4da2ba">
      <UserInfo>
        <DisplayName/>
        <AccountId xsi:nil="true"/>
        <AccountType/>
      </UserInfo>
    </OECDPinnedBy>
    <OECDDocumentType xmlns="54c4cd27-f286-408f-9ce0-33c1e0f3ab39" xsi:nil="true"/>
    <OECDExpirationDate xmlns="c0e75541-f54f-401c-9a34-cb7fded40982" xsi:nil="true"/>
    <OECDProjectManager xmlns="bbc7a7a3-1361-4a32-9a19-e150eb4da2ba">
      <UserInfo>
        <DisplayName/>
        <AccountId>1100</AccountId>
        <AccountType/>
      </UserInfo>
    </OECDProjectManager>
    <OECDMeetingDate xmlns="54c4cd27-f286-408f-9ce0-33c1e0f3ab39" xsi:nil="true"/>
    <eShareCommitteeTaxHTField0 xmlns="c9f238dd-bb73-4aef-a7a5-d644ad823e52">
      <Terms xmlns="http://schemas.microsoft.com/office/infopath/2007/PartnerControls"/>
    </eShareCommitteeTaxHTField0>
    <OECDProjectMembers xmlns="bbc7a7a3-1361-4a32-9a19-e150eb4da2ba">
      <UserInfo>
        <DisplayName>BOUIDOUDANE Amina, CFE/LESI</DisplayName>
        <AccountId>3980</AccountId>
        <AccountType/>
      </UserInfo>
      <UserInfo>
        <DisplayName>BAERTSCH Laurenz, CFE/LESI</DisplayName>
        <AccountId>4235</AccountId>
        <AccountType/>
      </UserInfo>
      <UserInfo>
        <DisplayName>SWEENEY Nicholas, CFE/LESI</DisplayName>
        <AccountId>4300</AccountId>
        <AccountType/>
      </UserInfo>
      <UserInfo>
        <DisplayName>BASAURI Agustin, CFE/EDS</DisplayName>
        <AccountId>3524</AccountId>
        <AccountType/>
      </UserInfo>
    </OECDProjectMembers>
    <OECDKimProvenance xmlns="54c4cd27-f286-408f-9ce0-33c1e0f3ab39" xsi:nil="true"/>
    <fc991543b5234ffe9aadfa6c2c5f4ba5 xmlns="bbc7a7a3-1361-4a32-9a19-e150eb4da2ba">
      <Terms xmlns="http://schemas.microsoft.com/office/infopath/2007/PartnerControls"/>
    </fc991543b5234ffe9aadfa6c2c5f4ba5>
    <OECDKimStatus xmlns="54c4cd27-f286-408f-9ce0-33c1e0f3ab39">Draft</OECDKimStatus>
    <eShareCountryTaxHTField0 xmlns="c9f238dd-bb73-4aef-a7a5-d644ad823e52">
      <Terms xmlns="http://schemas.microsoft.com/office/infopath/2007/PartnerControls"/>
    </eShareCountryTaxHTField0>
    <eShareTopicTaxHTField0 xmlns="c9f238dd-bb73-4aef-a7a5-d644ad823e52">
      <Terms xmlns="http://schemas.microsoft.com/office/infopath/2007/PartnerControls"/>
    </eShareTopicTaxHTField0>
    <eShareKeywordsTaxHTField0 xmlns="c9f238dd-bb73-4aef-a7a5-d644ad823e52">
      <Terms xmlns="http://schemas.microsoft.com/office/infopath/2007/PartnerControls"/>
    </eShareKeywordsTaxHTField0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Activity Report" ma:contentTypeID="0x0101008B4DD370EC31429186F3AD49F0D3098F0005D0091FCB83C44589DFC58535364ACC0014997715F8643A4EAA02EDEB7BF57C9D" ma:contentTypeVersion="12" ma:contentTypeDescription="" ma:contentTypeScope="" ma:versionID="ede459c10a46da2d8ed488530fba020b">
  <xsd:schema xmlns:xsd="http://www.w3.org/2001/XMLSchema" xmlns:xs="http://www.w3.org/2001/XMLSchema" xmlns:p="http://schemas.microsoft.com/office/2006/metadata/properties" xmlns:ns2="54c4cd27-f286-408f-9ce0-33c1e0f3ab39" xmlns:ns3="c0e75541-f54f-401c-9a34-cb7fded40982" xmlns:ns4="ca82dde9-3436-4d3d-bddd-d31447390034" xmlns:ns5="bbc7a7a3-1361-4a32-9a19-e150eb4da2ba" xmlns:ns6="c9f238dd-bb73-4aef-a7a5-d644ad823e52" targetNamespace="http://schemas.microsoft.com/office/2006/metadata/properties" ma:root="true" ma:fieldsID="b4107153855eb491eac94af5e2ae404e" ns2:_="" ns3:_="" ns4:_="" ns5:_="" ns6:_="">
    <xsd:import namespace="54c4cd27-f286-408f-9ce0-33c1e0f3ab39"/>
    <xsd:import namespace="c0e75541-f54f-401c-9a34-cb7fded40982"/>
    <xsd:import namespace="ca82dde9-3436-4d3d-bddd-d31447390034"/>
    <xsd:import namespace="bbc7a7a3-1361-4a32-9a19-e150eb4da2ba"/>
    <xsd:import namespace="c9f238dd-bb73-4aef-a7a5-d644ad823e52"/>
    <xsd:element name="properties">
      <xsd:complexType>
        <xsd:sequence>
          <xsd:element name="documentManagement">
            <xsd:complexType>
              <xsd:all>
                <xsd:element ref="ns2:OECDMeetingDate" minOccurs="0"/>
                <xsd:element ref="ns4:OECDlanguage" minOccurs="0"/>
                <xsd:element ref="ns3:OECDExpirationDate" minOccurs="0"/>
                <xsd:element ref="ns2:OECDKimStatus" minOccurs="0"/>
                <xsd:element ref="ns5:OECDProjectMembers" minOccurs="0"/>
                <xsd:element ref="ns5:OECDProjectLookup" minOccurs="0"/>
                <xsd:element ref="ns5:OECDMainProject" minOccurs="0"/>
                <xsd:element ref="ns5:OECDPinnedBy" minOccurs="0"/>
                <xsd:element ref="ns5:OECDProjectManager" minOccurs="0"/>
                <xsd:element ref="ns6:eShareKeywordsTaxHTField0" minOccurs="0"/>
                <xsd:element ref="ns6:eShareCommitteeTaxHTField0" minOccurs="0"/>
                <xsd:element ref="ns6:eSharePWBTaxHTField0" minOccurs="0"/>
                <xsd:element ref="ns6:eShareCountryTaxHTField0" minOccurs="0"/>
                <xsd:element ref="ns4:TaxCatchAll" minOccurs="0"/>
                <xsd:element ref="ns3:i38748f9a9154900b8a26f19217530ef" minOccurs="0"/>
                <xsd:element ref="ns4:TaxCatchAllLabel" minOccurs="0"/>
                <xsd:element ref="ns2:OECDDocumentType" minOccurs="0"/>
                <xsd:element ref="ns5:Project_x003A_ID1" minOccurs="0"/>
                <xsd:element ref="ns5:Project_x003a_ID" minOccurs="0"/>
                <xsd:element ref="ns2:OECDKimBussinessContext" minOccurs="0"/>
                <xsd:element ref="ns6:eShareTopicTaxHTField0" minOccurs="0"/>
                <xsd:element ref="ns5:fc991543b5234ffe9aadfa6c2c5f4ba5" minOccurs="0"/>
                <xsd:element ref="ns2:OECDKimProvenanc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c4cd27-f286-408f-9ce0-33c1e0f3ab39" elementFormDefault="qualified">
    <xsd:import namespace="http://schemas.microsoft.com/office/2006/documentManagement/types"/>
    <xsd:import namespace="http://schemas.microsoft.com/office/infopath/2007/PartnerControls"/>
    <xsd:element name="OECDMeetingDate" ma:index="4" nillable="true" ma:displayName="Meeting Date" ma:default="" ma:format="DateOnly" ma:hidden="true" ma:internalName="OECDMeetingDate" ma:readOnly="false">
      <xsd:simpleType>
        <xsd:restriction base="dms:DateTime"/>
      </xsd:simpleType>
    </xsd:element>
    <xsd:element name="OECDKimStatus" ma:index="10" nillable="true" ma:displayName="Kim status" ma:default="Draft" ma:description="" ma:format="Dropdown" ma:hidden="true" ma:internalName="OECDKimStatus" ma:readOnly="false">
      <xsd:simpleType>
        <xsd:restriction base="dms:Choice">
          <xsd:enumeration value="Draft"/>
          <xsd:enumeration value="Final"/>
        </xsd:restriction>
      </xsd:simpleType>
    </xsd:element>
    <xsd:element name="OECDDocumentType" ma:index="28" nillable="true" ma:displayName="Document Type" ma:description="" ma:hidden="true" ma:internalName="OECDDocumentType">
      <xsd:simpleType>
        <xsd:restriction base="dms:Text"/>
      </xsd:simpleType>
    </xsd:element>
    <xsd:element name="OECDKimBussinessContext" ma:index="31" nillable="true" ma:displayName="Kim bussiness context" ma:description="" ma:hidden="true" ma:internalName="OECDKimBussinessContext" ma:readOnly="false">
      <xsd:simpleType>
        <xsd:restriction base="dms:Text"/>
      </xsd:simpleType>
    </xsd:element>
    <xsd:element name="OECDKimProvenance" ma:index="35" nillable="true" ma:displayName="Kim provenance" ma:description="" ma:hidden="true" ma:internalName="OECDKimProvenance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e75541-f54f-401c-9a34-cb7fded40982" elementFormDefault="qualified">
    <xsd:import namespace="http://schemas.microsoft.com/office/2006/documentManagement/types"/>
    <xsd:import namespace="http://schemas.microsoft.com/office/infopath/2007/PartnerControls"/>
    <xsd:element name="OECDExpirationDate" ma:index="8" nillable="true" ma:displayName="Highlights" ma:default="" ma:description="" ma:format="DateOnly" ma:hidden="true" ma:indexed="true" ma:internalName="OECDExpirationDate" ma:readOnly="false">
      <xsd:simpleType>
        <xsd:restriction base="dms:DateTime"/>
      </xsd:simpleType>
    </xsd:element>
    <xsd:element name="i38748f9a9154900b8a26f19217530ef" ma:index="26" nillable="true" ma:taxonomy="true" ma:internalName="i38748f9a9154900b8a26f19217530ef" ma:taxonomyFieldName="OECDHorizontalProjects" ma:displayName="Horizontal project" ma:readOnly="false" ma:default="" ma:fieldId="{238748f9-a915-4900-b8a2-6f19217530ef}" ma:taxonomyMulti="true" ma:sspId="27ec883c-a62c-444f-a935-fcddb579e39d" ma:termSetId="d3ca0e0e-65f9-44bf-9d98-5271504f6d61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82dde9-3436-4d3d-bddd-d31447390034" elementFormDefault="qualified">
    <xsd:import namespace="http://schemas.microsoft.com/office/2006/documentManagement/types"/>
    <xsd:import namespace="http://schemas.microsoft.com/office/infopath/2007/PartnerControls"/>
    <xsd:element name="OECDlanguage" ma:index="5" nillable="true" ma:displayName="Document language" ma:default="English" ma:description="" ma:format="Dropdown" ma:hidden="true" ma:internalName="OECDlanguage" ma:readOnly="false">
      <xsd:simpleType>
        <xsd:restriction base="dms:Choice">
          <xsd:enumeration value="English"/>
          <xsd:enumeration value="French"/>
        </xsd:restriction>
      </xsd:simpleType>
    </xsd:element>
    <xsd:element name="TaxCatchAll" ma:index="25" nillable="true" ma:displayName="Taxonomy Catch All Column" ma:description="" ma:hidden="true" ma:list="{53561090-12f8-4042-a5cb-68ff0701e989}" ma:internalName="TaxCatchAll" ma:showField="CatchAllData" ma:web="c0e75541-f54f-401c-9a34-cb7fded409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7" nillable="true" ma:displayName="Taxonomy Catch All Column1" ma:description="" ma:hidden="true" ma:list="{53561090-12f8-4042-a5cb-68ff0701e989}" ma:internalName="TaxCatchAllLabel" ma:readOnly="true" ma:showField="CatchAllDataLabel" ma:web="c0e75541-f54f-401c-9a34-cb7fded409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c7a7a3-1361-4a32-9a19-e150eb4da2ba" elementFormDefault="qualified">
    <xsd:import namespace="http://schemas.microsoft.com/office/2006/documentManagement/types"/>
    <xsd:import namespace="http://schemas.microsoft.com/office/infopath/2007/PartnerControls"/>
    <xsd:element name="OECDProjectMembers" ma:index="11" nillable="true" ma:displayName="Project members" ma:description="" ma:hidden="true" ma:internalName="OECDProjectMembers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ECDProjectLookup" ma:index="13" nillable="true" ma:displayName="Project" ma:description="" ma:hidden="true" ma:indexed="true" ma:list="96bfc537-3f4a-49f4-8bd3-4998d9b1134f" ma:internalName="OECDProjectLookup" ma:readOnly="false" ma:showField="OECDShortProjectName" ma:web="bbc7a7a3-1361-4a32-9a19-e150eb4da2ba">
      <xsd:simpleType>
        <xsd:restriction base="dms:Lookup"/>
      </xsd:simpleType>
    </xsd:element>
    <xsd:element name="OECDMainProject" ma:index="14" nillable="true" ma:displayName="Main project" ma:description="" ma:hidden="true" ma:indexed="true" ma:list="96bfc537-3f4a-49f4-8bd3-4998d9b1134f" ma:internalName="OECDMainProject" ma:readOnly="false" ma:showField="OECDShortProjectName">
      <xsd:simpleType>
        <xsd:restriction base="dms:Lookup"/>
      </xsd:simpleType>
    </xsd:element>
    <xsd:element name="OECDPinnedBy" ma:index="15" nillable="true" ma:displayName="Pinned by" ma:description="" ma:hidden="true" ma:internalName="OECDPinnedBy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ECDProjectManager" ma:index="16" nillable="true" ma:displayName="Project manager" ma:description="" ma:hidden="true" ma:indexed="true" ma:internalName="OECDProjectManage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roject_x003A_ID1" ma:index="29" nillable="true" ma:displayName="Project:ID" ma:list="96bfc537-3f4a-49f4-8bd3-4998d9b1134f" ma:internalName="Project_x003A_ID1" ma:readOnly="true" ma:showField="ID" ma:web="bbc7a7a3-1361-4a32-9a19-e150eb4da2ba">
      <xsd:simpleType>
        <xsd:restriction base="dms:Lookup"/>
      </xsd:simpleType>
    </xsd:element>
    <xsd:element name="Project_x003a_ID" ma:index="30" nillable="true" ma:displayName="Project:ID" ma:hidden="true" ma:list="96bfc537-3f4a-49f4-8bd3-4998d9b1134f" ma:internalName="Project_x003A_ID" ma:readOnly="true" ma:showField="ID" ma:web="bbc7a7a3-1361-4a32-9a19-e150eb4da2ba">
      <xsd:simpleType>
        <xsd:restriction base="dms:Lookup"/>
      </xsd:simpleType>
    </xsd:element>
    <xsd:element name="fc991543b5234ffe9aadfa6c2c5f4ba5" ma:index="33" nillable="true" ma:taxonomy="true" ma:internalName="fc991543b5234ffe9aadfa6c2c5f4ba5" ma:taxonomyFieldName="OECDProjectOwnerStructure" ma:displayName="Project owner" ma:readOnly="false" ma:default="" ma:fieldId="fc991543-b523-4ffe-9aad-fa6c2c5f4ba5" ma:taxonomyMulti="true" ma:sspId="27ec883c-a62c-444f-a935-fcddb579e39d" ma:termSetId="aeec4dcb-19ee-4bc0-941f-681845b568c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238dd-bb73-4aef-a7a5-d644ad823e52" elementFormDefault="qualified">
    <xsd:import namespace="http://schemas.microsoft.com/office/2006/documentManagement/types"/>
    <xsd:import namespace="http://schemas.microsoft.com/office/infopath/2007/PartnerControls"/>
    <xsd:element name="eShareKeywordsTaxHTField0" ma:index="17" nillable="true" ma:taxonomy="true" ma:internalName="eShareKeywordsTaxHTField0" ma:taxonomyFieldName="OECDKeywords" ma:displayName="Keywords" ma:readOnly="false" ma:default="" ma:fieldId="{8a7c3663-990d-467c-b1b8-bb4b775674ad}" ma:taxonomyMulti="true" ma:sspId="27ec883c-a62c-444f-a935-fcddb579e39d" ma:termSetId="f51791ee-8e04-4654-a875-fc747102cd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ShareCommitteeTaxHTField0" ma:index="21" nillable="true" ma:taxonomy="true" ma:internalName="eShareCommitteeTaxHTField0" ma:taxonomyFieldName="OECDCommittee" ma:displayName="Committee" ma:readOnly="false" ma:fieldId="{29494d90-e667-47b5-adc1-d09dfb5832ab}" ma:sspId="27ec883c-a62c-444f-a935-fcddb579e39d" ma:termSetId="87919aae-be42-4481-84cf-2389a5c84ac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SharePWBTaxHTField0" ma:index="23" nillable="true" ma:taxonomy="true" ma:internalName="eSharePWBTaxHTField0" ma:taxonomyFieldName="OECDPWB" ma:displayName="PWB" ma:readOnly="false" ma:fieldId="{fe327ce1-b783-48aa-9b0b-52ad26d1c9f6}" ma:sspId="27ec883c-a62c-444f-a935-fcddb579e39d" ma:termSetId="7bc7477d-4ef0-4820-a158-bb7b3cda138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ShareCountryTaxHTField0" ma:index="24" nillable="true" ma:taxonomy="true" ma:internalName="eShareCountryTaxHTField0" ma:taxonomyFieldName="OECDCountry" ma:displayName="Country" ma:readOnly="false" ma:default="" ma:fieldId="{aa366335-bba6-4f71-86c6-f91b1ae503c2}" ma:taxonomyMulti="true" ma:sspId="27ec883c-a62c-444f-a935-fcddb579e39d" ma:termSetId="e1026e78-e24d-4b33-a8f4-6ff75b8e5ad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ShareTopicTaxHTField0" ma:index="32" nillable="true" ma:taxonomy="true" ma:internalName="eShareTopicTaxHTField0" ma:taxonomyFieldName="OECDTopic" ma:displayName="Topic" ma:readOnly="false" ma:default="" ma:fieldId="{9b5335f8-765c-484a-86dd-d10580650a95}" ma:taxonomyMulti="true" ma:sspId="27ec883c-a62c-444f-a935-fcddb579e39d" ma:termSetId="d0043ed9-7fdc-4b21-8641-a864cc50d2b2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36" ma:displayName="Content Type"/>
        <xsd:element ref="dc:title" minOccurs="0" maxOccurs="1" ma:index="0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27ec883c-a62c-444f-a935-fcddb579e39d" ContentTypeId="0x0101008B4DD370EC31429186F3AD49F0D3098F" PreviousValue="false"/>
</file>

<file path=customXml/itemProps1.xml><?xml version="1.0" encoding="utf-8"?>
<ds:datastoreItem xmlns:ds="http://schemas.openxmlformats.org/officeDocument/2006/customXml" ds:itemID="{DC636DDF-E4D5-4CBF-BF0D-8E24493EB0B7}">
  <ds:schemaRefs>
    <ds:schemaRef ds:uri="http://www.oecd.org/eshare/projectsentre/CtFieldPriority/"/>
    <ds:schemaRef ds:uri="http://schemas.microsoft.com/2003/10/Serialization/Arrays"/>
  </ds:schemaRefs>
</ds:datastoreItem>
</file>

<file path=customXml/itemProps2.xml><?xml version="1.0" encoding="utf-8"?>
<ds:datastoreItem xmlns:ds="http://schemas.openxmlformats.org/officeDocument/2006/customXml" ds:itemID="{70865DB2-CA4C-4F4B-A966-4B7CB615EA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D17F8E-3CB6-4F1A-AB1C-C0FA346E23D7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ca82dde9-3436-4d3d-bddd-d31447390034"/>
    <ds:schemaRef ds:uri="http://schemas.microsoft.com/office/2006/metadata/properties"/>
    <ds:schemaRef ds:uri="http://www.w3.org/XML/1998/namespace"/>
    <ds:schemaRef ds:uri="54c4cd27-f286-408f-9ce0-33c1e0f3ab39"/>
    <ds:schemaRef ds:uri="http://schemas.openxmlformats.org/package/2006/metadata/core-properties"/>
    <ds:schemaRef ds:uri="c9f238dd-bb73-4aef-a7a5-d644ad823e52"/>
    <ds:schemaRef ds:uri="bbc7a7a3-1361-4a32-9a19-e150eb4da2ba"/>
    <ds:schemaRef ds:uri="c0e75541-f54f-401c-9a34-cb7fded40982"/>
    <ds:schemaRef ds:uri="http://purl.org/dc/dcmitype/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A3069D20-5D1D-4E91-BFF6-AA43A60F25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c4cd27-f286-408f-9ce0-33c1e0f3ab39"/>
    <ds:schemaRef ds:uri="c0e75541-f54f-401c-9a34-cb7fded40982"/>
    <ds:schemaRef ds:uri="ca82dde9-3436-4d3d-bddd-d31447390034"/>
    <ds:schemaRef ds:uri="bbc7a7a3-1361-4a32-9a19-e150eb4da2ba"/>
    <ds:schemaRef ds:uri="c9f238dd-bb73-4aef-a7a5-d644ad823e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ED53D86-2879-4CD5-A8C0-A5BDBB824B71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2388</TotalTime>
  <Words>1143</Words>
  <Application>Microsoft Office PowerPoint</Application>
  <PresentationFormat>Widescreen</PresentationFormat>
  <Paragraphs>112</Paragraphs>
  <Slides>22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Arial Narrow</vt:lpstr>
      <vt:lpstr>Calibri</vt:lpstr>
      <vt:lpstr>Calibri Light</vt:lpstr>
      <vt:lpstr>Segoe UI</vt:lpstr>
      <vt:lpstr>Wingdings</vt:lpstr>
      <vt:lpstr>Custom Design</vt:lpstr>
      <vt:lpstr>PowerPoint Presentation</vt:lpstr>
      <vt:lpstr>Outline</vt:lpstr>
      <vt:lpstr>Multiple labour market transformations meet acute labour shortage</vt:lpstr>
      <vt:lpstr>Effective policy support can generate multiple benefits</vt:lpstr>
      <vt:lpstr>The green transition in regional labour markets: Job creation, displacement, and changing skills needs – at a different pace across regions</vt:lpstr>
      <vt:lpstr>Many green tasks jobs already exist...but highly uneven progress in OECD regions</vt:lpstr>
      <vt:lpstr>…now demand for green “talent outpaces” other jobs</vt:lpstr>
      <vt:lpstr>…even after taking into account the fact that many green jobs are high-skilled, shortages remain large</vt:lpstr>
      <vt:lpstr>Could workers in jobs that face displacement be the solution to labour shortages?</vt:lpstr>
      <vt:lpstr>Occupational proximity: a skills-based approach to job transition</vt:lpstr>
      <vt:lpstr>Proximity between jobs based on required skills</vt:lpstr>
      <vt:lpstr>The good news: Vulnerable jobs require many of the same skills that are demanded in green task jobs...</vt:lpstr>
      <vt:lpstr>Example: Construction supervisors</vt:lpstr>
      <vt:lpstr>Validation in the US, UK and Italy: Skills proximity strongly predicts job changes</vt:lpstr>
      <vt:lpstr>Why does geography matter for career changes in the green transition?</vt:lpstr>
      <vt:lpstr>Vulnerable and green task jobs may no co-locate</vt:lpstr>
      <vt:lpstr>In larger regional labour markets, the skills proximity better predicts observed job changes</vt:lpstr>
      <vt:lpstr>How many vacancies are there now for vulnerable jobs in regions? It depends…</vt:lpstr>
      <vt:lpstr>Certain regions are significantly better equipped to transition workers into green jobs</vt:lpstr>
      <vt:lpstr>Conclusions and main messages</vt:lpstr>
      <vt:lpstr>Applications and implications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KLEINE-RUESCHKAMP Lukas, CFE/LESI</cp:lastModifiedBy>
  <cp:revision>93</cp:revision>
  <cp:lastPrinted>2022-08-18T12:34:37Z</cp:lastPrinted>
  <dcterms:created xsi:type="dcterms:W3CDTF">2021-07-14T07:03:25Z</dcterms:created>
  <dcterms:modified xsi:type="dcterms:W3CDTF">2024-09-04T14:54:54Z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0x0101008B4DD370EC31429186F3AD49F0D3098F0005D0091FCB83C44589DFC58535364ACC0014997715F8643A4EAA02EDEB7BF57C9D</vt:lpwstr>
  </property>
  <property fmtid="{D5CDD505-2E9C-101B-9397-08002B2CF9AE}" pid="3" name="MediaServiceImageTags">
    <vt:lpwstr/>
  </property>
  <property fmtid="{D5CDD505-2E9C-101B-9397-08002B2CF9AE}" pid="4" name="MSIP_Label_0e5510b0-e729-4ef0-a3dd-4ba0dfe56c99_Enabled">
    <vt:lpwstr>true</vt:lpwstr>
  </property>
  <property fmtid="{D5CDD505-2E9C-101B-9397-08002B2CF9AE}" pid="5" name="MSIP_Label_0e5510b0-e729-4ef0-a3dd-4ba0dfe56c99_SetDate">
    <vt:lpwstr>2024-08-22T08:54:18Z</vt:lpwstr>
  </property>
  <property fmtid="{D5CDD505-2E9C-101B-9397-08002B2CF9AE}" pid="6" name="MSIP_Label_0e5510b0-e729-4ef0-a3dd-4ba0dfe56c99_Method">
    <vt:lpwstr>Standard</vt:lpwstr>
  </property>
  <property fmtid="{D5CDD505-2E9C-101B-9397-08002B2CF9AE}" pid="7" name="MSIP_Label_0e5510b0-e729-4ef0-a3dd-4ba0dfe56c99_Name">
    <vt:lpwstr>Restricted Use</vt:lpwstr>
  </property>
  <property fmtid="{D5CDD505-2E9C-101B-9397-08002B2CF9AE}" pid="8" name="MSIP_Label_0e5510b0-e729-4ef0-a3dd-4ba0dfe56c99_SiteId">
    <vt:lpwstr>ac41c7d4-1f61-460d-b0f4-fc925a2b471c</vt:lpwstr>
  </property>
  <property fmtid="{D5CDD505-2E9C-101B-9397-08002B2CF9AE}" pid="9" name="MSIP_Label_0e5510b0-e729-4ef0-a3dd-4ba0dfe56c99_ActionId">
    <vt:lpwstr>99ccf362-111f-4916-a6df-5f05ab332e8b</vt:lpwstr>
  </property>
  <property fmtid="{D5CDD505-2E9C-101B-9397-08002B2CF9AE}" pid="10" name="MSIP_Label_0e5510b0-e729-4ef0-a3dd-4ba0dfe56c99_ContentBits">
    <vt:lpwstr>2</vt:lpwstr>
  </property>
  <property fmtid="{D5CDD505-2E9C-101B-9397-08002B2CF9AE}" pid="11" name="ClassificationContentMarkingFooterLocations">
    <vt:lpwstr>Custom Design:5</vt:lpwstr>
  </property>
  <property fmtid="{D5CDD505-2E9C-101B-9397-08002B2CF9AE}" pid="12" name="ClassificationContentMarkingFooterText">
    <vt:lpwstr>Restricted Use - À usage restreint</vt:lpwstr>
  </property>
  <property fmtid="{D5CDD505-2E9C-101B-9397-08002B2CF9AE}" pid="13" name="OECDTopic">
    <vt:lpwstr/>
  </property>
  <property fmtid="{D5CDD505-2E9C-101B-9397-08002B2CF9AE}" pid="14" name="OECDCommittee">
    <vt:lpwstr/>
  </property>
  <property fmtid="{D5CDD505-2E9C-101B-9397-08002B2CF9AE}" pid="15" name="OECDPWB">
    <vt:lpwstr>210;#2017-18|ffda23c2-cd1b-45cc-b3f4-67b12010cc58</vt:lpwstr>
  </property>
  <property fmtid="{D5CDD505-2E9C-101B-9397-08002B2CF9AE}" pid="16" name="OECDKeywords">
    <vt:lpwstr/>
  </property>
  <property fmtid="{D5CDD505-2E9C-101B-9397-08002B2CF9AE}" pid="17" name="OECDHorizontalProjects">
    <vt:lpwstr/>
  </property>
  <property fmtid="{D5CDD505-2E9C-101B-9397-08002B2CF9AE}" pid="18" name="OECDProjectOwnerStructure">
    <vt:lpwstr/>
  </property>
  <property fmtid="{D5CDD505-2E9C-101B-9397-08002B2CF9AE}" pid="19" name="OECDCountry">
    <vt:lpwstr/>
  </property>
</Properties>
</file>