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</p:sldMasterIdLst>
  <p:notesMasterIdLst>
    <p:notesMasterId r:id="rId20"/>
  </p:notesMasterIdLst>
  <p:handoutMasterIdLst>
    <p:handoutMasterId r:id="rId21"/>
  </p:handoutMasterIdLst>
  <p:sldIdLst>
    <p:sldId id="287" r:id="rId5"/>
    <p:sldId id="289" r:id="rId6"/>
    <p:sldId id="298" r:id="rId7"/>
    <p:sldId id="297" r:id="rId8"/>
    <p:sldId id="291" r:id="rId9"/>
    <p:sldId id="290" r:id="rId10"/>
    <p:sldId id="840" r:id="rId11"/>
    <p:sldId id="299" r:id="rId12"/>
    <p:sldId id="296" r:id="rId13"/>
    <p:sldId id="838" r:id="rId14"/>
    <p:sldId id="839" r:id="rId15"/>
    <p:sldId id="292" r:id="rId16"/>
    <p:sldId id="293" r:id="rId17"/>
    <p:sldId id="295" r:id="rId18"/>
    <p:sldId id="842" r:id="rId19"/>
  </p:sldIdLst>
  <p:sldSz cx="12192000" cy="6858000"/>
  <p:notesSz cx="6888163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333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93" autoAdjust="0"/>
    <p:restoredTop sz="94774"/>
  </p:normalViewPr>
  <p:slideViewPr>
    <p:cSldViewPr snapToGrid="0">
      <p:cViewPr varScale="1">
        <p:scale>
          <a:sx n="128" d="100"/>
          <a:sy n="128" d="100"/>
        </p:scale>
        <p:origin x="168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francescotrentini/Library/CloudStorage/Dropbox/ricerca/conclusi/202403_anthology2024/analisi/elaborazioni/Lombardi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francescotrentini/Library/CloudStorage/Dropbox/ricerca/conclusi/202403_anthology2024/analisi/elaborazioni/Lombardi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'Scatter+bar'!$G$1</c:f>
              <c:strCache>
                <c:ptCount val="1"/>
                <c:pt idx="0">
                  <c:v>OJA relative frequency - overall</c:v>
                </c:pt>
              </c:strCache>
            </c:strRef>
          </c:tx>
          <c:spPr>
            <a:ln w="381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619DCFF8-7029-D142-8CE4-6AFC3867D5C8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7203-A547-9631-D76E0D476900}"/>
                </c:ext>
              </c:extLst>
            </c:dLbl>
            <c:dLbl>
              <c:idx val="1"/>
              <c:layout>
                <c:manualLayout>
                  <c:x val="-1.3416729903923941E-16"/>
                  <c:y val="3.1292782360499295E-2"/>
                </c:manualLayout>
              </c:layout>
              <c:tx>
                <c:rich>
                  <a:bodyPr/>
                  <a:lstStyle/>
                  <a:p>
                    <a:fld id="{6FB6E0D2-5518-D249-A15C-BAD272D4EE3D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7203-A547-9631-D76E0D476900}"/>
                </c:ext>
              </c:extLst>
            </c:dLbl>
            <c:dLbl>
              <c:idx val="2"/>
              <c:layout>
                <c:manualLayout>
                  <c:x val="-2.9525074072288923E-2"/>
                  <c:y val="-0.13479967786061237"/>
                </c:manualLayout>
              </c:layout>
              <c:tx>
                <c:rich>
                  <a:bodyPr/>
                  <a:lstStyle/>
                  <a:p>
                    <a:fld id="{FBA8348B-9E0F-3C4D-A345-00D2A58F7197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7203-A547-9631-D76E0D476900}"/>
                </c:ext>
              </c:extLst>
            </c:dLbl>
            <c:dLbl>
              <c:idx val="3"/>
              <c:layout>
                <c:manualLayout>
                  <c:x val="1.771504444337331E-2"/>
                  <c:y val="8.4249798662882638E-2"/>
                </c:manualLayout>
              </c:layout>
              <c:tx>
                <c:rich>
                  <a:bodyPr/>
                  <a:lstStyle/>
                  <a:p>
                    <a:fld id="{05CDB358-593C-F341-9AAA-F7DAC61F6A49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7203-A547-9631-D76E0D47690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C2ED5D1-6F25-5143-9206-82E1E9E8124F}" type="CELLRANGE">
                      <a:rPr lang="it-IT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7203-A547-9631-D76E0D476900}"/>
                </c:ext>
              </c:extLst>
            </c:dLbl>
            <c:dLbl>
              <c:idx val="5"/>
              <c:layout>
                <c:manualLayout>
                  <c:x val="0.108587449805532"/>
                  <c:y val="4.8142742093074961E-3"/>
                </c:manualLayout>
              </c:layout>
              <c:tx>
                <c:rich>
                  <a:bodyPr/>
                  <a:lstStyle/>
                  <a:p>
                    <a:fld id="{8DEAFC14-E6BF-3C4B-85EA-9F83D2AB4E4E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7203-A547-9631-D76E0D476900}"/>
                </c:ext>
              </c:extLst>
            </c:dLbl>
            <c:dLbl>
              <c:idx val="6"/>
              <c:layout>
                <c:manualLayout>
                  <c:x val="-8.4638545673894783E-2"/>
                  <c:y val="-7.7028387348921437E-2"/>
                </c:manualLayout>
              </c:layout>
              <c:tx>
                <c:rich>
                  <a:bodyPr/>
                  <a:lstStyle/>
                  <a:p>
                    <a:fld id="{52744D5B-F453-6045-9A69-09525D4DF4C2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7203-A547-9631-D76E0D476900}"/>
                </c:ext>
              </c:extLst>
            </c:dLbl>
            <c:dLbl>
              <c:idx val="7"/>
              <c:layout>
                <c:manualLayout>
                  <c:x val="-0.28365057015037953"/>
                  <c:y val="5.2957016302383426E-2"/>
                </c:manualLayout>
              </c:layout>
              <c:tx>
                <c:rich>
                  <a:bodyPr/>
                  <a:lstStyle/>
                  <a:p>
                    <a:fld id="{6D6E580A-B8EB-264E-8346-DE873CED89B8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7203-A547-9631-D76E0D47690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FB48C60C-4D3C-9E45-8D42-24562940C81A}" type="CELLRANGE">
                      <a:rPr lang="it-IT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7203-A547-9631-D76E0D476900}"/>
                </c:ext>
              </c:extLst>
            </c:dLbl>
            <c:dLbl>
              <c:idx val="9"/>
              <c:layout>
                <c:manualLayout>
                  <c:x val="-0.26966234319357152"/>
                  <c:y val="4.8142742093075837E-3"/>
                </c:manualLayout>
              </c:layout>
              <c:tx>
                <c:rich>
                  <a:bodyPr/>
                  <a:lstStyle/>
                  <a:p>
                    <a:fld id="{3D94BE80-8526-2445-B3AD-2985D730AF96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7203-A547-9631-D76E0D476900}"/>
                </c:ext>
              </c:extLst>
            </c:dLbl>
            <c:dLbl>
              <c:idx val="10"/>
              <c:layout>
                <c:manualLayout>
                  <c:x val="3.4761929046480074E-2"/>
                  <c:y val="2.4071371046537919E-3"/>
                </c:manualLayout>
              </c:layout>
              <c:tx>
                <c:rich>
                  <a:bodyPr/>
                  <a:lstStyle/>
                  <a:p>
                    <a:fld id="{DE49E1AF-0DC3-AA40-8FAB-887F44AAC545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7203-A547-9631-D76E0D476900}"/>
                </c:ext>
              </c:extLst>
            </c:dLbl>
            <c:dLbl>
              <c:idx val="11"/>
              <c:layout>
                <c:manualLayout>
                  <c:x val="2.195490255567167E-2"/>
                  <c:y val="-4.3328467883768255E-2"/>
                </c:manualLayout>
              </c:layout>
              <c:tx>
                <c:rich>
                  <a:bodyPr/>
                  <a:lstStyle/>
                  <a:p>
                    <a:fld id="{D3D8EE9E-BDCE-1C42-956D-A2EEC3580542}" type="CELLRANGE">
                      <a:rPr lang="en-US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7203-A547-9631-D76E0D47690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DF0CE3FC-D8DA-654C-B224-FF8B5C5E0B6C}" type="CELLRANGE">
                      <a:rPr lang="it-IT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7203-A547-9631-D76E0D476900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E6AD3606-2959-794E-BC14-A50CDD978C6C}" type="CELLRANGE">
                      <a:rPr lang="it-IT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7203-A547-9631-D76E0D476900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332ABF67-4153-5A47-B86D-AF0561CA4FC9}" type="CELLRANGE">
                      <a:rPr lang="it-IT"/>
                      <a:pPr/>
                      <a:t>[INTERVALLOCELLE]</a:t>
                    </a:fld>
                    <a:endParaRPr lang="it-IT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7203-A547-9631-D76E0D4769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'Scatter+bar'!$C$2:$C$16</c:f>
              <c:numCache>
                <c:formatCode>0%</c:formatCode>
                <c:ptCount val="15"/>
                <c:pt idx="0">
                  <c:v>0.13219424460431661</c:v>
                </c:pt>
                <c:pt idx="1">
                  <c:v>0.12951807228915663</c:v>
                </c:pt>
                <c:pt idx="2">
                  <c:v>9.502262443438908E-2</c:v>
                </c:pt>
                <c:pt idx="3">
                  <c:v>8.0084299262381503E-2</c:v>
                </c:pt>
                <c:pt idx="4">
                  <c:v>7.7720207253886078E-2</c:v>
                </c:pt>
                <c:pt idx="5">
                  <c:v>7.4766355140186924E-2</c:v>
                </c:pt>
                <c:pt idx="6">
                  <c:v>7.4626865671641812E-2</c:v>
                </c:pt>
                <c:pt idx="7">
                  <c:v>7.3631840796019921E-2</c:v>
                </c:pt>
                <c:pt idx="8">
                  <c:v>7.3135409123823325E-2</c:v>
                </c:pt>
                <c:pt idx="9">
                  <c:v>6.3941299790356454E-2</c:v>
                </c:pt>
                <c:pt idx="10">
                  <c:v>4.1349292709466849E-2</c:v>
                </c:pt>
                <c:pt idx="11">
                  <c:v>3.5187287173666322E-2</c:v>
                </c:pt>
                <c:pt idx="12">
                  <c:v>2.9832935560859211E-2</c:v>
                </c:pt>
                <c:pt idx="13">
                  <c:v>1.5596330275229371E-2</c:v>
                </c:pt>
                <c:pt idx="14">
                  <c:v>3.6023054755043261E-3</c:v>
                </c:pt>
              </c:numCache>
            </c:numRef>
          </c:xVal>
          <c:yVal>
            <c:numRef>
              <c:f>'Scatter+bar'!$G$2:$G$16</c:f>
              <c:numCache>
                <c:formatCode>0%</c:formatCode>
                <c:ptCount val="15"/>
                <c:pt idx="0">
                  <c:v>3.6249514571874968E-2</c:v>
                </c:pt>
                <c:pt idx="1">
                  <c:v>1.7988385849883042E-2</c:v>
                </c:pt>
                <c:pt idx="2">
                  <c:v>3.2343511519322299E-2</c:v>
                </c:pt>
                <c:pt idx="3">
                  <c:v>2.2675589512946251E-2</c:v>
                </c:pt>
                <c:pt idx="4">
                  <c:v>9.7230124540536641E-3</c:v>
                </c:pt>
                <c:pt idx="5">
                  <c:v>2.8267721513271379E-2</c:v>
                </c:pt>
                <c:pt idx="6">
                  <c:v>2.962782338544348E-2</c:v>
                </c:pt>
                <c:pt idx="7">
                  <c:v>2.7996784885348649E-2</c:v>
                </c:pt>
                <c:pt idx="8">
                  <c:v>4.2229989072222673E-3</c:v>
                </c:pt>
                <c:pt idx="9">
                  <c:v>3.0061321990119849E-2</c:v>
                </c:pt>
                <c:pt idx="10">
                  <c:v>4.0508638362820273E-2</c:v>
                </c:pt>
                <c:pt idx="11">
                  <c:v>4.4769568397951723E-2</c:v>
                </c:pt>
                <c:pt idx="12">
                  <c:v>1.8118435431285961E-2</c:v>
                </c:pt>
                <c:pt idx="13">
                  <c:v>5.316137888681171E-2</c:v>
                </c:pt>
                <c:pt idx="14">
                  <c:v>6.300179721296522E-3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'Scatter+bar'!$B$2:$B$16</c15:f>
                <c15:dlblRangeCache>
                  <c:ptCount val="15"/>
                  <c:pt idx="0">
                    <c:v>OC2512 - Software developers</c:v>
                  </c:pt>
                  <c:pt idx="1">
                    <c:v>OC5131 - Waiters</c:v>
                  </c:pt>
                  <c:pt idx="2">
                    <c:v>OC9112 - Cleaners and helpers in offices, hotels and other establishments</c:v>
                  </c:pt>
                  <c:pt idx="3">
                    <c:v>OC4312 - Statistical, finance and insurance clerks</c:v>
                  </c:pt>
                  <c:pt idx="4">
                    <c:v>OC9412 - Kitchen helpers</c:v>
                  </c:pt>
                  <c:pt idx="5">
                    <c:v>OC4311 - Accounting and bookkeeping clerks</c:v>
                  </c:pt>
                  <c:pt idx="6">
                    <c:v>OC2511 - Systems analysts</c:v>
                  </c:pt>
                  <c:pt idx="7">
                    <c:v>OC3118 - Draughtspersons</c:v>
                  </c:pt>
                  <c:pt idx="8">
                    <c:v>OC8212 - Electrical and electronic equipment assemblers</c:v>
                  </c:pt>
                  <c:pt idx="9">
                    <c:v>OC2431 - Advertising and marketing professionals</c:v>
                  </c:pt>
                  <c:pt idx="10">
                    <c:v>OC3343 - Administrative and executive secretaries</c:v>
                  </c:pt>
                  <c:pt idx="11">
                    <c:v>OC5223 - Shop sales assistants</c:v>
                  </c:pt>
                  <c:pt idx="12">
                    <c:v>OC7223 - Metal working machine tool setters and operators</c:v>
                  </c:pt>
                  <c:pt idx="13">
                    <c:v>OC9333 - Freight handlers</c:v>
                  </c:pt>
                  <c:pt idx="14">
                    <c:v>OC8332 - Heavy truck and lorry drivers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F-7203-A547-9631-D76E0D4769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6790352"/>
        <c:axId val="897380560"/>
      </c:scatterChart>
      <c:valAx>
        <c:axId val="12367903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>
                    <a:solidFill>
                      <a:schemeClr val="tx1"/>
                    </a:solidFill>
                  </a:rPr>
                  <a:t>Change</a:t>
                </a:r>
                <a:r>
                  <a:rPr lang="it-IT" baseline="0">
                    <a:solidFill>
                      <a:schemeClr val="tx1"/>
                    </a:solidFill>
                  </a:rPr>
                  <a:t> indicator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897380560"/>
        <c:crosses val="autoZero"/>
        <c:crossBetween val="midCat"/>
      </c:valAx>
      <c:valAx>
        <c:axId val="897380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>
                    <a:solidFill>
                      <a:schemeClr val="tx1"/>
                    </a:solidFill>
                  </a:rPr>
                  <a:t>Relative frequency in OJA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36790352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'Scatter+bar'!$D$1</c:f>
              <c:strCache>
                <c:ptCount val="1"/>
                <c:pt idx="0">
                  <c:v>Digital skills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'Scatter+bar'!$B$2:$B$16</c:f>
              <c:strCache>
                <c:ptCount val="15"/>
                <c:pt idx="0">
                  <c:v>OC2512 - Software developers</c:v>
                </c:pt>
                <c:pt idx="1">
                  <c:v>OC5131 - Waiters</c:v>
                </c:pt>
                <c:pt idx="2">
                  <c:v>OC9112 - Cleaners and helpers in offices, hotels and other establishments</c:v>
                </c:pt>
                <c:pt idx="3">
                  <c:v>OC4312 - Statistical, finance and insurance clerks</c:v>
                </c:pt>
                <c:pt idx="4">
                  <c:v>OC9412 - Kitchen helpers</c:v>
                </c:pt>
                <c:pt idx="5">
                  <c:v>OC4311 - Accounting and bookkeeping clerks</c:v>
                </c:pt>
                <c:pt idx="6">
                  <c:v>OC2511 - Systems analysts</c:v>
                </c:pt>
                <c:pt idx="7">
                  <c:v>OC3118 - Draughtspersons</c:v>
                </c:pt>
                <c:pt idx="8">
                  <c:v>OC8212 - Electrical and electronic equipment assemblers</c:v>
                </c:pt>
                <c:pt idx="9">
                  <c:v>OC2431 - Advertising and marketing professionals</c:v>
                </c:pt>
                <c:pt idx="10">
                  <c:v>OC3343 - Administrative and executive secretaries</c:v>
                </c:pt>
                <c:pt idx="11">
                  <c:v>OC5223 - Shop sales assistants</c:v>
                </c:pt>
                <c:pt idx="12">
                  <c:v>OC7223 - Metal working machine tool setters and operators</c:v>
                </c:pt>
                <c:pt idx="13">
                  <c:v>OC9333 - Freight handlers</c:v>
                </c:pt>
                <c:pt idx="14">
                  <c:v>OC8332 - Heavy truck and lorry drivers</c:v>
                </c:pt>
              </c:strCache>
            </c:strRef>
          </c:cat>
          <c:val>
            <c:numRef>
              <c:f>'Scatter+bar'!$D$2:$D$16</c:f>
              <c:numCache>
                <c:formatCode>0%</c:formatCode>
                <c:ptCount val="15"/>
                <c:pt idx="0">
                  <c:v>7.6999999999999999E-2</c:v>
                </c:pt>
                <c:pt idx="1">
                  <c:v>3.0000000000000001E-3</c:v>
                </c:pt>
                <c:pt idx="2">
                  <c:v>3.0000000000000001E-3</c:v>
                </c:pt>
                <c:pt idx="3">
                  <c:v>1.6E-2</c:v>
                </c:pt>
                <c:pt idx="4">
                  <c:v>1E-3</c:v>
                </c:pt>
                <c:pt idx="5">
                  <c:v>7.0000000000000001E-3</c:v>
                </c:pt>
                <c:pt idx="6">
                  <c:v>4.5999999999999999E-2</c:v>
                </c:pt>
                <c:pt idx="7">
                  <c:v>3.3000000000000002E-2</c:v>
                </c:pt>
                <c:pt idx="8">
                  <c:v>5.2999999999999999E-2</c:v>
                </c:pt>
                <c:pt idx="9">
                  <c:v>3.1E-2</c:v>
                </c:pt>
                <c:pt idx="10">
                  <c:v>6.0000000000000001E-3</c:v>
                </c:pt>
                <c:pt idx="11">
                  <c:v>5.0000000000000001E-3</c:v>
                </c:pt>
                <c:pt idx="12">
                  <c:v>1E-3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9D-444C-8949-DF376917C688}"/>
            </c:ext>
          </c:extLst>
        </c:ser>
        <c:ser>
          <c:idx val="1"/>
          <c:order val="1"/>
          <c:tx>
            <c:strRef>
              <c:f>'Scatter+bar'!$E$1</c:f>
              <c:strCache>
                <c:ptCount val="1"/>
                <c:pt idx="0">
                  <c:v>Professional skills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'Scatter+bar'!$B$2:$B$16</c:f>
              <c:strCache>
                <c:ptCount val="15"/>
                <c:pt idx="0">
                  <c:v>OC2512 - Software developers</c:v>
                </c:pt>
                <c:pt idx="1">
                  <c:v>OC5131 - Waiters</c:v>
                </c:pt>
                <c:pt idx="2">
                  <c:v>OC9112 - Cleaners and helpers in offices, hotels and other establishments</c:v>
                </c:pt>
                <c:pt idx="3">
                  <c:v>OC4312 - Statistical, finance and insurance clerks</c:v>
                </c:pt>
                <c:pt idx="4">
                  <c:v>OC9412 - Kitchen helpers</c:v>
                </c:pt>
                <c:pt idx="5">
                  <c:v>OC4311 - Accounting and bookkeeping clerks</c:v>
                </c:pt>
                <c:pt idx="6">
                  <c:v>OC2511 - Systems analysts</c:v>
                </c:pt>
                <c:pt idx="7">
                  <c:v>OC3118 - Draughtspersons</c:v>
                </c:pt>
                <c:pt idx="8">
                  <c:v>OC8212 - Electrical and electronic equipment assemblers</c:v>
                </c:pt>
                <c:pt idx="9">
                  <c:v>OC2431 - Advertising and marketing professionals</c:v>
                </c:pt>
                <c:pt idx="10">
                  <c:v>OC3343 - Administrative and executive secretaries</c:v>
                </c:pt>
                <c:pt idx="11">
                  <c:v>OC5223 - Shop sales assistants</c:v>
                </c:pt>
                <c:pt idx="12">
                  <c:v>OC7223 - Metal working machine tool setters and operators</c:v>
                </c:pt>
                <c:pt idx="13">
                  <c:v>OC9333 - Freight handlers</c:v>
                </c:pt>
                <c:pt idx="14">
                  <c:v>OC8332 - Heavy truck and lorry drivers</c:v>
                </c:pt>
              </c:strCache>
            </c:strRef>
          </c:cat>
          <c:val>
            <c:numRef>
              <c:f>'Scatter+bar'!$E$2:$E$16</c:f>
              <c:numCache>
                <c:formatCode>0%</c:formatCode>
                <c:ptCount val="15"/>
                <c:pt idx="0">
                  <c:v>1.6E-2</c:v>
                </c:pt>
                <c:pt idx="1">
                  <c:v>2.5999999999999999E-2</c:v>
                </c:pt>
                <c:pt idx="2">
                  <c:v>4.7E-2</c:v>
                </c:pt>
                <c:pt idx="3">
                  <c:v>1.6E-2</c:v>
                </c:pt>
                <c:pt idx="4">
                  <c:v>2.3E-2</c:v>
                </c:pt>
                <c:pt idx="5">
                  <c:v>1.2E-2</c:v>
                </c:pt>
                <c:pt idx="6">
                  <c:v>2.8000000000000001E-2</c:v>
                </c:pt>
                <c:pt idx="7">
                  <c:v>1.7000000000000001E-2</c:v>
                </c:pt>
                <c:pt idx="8">
                  <c:v>8.0000000000000002E-3</c:v>
                </c:pt>
                <c:pt idx="9">
                  <c:v>6.0000000000000001E-3</c:v>
                </c:pt>
                <c:pt idx="10">
                  <c:v>3.2000000000000001E-2</c:v>
                </c:pt>
                <c:pt idx="11">
                  <c:v>6.0000000000000001E-3</c:v>
                </c:pt>
                <c:pt idx="12">
                  <c:v>1.9E-2</c:v>
                </c:pt>
                <c:pt idx="13">
                  <c:v>1.4E-2</c:v>
                </c:pt>
                <c:pt idx="14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9D-444C-8949-DF376917C688}"/>
            </c:ext>
          </c:extLst>
        </c:ser>
        <c:ser>
          <c:idx val="2"/>
          <c:order val="2"/>
          <c:tx>
            <c:strRef>
              <c:f>'Scatter+bar'!$F$1</c:f>
              <c:strCache>
                <c:ptCount val="1"/>
                <c:pt idx="0">
                  <c:v>Transversal skills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'Scatter+bar'!$B$2:$B$16</c:f>
              <c:strCache>
                <c:ptCount val="15"/>
                <c:pt idx="0">
                  <c:v>OC2512 - Software developers</c:v>
                </c:pt>
                <c:pt idx="1">
                  <c:v>OC5131 - Waiters</c:v>
                </c:pt>
                <c:pt idx="2">
                  <c:v>OC9112 - Cleaners and helpers in offices, hotels and other establishments</c:v>
                </c:pt>
                <c:pt idx="3">
                  <c:v>OC4312 - Statistical, finance and insurance clerks</c:v>
                </c:pt>
                <c:pt idx="4">
                  <c:v>OC9412 - Kitchen helpers</c:v>
                </c:pt>
                <c:pt idx="5">
                  <c:v>OC4311 - Accounting and bookkeeping clerks</c:v>
                </c:pt>
                <c:pt idx="6">
                  <c:v>OC2511 - Systems analysts</c:v>
                </c:pt>
                <c:pt idx="7">
                  <c:v>OC3118 - Draughtspersons</c:v>
                </c:pt>
                <c:pt idx="8">
                  <c:v>OC8212 - Electrical and electronic equipment assemblers</c:v>
                </c:pt>
                <c:pt idx="9">
                  <c:v>OC2431 - Advertising and marketing professionals</c:v>
                </c:pt>
                <c:pt idx="10">
                  <c:v>OC3343 - Administrative and executive secretaries</c:v>
                </c:pt>
                <c:pt idx="11">
                  <c:v>OC5223 - Shop sales assistants</c:v>
                </c:pt>
                <c:pt idx="12">
                  <c:v>OC7223 - Metal working machine tool setters and operators</c:v>
                </c:pt>
                <c:pt idx="13">
                  <c:v>OC9333 - Freight handlers</c:v>
                </c:pt>
                <c:pt idx="14">
                  <c:v>OC8332 - Heavy truck and lorry drivers</c:v>
                </c:pt>
              </c:strCache>
            </c:strRef>
          </c:cat>
          <c:val>
            <c:numRef>
              <c:f>'Scatter+bar'!$F$2:$F$16</c:f>
              <c:numCache>
                <c:formatCode>0%</c:formatCode>
                <c:ptCount val="15"/>
                <c:pt idx="0">
                  <c:v>3.7999999999999999E-2</c:v>
                </c:pt>
                <c:pt idx="1">
                  <c:v>0.1</c:v>
                </c:pt>
                <c:pt idx="2">
                  <c:v>4.4999999999999998E-2</c:v>
                </c:pt>
                <c:pt idx="3">
                  <c:v>4.7E-2</c:v>
                </c:pt>
                <c:pt idx="4">
                  <c:v>5.3999999999999999E-2</c:v>
                </c:pt>
                <c:pt idx="5">
                  <c:v>5.6000000000000001E-2</c:v>
                </c:pt>
                <c:pt idx="6">
                  <c:v>0</c:v>
                </c:pt>
                <c:pt idx="7">
                  <c:v>2.3E-2</c:v>
                </c:pt>
                <c:pt idx="8">
                  <c:v>1.2999999999999999E-2</c:v>
                </c:pt>
                <c:pt idx="9">
                  <c:v>2.7E-2</c:v>
                </c:pt>
                <c:pt idx="10">
                  <c:v>3.0000000000000001E-3</c:v>
                </c:pt>
                <c:pt idx="11">
                  <c:v>2.4E-2</c:v>
                </c:pt>
                <c:pt idx="12">
                  <c:v>8.9999999999999993E-3</c:v>
                </c:pt>
                <c:pt idx="13">
                  <c:v>1E-3</c:v>
                </c:pt>
                <c:pt idx="14">
                  <c:v>3.0000000000000001E-3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9D-444C-8949-DF376917C6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79931167"/>
        <c:axId val="1980296671"/>
      </c:barChart>
      <c:catAx>
        <c:axId val="19799311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80296671"/>
        <c:crosses val="autoZero"/>
        <c:auto val="1"/>
        <c:lblAlgn val="ctr"/>
        <c:lblOffset val="100"/>
        <c:noMultiLvlLbl val="0"/>
      </c:catAx>
      <c:valAx>
        <c:axId val="198029667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799311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9/5/24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AB4C3B-2E02-B14F-B815-F4029421DA2B}" type="datetimeFigureOut">
              <a:rPr lang="en-GB" smtClean="0"/>
              <a:t>05/09/2024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902075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3F91-E355-7343-A0D8-E8858B5B3B78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675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3F91-E355-7343-A0D8-E8858B5B3B7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66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28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r>
              <a:rPr lang="en-GB" sz="2800" b="0" kern="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sz="28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Occupational Skill Bundle: the Case of Lombardy</a:t>
            </a:r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/>
              <a:t>Italy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2800" dirty="0"/>
              <a:t>Emilio Colombo, Fabio Mercorio, Mario </a:t>
            </a:r>
            <a:r>
              <a:rPr lang="en-GB" sz="2800" dirty="0" err="1"/>
              <a:t>Mezzanzanica</a:t>
            </a:r>
            <a:r>
              <a:rPr lang="en-GB" sz="2800" dirty="0"/>
              <a:t>, and Francesco </a:t>
            </a:r>
            <a:r>
              <a:rPr lang="en-GB" sz="2800" dirty="0" err="1"/>
              <a:t>Trentini</a:t>
            </a:r>
            <a:endParaRPr lang="en-GB" sz="2800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University of Milano Bicocca – CRISP</a:t>
            </a:r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E4484E-AE27-38F5-66B2-D56B6014C2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Skill change indicators – Magnitude</a:t>
            </a:r>
            <a:endParaRPr lang="en-GB" dirty="0"/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E9B8AB06-7165-7083-211D-CD754A17DA4B}"/>
              </a:ext>
            </a:extLst>
          </p:cNvPr>
          <p:cNvCxnSpPr/>
          <p:nvPr/>
        </p:nvCxnSpPr>
        <p:spPr>
          <a:xfrm>
            <a:off x="1609382" y="5256478"/>
            <a:ext cx="6408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9B7C60-051F-0EA9-D024-A27EF90BE5D9}"/>
              </a:ext>
            </a:extLst>
          </p:cNvPr>
          <p:cNvSpPr txBox="1"/>
          <p:nvPr/>
        </p:nvSpPr>
        <p:spPr>
          <a:xfrm>
            <a:off x="1538911" y="5412631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1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7F24840-C136-6A59-99D9-CB7F382E0721}"/>
              </a:ext>
            </a:extLst>
          </p:cNvPr>
          <p:cNvSpPr txBox="1"/>
          <p:nvPr/>
        </p:nvSpPr>
        <p:spPr>
          <a:xfrm>
            <a:off x="2909051" y="5412631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2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D4B1A1B-3CF6-5330-3277-F40EB59264E2}"/>
              </a:ext>
            </a:extLst>
          </p:cNvPr>
          <p:cNvSpPr txBox="1"/>
          <p:nvPr/>
        </p:nvSpPr>
        <p:spPr>
          <a:xfrm>
            <a:off x="4243576" y="5412631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3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744CF6A-E802-20A5-0F48-E0E32CBE54C2}"/>
              </a:ext>
            </a:extLst>
          </p:cNvPr>
          <p:cNvSpPr txBox="1"/>
          <p:nvPr/>
        </p:nvSpPr>
        <p:spPr>
          <a:xfrm>
            <a:off x="5613716" y="5412631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4</a:t>
            </a:r>
          </a:p>
        </p:txBody>
      </p: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B9C6338A-7983-9314-8C55-E956B4A37757}"/>
              </a:ext>
            </a:extLst>
          </p:cNvPr>
          <p:cNvCxnSpPr/>
          <p:nvPr/>
        </p:nvCxnSpPr>
        <p:spPr>
          <a:xfrm>
            <a:off x="1933418" y="511246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>
            <a:extLst>
              <a:ext uri="{FF2B5EF4-FFF2-40B4-BE49-F238E27FC236}">
                <a16:creationId xmlns:a16="http://schemas.microsoft.com/office/drawing/2014/main" id="{87311397-3882-D588-B9AC-0245BD2B166A}"/>
              </a:ext>
            </a:extLst>
          </p:cNvPr>
          <p:cNvCxnSpPr>
            <a:cxnSpLocks/>
          </p:cNvCxnSpPr>
          <p:nvPr/>
        </p:nvCxnSpPr>
        <p:spPr>
          <a:xfrm>
            <a:off x="3270687" y="511246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A22A679B-98F7-58D6-71BA-3CEB49762A86}"/>
              </a:ext>
            </a:extLst>
          </p:cNvPr>
          <p:cNvCxnSpPr>
            <a:cxnSpLocks/>
          </p:cNvCxnSpPr>
          <p:nvPr/>
        </p:nvCxnSpPr>
        <p:spPr>
          <a:xfrm>
            <a:off x="4607426" y="511246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AAC41F90-4A6F-0A4B-8CD3-C31CB3216A04}"/>
              </a:ext>
            </a:extLst>
          </p:cNvPr>
          <p:cNvCxnSpPr>
            <a:cxnSpLocks/>
          </p:cNvCxnSpPr>
          <p:nvPr/>
        </p:nvCxnSpPr>
        <p:spPr>
          <a:xfrm>
            <a:off x="5975352" y="511246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2A7FD277-AB13-A554-8AF1-6322A2446182}"/>
              </a:ext>
            </a:extLst>
          </p:cNvPr>
          <p:cNvCxnSpPr>
            <a:cxnSpLocks/>
          </p:cNvCxnSpPr>
          <p:nvPr/>
        </p:nvCxnSpPr>
        <p:spPr>
          <a:xfrm flipV="1">
            <a:off x="1609382" y="2088126"/>
            <a:ext cx="0" cy="31683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D0BF1C1-1114-3097-1243-6014ECF3B197}"/>
              </a:ext>
            </a:extLst>
          </p:cNvPr>
          <p:cNvSpPr txBox="1"/>
          <p:nvPr/>
        </p:nvSpPr>
        <p:spPr>
          <a:xfrm>
            <a:off x="1326107" y="50718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873400F0-5A85-5FBA-4275-4698990D0C70}"/>
              </a:ext>
            </a:extLst>
          </p:cNvPr>
          <p:cNvSpPr/>
          <p:nvPr/>
        </p:nvSpPr>
        <p:spPr>
          <a:xfrm>
            <a:off x="5903358" y="4398451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8981811C-01CD-B23D-409E-7DE9136C8CC0}"/>
              </a:ext>
            </a:extLst>
          </p:cNvPr>
          <p:cNvSpPr/>
          <p:nvPr/>
        </p:nvSpPr>
        <p:spPr>
          <a:xfrm>
            <a:off x="4521440" y="2418704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956A34CA-82DB-4152-5481-FB2E6B728D49}"/>
              </a:ext>
            </a:extLst>
          </p:cNvPr>
          <p:cNvSpPr/>
          <p:nvPr/>
        </p:nvSpPr>
        <p:spPr>
          <a:xfrm>
            <a:off x="5893886" y="2448166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DA690F57-BF57-3FD5-42D0-FA732B9863D9}"/>
              </a:ext>
            </a:extLst>
          </p:cNvPr>
          <p:cNvSpPr/>
          <p:nvPr/>
        </p:nvSpPr>
        <p:spPr>
          <a:xfrm>
            <a:off x="3198692" y="3589964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A13662F7-E626-C097-B73A-49407779EF45}"/>
              </a:ext>
            </a:extLst>
          </p:cNvPr>
          <p:cNvSpPr/>
          <p:nvPr/>
        </p:nvSpPr>
        <p:spPr>
          <a:xfrm>
            <a:off x="1929417" y="2830365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549E2820-44E1-0EF7-781F-FAF31943F750}"/>
              </a:ext>
            </a:extLst>
          </p:cNvPr>
          <p:cNvSpPr/>
          <p:nvPr/>
        </p:nvSpPr>
        <p:spPr>
          <a:xfrm>
            <a:off x="4533217" y="3326916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72B487A5-8879-49C2-E872-99836DD3D731}"/>
              </a:ext>
            </a:extLst>
          </p:cNvPr>
          <p:cNvSpPr/>
          <p:nvPr/>
        </p:nvSpPr>
        <p:spPr>
          <a:xfrm>
            <a:off x="5900393" y="3446158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94AE4CD8-968D-258B-CED9-8324AD323DCC}"/>
              </a:ext>
            </a:extLst>
          </p:cNvPr>
          <p:cNvSpPr txBox="1"/>
          <p:nvPr/>
        </p:nvSpPr>
        <p:spPr>
          <a:xfrm>
            <a:off x="6901971" y="5412631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5*</a:t>
            </a: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02DFB8FE-3FB9-2687-E394-F2C0C7EFD97E}"/>
              </a:ext>
            </a:extLst>
          </p:cNvPr>
          <p:cNvSpPr/>
          <p:nvPr/>
        </p:nvSpPr>
        <p:spPr>
          <a:xfrm>
            <a:off x="7190003" y="3040375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05CB1FCD-D8EC-56A3-3552-E143F92025FC}"/>
              </a:ext>
            </a:extLst>
          </p:cNvPr>
          <p:cNvSpPr/>
          <p:nvPr/>
        </p:nvSpPr>
        <p:spPr>
          <a:xfrm>
            <a:off x="7199290" y="5184470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e 24">
            <a:extLst>
              <a:ext uri="{FF2B5EF4-FFF2-40B4-BE49-F238E27FC236}">
                <a16:creationId xmlns:a16="http://schemas.microsoft.com/office/drawing/2014/main" id="{FAC4A828-0131-772F-0527-00867DEC2640}"/>
              </a:ext>
            </a:extLst>
          </p:cNvPr>
          <p:cNvSpPr/>
          <p:nvPr/>
        </p:nvSpPr>
        <p:spPr>
          <a:xfrm>
            <a:off x="7190002" y="2729786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Connettore 1 25">
            <a:extLst>
              <a:ext uri="{FF2B5EF4-FFF2-40B4-BE49-F238E27FC236}">
                <a16:creationId xmlns:a16="http://schemas.microsoft.com/office/drawing/2014/main" id="{50101E97-5D1D-BCA4-53F5-7946AF178257}"/>
              </a:ext>
            </a:extLst>
          </p:cNvPr>
          <p:cNvCxnSpPr/>
          <p:nvPr/>
        </p:nvCxnSpPr>
        <p:spPr>
          <a:xfrm>
            <a:off x="2001411" y="2557160"/>
            <a:ext cx="0" cy="26193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6EA22AAD-D3C1-0635-C452-B766995FA0EF}"/>
              </a:ext>
            </a:extLst>
          </p:cNvPr>
          <p:cNvCxnSpPr>
            <a:cxnSpLocks/>
          </p:cNvCxnSpPr>
          <p:nvPr/>
        </p:nvCxnSpPr>
        <p:spPr>
          <a:xfrm>
            <a:off x="3270686" y="2879599"/>
            <a:ext cx="1" cy="69909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>
            <a:extLst>
              <a:ext uri="{FF2B5EF4-FFF2-40B4-BE49-F238E27FC236}">
                <a16:creationId xmlns:a16="http://schemas.microsoft.com/office/drawing/2014/main" id="{78F39D14-DFAD-9C9E-199F-4E9E61538D31}"/>
              </a:ext>
            </a:extLst>
          </p:cNvPr>
          <p:cNvCxnSpPr>
            <a:cxnSpLocks/>
          </p:cNvCxnSpPr>
          <p:nvPr/>
        </p:nvCxnSpPr>
        <p:spPr>
          <a:xfrm>
            <a:off x="4605211" y="3120875"/>
            <a:ext cx="0" cy="194774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>
            <a:extLst>
              <a:ext uri="{FF2B5EF4-FFF2-40B4-BE49-F238E27FC236}">
                <a16:creationId xmlns:a16="http://schemas.microsoft.com/office/drawing/2014/main" id="{91C48D32-0DF1-C9DD-3BD6-2FC25E176699}"/>
              </a:ext>
            </a:extLst>
          </p:cNvPr>
          <p:cNvCxnSpPr>
            <a:cxnSpLocks/>
          </p:cNvCxnSpPr>
          <p:nvPr/>
        </p:nvCxnSpPr>
        <p:spPr>
          <a:xfrm>
            <a:off x="5972386" y="3578698"/>
            <a:ext cx="2966" cy="808487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>
            <a:extLst>
              <a:ext uri="{FF2B5EF4-FFF2-40B4-BE49-F238E27FC236}">
                <a16:creationId xmlns:a16="http://schemas.microsoft.com/office/drawing/2014/main" id="{4DF11FA3-31F8-D9E0-59F1-B405D3F986A2}"/>
              </a:ext>
            </a:extLst>
          </p:cNvPr>
          <p:cNvCxnSpPr>
            <a:cxnSpLocks/>
          </p:cNvCxnSpPr>
          <p:nvPr/>
        </p:nvCxnSpPr>
        <p:spPr>
          <a:xfrm>
            <a:off x="7261997" y="3173125"/>
            <a:ext cx="9286" cy="2000079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>
            <a:extLst>
              <a:ext uri="{FF2B5EF4-FFF2-40B4-BE49-F238E27FC236}">
                <a16:creationId xmlns:a16="http://schemas.microsoft.com/office/drawing/2014/main" id="{076DE8B1-AA3B-F7E9-1982-8A71CF09A7F9}"/>
              </a:ext>
            </a:extLst>
          </p:cNvPr>
          <p:cNvCxnSpPr>
            <a:cxnSpLocks/>
            <a:stCxn id="16" idx="4"/>
          </p:cNvCxnSpPr>
          <p:nvPr/>
        </p:nvCxnSpPr>
        <p:spPr>
          <a:xfrm>
            <a:off x="4593434" y="2562720"/>
            <a:ext cx="11776" cy="729558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e 31">
            <a:extLst>
              <a:ext uri="{FF2B5EF4-FFF2-40B4-BE49-F238E27FC236}">
                <a16:creationId xmlns:a16="http://schemas.microsoft.com/office/drawing/2014/main" id="{95C77C6D-3496-B86B-553E-DE326496BD5F}"/>
              </a:ext>
            </a:extLst>
          </p:cNvPr>
          <p:cNvSpPr/>
          <p:nvPr/>
        </p:nvSpPr>
        <p:spPr>
          <a:xfrm>
            <a:off x="1923889" y="2427396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e 32">
            <a:extLst>
              <a:ext uri="{FF2B5EF4-FFF2-40B4-BE49-F238E27FC236}">
                <a16:creationId xmlns:a16="http://schemas.microsoft.com/office/drawing/2014/main" id="{51A1C404-8ECD-A26D-E6C2-04DC38D0F00B}"/>
              </a:ext>
            </a:extLst>
          </p:cNvPr>
          <p:cNvSpPr/>
          <p:nvPr/>
        </p:nvSpPr>
        <p:spPr>
          <a:xfrm>
            <a:off x="3198693" y="2746849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e 33">
            <a:extLst>
              <a:ext uri="{FF2B5EF4-FFF2-40B4-BE49-F238E27FC236}">
                <a16:creationId xmlns:a16="http://schemas.microsoft.com/office/drawing/2014/main" id="{56E16CEE-2CFB-6F82-8689-06641738BAC6}"/>
              </a:ext>
            </a:extLst>
          </p:cNvPr>
          <p:cNvSpPr/>
          <p:nvPr/>
        </p:nvSpPr>
        <p:spPr>
          <a:xfrm>
            <a:off x="4533218" y="2975425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Connettore 1 34">
            <a:extLst>
              <a:ext uri="{FF2B5EF4-FFF2-40B4-BE49-F238E27FC236}">
                <a16:creationId xmlns:a16="http://schemas.microsoft.com/office/drawing/2014/main" id="{C16C1FB0-9CC2-994D-D51F-54939F71C41A}"/>
              </a:ext>
            </a:extLst>
          </p:cNvPr>
          <p:cNvCxnSpPr>
            <a:cxnSpLocks/>
            <a:stCxn id="17" idx="4"/>
          </p:cNvCxnSpPr>
          <p:nvPr/>
        </p:nvCxnSpPr>
        <p:spPr>
          <a:xfrm flipH="1">
            <a:off x="5954240" y="2592182"/>
            <a:ext cx="11640" cy="812054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>
            <a:extLst>
              <a:ext uri="{FF2B5EF4-FFF2-40B4-BE49-F238E27FC236}">
                <a16:creationId xmlns:a16="http://schemas.microsoft.com/office/drawing/2014/main" id="{0417DA32-BC17-7E27-2235-E7C32FC6F782}"/>
              </a:ext>
            </a:extLst>
          </p:cNvPr>
          <p:cNvCxnSpPr>
            <a:cxnSpLocks/>
            <a:stCxn id="25" idx="4"/>
          </p:cNvCxnSpPr>
          <p:nvPr/>
        </p:nvCxnSpPr>
        <p:spPr>
          <a:xfrm>
            <a:off x="7261996" y="2873802"/>
            <a:ext cx="14" cy="143382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>
            <a:extLst>
              <a:ext uri="{FF2B5EF4-FFF2-40B4-BE49-F238E27FC236}">
                <a16:creationId xmlns:a16="http://schemas.microsoft.com/office/drawing/2014/main" id="{C3CDCFFB-1C8C-CF78-5740-0F5007AD74C4}"/>
              </a:ext>
            </a:extLst>
          </p:cNvPr>
          <p:cNvCxnSpPr>
            <a:cxnSpLocks/>
          </p:cNvCxnSpPr>
          <p:nvPr/>
        </p:nvCxnSpPr>
        <p:spPr>
          <a:xfrm>
            <a:off x="1995881" y="2981696"/>
            <a:ext cx="0" cy="275490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e 37">
            <a:extLst>
              <a:ext uri="{FF2B5EF4-FFF2-40B4-BE49-F238E27FC236}">
                <a16:creationId xmlns:a16="http://schemas.microsoft.com/office/drawing/2014/main" id="{2CE66CED-CED5-2DE7-E713-44FE19722F29}"/>
              </a:ext>
            </a:extLst>
          </p:cNvPr>
          <p:cNvSpPr/>
          <p:nvPr/>
        </p:nvSpPr>
        <p:spPr>
          <a:xfrm>
            <a:off x="1923888" y="3244174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4157AF2D-F274-0B85-67D7-2D114654C47D}"/>
              </a:ext>
            </a:extLst>
          </p:cNvPr>
          <p:cNvSpPr/>
          <p:nvPr/>
        </p:nvSpPr>
        <p:spPr>
          <a:xfrm>
            <a:off x="3198692" y="3275650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0F908F5F-1B5B-C25D-FF8C-67859226C9E1}"/>
              </a:ext>
            </a:extLst>
          </p:cNvPr>
          <p:cNvSpPr txBox="1"/>
          <p:nvPr/>
        </p:nvSpPr>
        <p:spPr>
          <a:xfrm>
            <a:off x="833989" y="5832542"/>
            <a:ext cx="47436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ambria Math" panose="02040503050406030204" pitchFamily="18" charset="0"/>
                <a:ea typeface="Cambria Math" panose="02040503050406030204" pitchFamily="18" charset="0"/>
              </a:rPr>
              <a:t>Total deviance at time t: </a:t>
            </a:r>
          </a:p>
          <a:p>
            <a:r>
              <a:rPr lang="en-GB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</a:t>
            </a:r>
            <a:r>
              <a:rPr lang="en-GB" baseline="-250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2019</a:t>
            </a:r>
            <a:r>
              <a:rPr lang="en-GB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|∆S1|+ |∆S2| + |∆S3| + | ∆S4 | + |∆S5|</a:t>
            </a:r>
          </a:p>
          <a:p>
            <a:r>
              <a:rPr lang="en-GB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</a:t>
            </a:r>
            <a:r>
              <a:rPr lang="en-GB" baseline="-25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2023</a:t>
            </a:r>
            <a:r>
              <a:rPr lang="en-GB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|∆S1|+ |∆S2| + |∆S3| + | ∆S4 | + |∆S5|</a:t>
            </a:r>
            <a:endParaRPr lang="en-GB" dirty="0">
              <a:solidFill>
                <a:srgbClr val="00B050"/>
              </a:solidFill>
            </a:endParaRPr>
          </a:p>
          <a:p>
            <a:endParaRPr lang="en-GB" dirty="0"/>
          </a:p>
        </p:txBody>
      </p:sp>
      <p:sp>
        <p:nvSpPr>
          <p:cNvPr id="41" name="Parentesi quadra aperta 40">
            <a:extLst>
              <a:ext uri="{FF2B5EF4-FFF2-40B4-BE49-F238E27FC236}">
                <a16:creationId xmlns:a16="http://schemas.microsoft.com/office/drawing/2014/main" id="{1F6BCD7E-0646-CF3A-B2D8-A87109901727}"/>
              </a:ext>
            </a:extLst>
          </p:cNvPr>
          <p:cNvSpPr/>
          <p:nvPr/>
        </p:nvSpPr>
        <p:spPr>
          <a:xfrm>
            <a:off x="1738056" y="2476594"/>
            <a:ext cx="68901" cy="439375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42" name="Parentesi quadra aperta 41">
            <a:extLst>
              <a:ext uri="{FF2B5EF4-FFF2-40B4-BE49-F238E27FC236}">
                <a16:creationId xmlns:a16="http://schemas.microsoft.com/office/drawing/2014/main" id="{BD16AF3C-5C21-45DD-4C20-4996511780AB}"/>
              </a:ext>
            </a:extLst>
          </p:cNvPr>
          <p:cNvSpPr/>
          <p:nvPr/>
        </p:nvSpPr>
        <p:spPr>
          <a:xfrm>
            <a:off x="3051437" y="2826731"/>
            <a:ext cx="81462" cy="845567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43" name="Parentesi quadra aperta 42">
            <a:extLst>
              <a:ext uri="{FF2B5EF4-FFF2-40B4-BE49-F238E27FC236}">
                <a16:creationId xmlns:a16="http://schemas.microsoft.com/office/drawing/2014/main" id="{E55433E2-4E92-BCC0-6D5D-58E2083EE398}"/>
              </a:ext>
            </a:extLst>
          </p:cNvPr>
          <p:cNvSpPr/>
          <p:nvPr/>
        </p:nvSpPr>
        <p:spPr>
          <a:xfrm flipH="1">
            <a:off x="4758379" y="2507737"/>
            <a:ext cx="104618" cy="899705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Parentesi quadra aperta 43">
            <a:extLst>
              <a:ext uri="{FF2B5EF4-FFF2-40B4-BE49-F238E27FC236}">
                <a16:creationId xmlns:a16="http://schemas.microsoft.com/office/drawing/2014/main" id="{3FFCFE70-54E8-AAFE-8F32-64B9069AF9F1}"/>
              </a:ext>
            </a:extLst>
          </p:cNvPr>
          <p:cNvSpPr/>
          <p:nvPr/>
        </p:nvSpPr>
        <p:spPr>
          <a:xfrm flipH="1">
            <a:off x="6093760" y="2480101"/>
            <a:ext cx="141182" cy="1074166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Parentesi quadra aperta 44">
            <a:extLst>
              <a:ext uri="{FF2B5EF4-FFF2-40B4-BE49-F238E27FC236}">
                <a16:creationId xmlns:a16="http://schemas.microsoft.com/office/drawing/2014/main" id="{62D1D835-7DE3-C5AB-A9E9-596E87EC4F34}"/>
              </a:ext>
            </a:extLst>
          </p:cNvPr>
          <p:cNvSpPr/>
          <p:nvPr/>
        </p:nvSpPr>
        <p:spPr>
          <a:xfrm flipH="1">
            <a:off x="7399502" y="2808206"/>
            <a:ext cx="78533" cy="312204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B6604276-99B6-C340-47E4-71791107EACE}"/>
              </a:ext>
            </a:extLst>
          </p:cNvPr>
          <p:cNvSpPr txBox="1"/>
          <p:nvPr/>
        </p:nvSpPr>
        <p:spPr>
          <a:xfrm>
            <a:off x="1080689" y="2504531"/>
            <a:ext cx="6543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|∆S1|</a:t>
            </a:r>
            <a:endParaRPr lang="en-GB" sz="1600" dirty="0">
              <a:solidFill>
                <a:srgbClr val="164194"/>
              </a:solidFill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96AB6A2C-547F-B7CF-DAC3-D5533BCD8E65}"/>
              </a:ext>
            </a:extLst>
          </p:cNvPr>
          <p:cNvSpPr txBox="1"/>
          <p:nvPr/>
        </p:nvSpPr>
        <p:spPr>
          <a:xfrm>
            <a:off x="2400958" y="3381041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|∆S2|</a:t>
            </a:r>
            <a:endParaRPr lang="en-GB" dirty="0">
              <a:solidFill>
                <a:srgbClr val="164194"/>
              </a:solidFill>
            </a:endParaRP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BA7A14B9-8A0B-E5D3-3EE1-2A3BC73A2E9E}"/>
              </a:ext>
            </a:extLst>
          </p:cNvPr>
          <p:cNvSpPr txBox="1"/>
          <p:nvPr/>
        </p:nvSpPr>
        <p:spPr>
          <a:xfrm>
            <a:off x="4826280" y="2568276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|∆S3|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72F2247C-5DD0-F7DA-D967-2A1D40D688B9}"/>
              </a:ext>
            </a:extLst>
          </p:cNvPr>
          <p:cNvSpPr txBox="1"/>
          <p:nvPr/>
        </p:nvSpPr>
        <p:spPr>
          <a:xfrm>
            <a:off x="6205261" y="2355810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|∆S4|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A2F313F1-E129-F751-1774-4A8AB68E131B}"/>
              </a:ext>
            </a:extLst>
          </p:cNvPr>
          <p:cNvSpPr txBox="1"/>
          <p:nvPr/>
        </p:nvSpPr>
        <p:spPr>
          <a:xfrm>
            <a:off x="7393736" y="2993518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|∆S5|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51" name="Parentesi quadra aperta 50">
            <a:extLst>
              <a:ext uri="{FF2B5EF4-FFF2-40B4-BE49-F238E27FC236}">
                <a16:creationId xmlns:a16="http://schemas.microsoft.com/office/drawing/2014/main" id="{7613BB8F-F068-4EE0-B274-083209AD8568}"/>
              </a:ext>
            </a:extLst>
          </p:cNvPr>
          <p:cNvSpPr/>
          <p:nvPr/>
        </p:nvSpPr>
        <p:spPr>
          <a:xfrm>
            <a:off x="4326236" y="3024231"/>
            <a:ext cx="129411" cy="363960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487C6F80-D2F3-E79D-31FA-ED18FFFDC5FB}"/>
              </a:ext>
            </a:extLst>
          </p:cNvPr>
          <p:cNvSpPr txBox="1"/>
          <p:nvPr/>
        </p:nvSpPr>
        <p:spPr>
          <a:xfrm>
            <a:off x="3628863" y="2855709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|∆S3|</a:t>
            </a:r>
            <a:endParaRPr lang="en-GB" dirty="0">
              <a:solidFill>
                <a:srgbClr val="164194"/>
              </a:solidFill>
            </a:endParaRPr>
          </a:p>
        </p:txBody>
      </p:sp>
      <p:sp>
        <p:nvSpPr>
          <p:cNvPr id="53" name="Parentesi quadra aperta 52">
            <a:extLst>
              <a:ext uri="{FF2B5EF4-FFF2-40B4-BE49-F238E27FC236}">
                <a16:creationId xmlns:a16="http://schemas.microsoft.com/office/drawing/2014/main" id="{4FAE113E-392E-1232-B42A-F849A9A5CA0D}"/>
              </a:ext>
            </a:extLst>
          </p:cNvPr>
          <p:cNvSpPr/>
          <p:nvPr/>
        </p:nvSpPr>
        <p:spPr>
          <a:xfrm>
            <a:off x="5740388" y="3528287"/>
            <a:ext cx="81462" cy="845567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ABF9A4A9-BA51-DC19-0A74-305E684A7C06}"/>
              </a:ext>
            </a:extLst>
          </p:cNvPr>
          <p:cNvSpPr txBox="1"/>
          <p:nvPr/>
        </p:nvSpPr>
        <p:spPr>
          <a:xfrm>
            <a:off x="5101775" y="3739665"/>
            <a:ext cx="853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|∆S4|</a:t>
            </a:r>
            <a:endParaRPr lang="en-GB" dirty="0">
              <a:solidFill>
                <a:srgbClr val="164194"/>
              </a:solidFill>
            </a:endParaRPr>
          </a:p>
        </p:txBody>
      </p:sp>
      <p:sp>
        <p:nvSpPr>
          <p:cNvPr id="55" name="Parentesi quadra aperta 54">
            <a:extLst>
              <a:ext uri="{FF2B5EF4-FFF2-40B4-BE49-F238E27FC236}">
                <a16:creationId xmlns:a16="http://schemas.microsoft.com/office/drawing/2014/main" id="{893F4DC5-A916-F1BD-03D8-A22A71F22761}"/>
              </a:ext>
            </a:extLst>
          </p:cNvPr>
          <p:cNvSpPr/>
          <p:nvPr/>
        </p:nvSpPr>
        <p:spPr>
          <a:xfrm>
            <a:off x="7039399" y="3114767"/>
            <a:ext cx="136007" cy="2141708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019113F5-D9EE-7C0A-5F86-CE399D4B9CA0}"/>
              </a:ext>
            </a:extLst>
          </p:cNvPr>
          <p:cNvSpPr txBox="1"/>
          <p:nvPr/>
        </p:nvSpPr>
        <p:spPr>
          <a:xfrm>
            <a:off x="6384647" y="4050060"/>
            <a:ext cx="859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|∆S5|</a:t>
            </a:r>
            <a:endParaRPr lang="en-GB" dirty="0">
              <a:solidFill>
                <a:srgbClr val="164194"/>
              </a:solidFill>
            </a:endParaRPr>
          </a:p>
        </p:txBody>
      </p:sp>
      <p:sp>
        <p:nvSpPr>
          <p:cNvPr id="57" name="Parentesi quadra aperta 56">
            <a:extLst>
              <a:ext uri="{FF2B5EF4-FFF2-40B4-BE49-F238E27FC236}">
                <a16:creationId xmlns:a16="http://schemas.microsoft.com/office/drawing/2014/main" id="{0F780128-38DC-C450-D2F0-1377FE9FF01F}"/>
              </a:ext>
            </a:extLst>
          </p:cNvPr>
          <p:cNvSpPr/>
          <p:nvPr/>
        </p:nvSpPr>
        <p:spPr>
          <a:xfrm flipH="1">
            <a:off x="2102214" y="2898376"/>
            <a:ext cx="106657" cy="428541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201A7311-3A68-7EF1-1A49-B3BA1A1C6A14}"/>
              </a:ext>
            </a:extLst>
          </p:cNvPr>
          <p:cNvSpPr txBox="1"/>
          <p:nvPr/>
        </p:nvSpPr>
        <p:spPr>
          <a:xfrm flipH="1">
            <a:off x="2141069" y="2936398"/>
            <a:ext cx="601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|∆S1|</a:t>
            </a:r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59" name="Parentesi quadra aperta 58">
            <a:extLst>
              <a:ext uri="{FF2B5EF4-FFF2-40B4-BE49-F238E27FC236}">
                <a16:creationId xmlns:a16="http://schemas.microsoft.com/office/drawing/2014/main" id="{9802804C-ACE7-D9F8-939D-F02F4A820961}"/>
              </a:ext>
            </a:extLst>
          </p:cNvPr>
          <p:cNvSpPr/>
          <p:nvPr/>
        </p:nvSpPr>
        <p:spPr>
          <a:xfrm flipH="1">
            <a:off x="3398286" y="3329158"/>
            <a:ext cx="104036" cy="343140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09D083FA-2A0C-20F7-4B96-5A3D2B3863DB}"/>
              </a:ext>
            </a:extLst>
          </p:cNvPr>
          <p:cNvSpPr txBox="1"/>
          <p:nvPr/>
        </p:nvSpPr>
        <p:spPr>
          <a:xfrm flipH="1">
            <a:off x="3437142" y="3367180"/>
            <a:ext cx="751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|∆S2|</a:t>
            </a:r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61" name="Ovale 60">
            <a:extLst>
              <a:ext uri="{FF2B5EF4-FFF2-40B4-BE49-F238E27FC236}">
                <a16:creationId xmlns:a16="http://schemas.microsoft.com/office/drawing/2014/main" id="{5E77B703-7825-1A93-F2A4-95EBBB2DD175}"/>
              </a:ext>
            </a:extLst>
          </p:cNvPr>
          <p:cNvSpPr/>
          <p:nvPr/>
        </p:nvSpPr>
        <p:spPr>
          <a:xfrm>
            <a:off x="7622050" y="2263343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e 61">
            <a:extLst>
              <a:ext uri="{FF2B5EF4-FFF2-40B4-BE49-F238E27FC236}">
                <a16:creationId xmlns:a16="http://schemas.microsoft.com/office/drawing/2014/main" id="{B31B9C30-A6E0-9DD6-C22E-089E4F5A196F}"/>
              </a:ext>
            </a:extLst>
          </p:cNvPr>
          <p:cNvSpPr/>
          <p:nvPr/>
        </p:nvSpPr>
        <p:spPr>
          <a:xfrm>
            <a:off x="7622051" y="1800094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e 62">
            <a:extLst>
              <a:ext uri="{FF2B5EF4-FFF2-40B4-BE49-F238E27FC236}">
                <a16:creationId xmlns:a16="http://schemas.microsoft.com/office/drawing/2014/main" id="{C85EE1C3-CCFC-1871-4296-85CA92001FEA}"/>
              </a:ext>
            </a:extLst>
          </p:cNvPr>
          <p:cNvSpPr/>
          <p:nvPr/>
        </p:nvSpPr>
        <p:spPr>
          <a:xfrm>
            <a:off x="7622051" y="2016118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B6CC7228-E7A2-F664-3D71-92D3C2DB101C}"/>
              </a:ext>
            </a:extLst>
          </p:cNvPr>
          <p:cNvSpPr txBox="1"/>
          <p:nvPr/>
        </p:nvSpPr>
        <p:spPr>
          <a:xfrm>
            <a:off x="7724526" y="1924366"/>
            <a:ext cx="638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: 2019</a:t>
            </a:r>
          </a:p>
        </p:txBody>
      </p:sp>
      <p:sp>
        <p:nvSpPr>
          <p:cNvPr id="65" name="CasellaDiTesto 64">
            <a:extLst>
              <a:ext uri="{FF2B5EF4-FFF2-40B4-BE49-F238E27FC236}">
                <a16:creationId xmlns:a16="http://schemas.microsoft.com/office/drawing/2014/main" id="{9814860E-555B-75E5-EB93-63114068454D}"/>
              </a:ext>
            </a:extLst>
          </p:cNvPr>
          <p:cNvSpPr txBox="1"/>
          <p:nvPr/>
        </p:nvSpPr>
        <p:spPr>
          <a:xfrm>
            <a:off x="7716661" y="2170106"/>
            <a:ext cx="638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: 2023</a:t>
            </a:r>
          </a:p>
        </p:txBody>
      </p:sp>
      <p:sp>
        <p:nvSpPr>
          <p:cNvPr id="66" name="CasellaDiTesto 65">
            <a:extLst>
              <a:ext uri="{FF2B5EF4-FFF2-40B4-BE49-F238E27FC236}">
                <a16:creationId xmlns:a16="http://schemas.microsoft.com/office/drawing/2014/main" id="{6F74FE7F-BAB6-B209-CF5F-D353D3A4797C}"/>
              </a:ext>
            </a:extLst>
          </p:cNvPr>
          <p:cNvSpPr txBox="1"/>
          <p:nvPr/>
        </p:nvSpPr>
        <p:spPr>
          <a:xfrm>
            <a:off x="7716661" y="1703455"/>
            <a:ext cx="1895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: Reference distribution</a:t>
            </a:r>
          </a:p>
        </p:txBody>
      </p:sp>
    </p:spTree>
    <p:extLst>
      <p:ext uri="{BB962C8B-B14F-4D97-AF65-F5344CB8AC3E}">
        <p14:creationId xmlns:p14="http://schemas.microsoft.com/office/powerpoint/2010/main" val="2677701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0323C48-2C18-37EF-066D-F43617B1FE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Skill change indicators – Magnitude</a:t>
            </a:r>
            <a:endParaRPr lang="en-GB" dirty="0"/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14F69D8E-BAC8-0CD9-CC76-8C1AF64DA278}"/>
              </a:ext>
            </a:extLst>
          </p:cNvPr>
          <p:cNvCxnSpPr/>
          <p:nvPr/>
        </p:nvCxnSpPr>
        <p:spPr>
          <a:xfrm>
            <a:off x="1746016" y="5171334"/>
            <a:ext cx="6408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007683A-EFC4-8A02-72D6-96E9BA6639C3}"/>
              </a:ext>
            </a:extLst>
          </p:cNvPr>
          <p:cNvSpPr txBox="1"/>
          <p:nvPr/>
        </p:nvSpPr>
        <p:spPr>
          <a:xfrm>
            <a:off x="1675545" y="532748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1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75CC4C9-E570-1707-017A-B9C97F0AF3E3}"/>
              </a:ext>
            </a:extLst>
          </p:cNvPr>
          <p:cNvSpPr txBox="1"/>
          <p:nvPr/>
        </p:nvSpPr>
        <p:spPr>
          <a:xfrm>
            <a:off x="3045685" y="532748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2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4F45379-3120-B7D3-4C0A-7AF55BB6F8B2}"/>
              </a:ext>
            </a:extLst>
          </p:cNvPr>
          <p:cNvSpPr txBox="1"/>
          <p:nvPr/>
        </p:nvSpPr>
        <p:spPr>
          <a:xfrm>
            <a:off x="4380210" y="532748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3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6283BEE-7E0E-0279-9D5C-112FC8632708}"/>
              </a:ext>
            </a:extLst>
          </p:cNvPr>
          <p:cNvSpPr txBox="1"/>
          <p:nvPr/>
        </p:nvSpPr>
        <p:spPr>
          <a:xfrm>
            <a:off x="5750350" y="532748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4</a:t>
            </a:r>
          </a:p>
        </p:txBody>
      </p: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83DA281A-DC7D-A9B2-6457-8B9E5523DB7A}"/>
              </a:ext>
            </a:extLst>
          </p:cNvPr>
          <p:cNvCxnSpPr/>
          <p:nvPr/>
        </p:nvCxnSpPr>
        <p:spPr>
          <a:xfrm>
            <a:off x="2070052" y="5027318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>
            <a:extLst>
              <a:ext uri="{FF2B5EF4-FFF2-40B4-BE49-F238E27FC236}">
                <a16:creationId xmlns:a16="http://schemas.microsoft.com/office/drawing/2014/main" id="{517E17A1-442F-38B1-4C56-EA42FC64B5D8}"/>
              </a:ext>
            </a:extLst>
          </p:cNvPr>
          <p:cNvCxnSpPr>
            <a:cxnSpLocks/>
          </p:cNvCxnSpPr>
          <p:nvPr/>
        </p:nvCxnSpPr>
        <p:spPr>
          <a:xfrm>
            <a:off x="3407321" y="5027318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46C9B437-F209-91CC-EE90-7260C9E321A6}"/>
              </a:ext>
            </a:extLst>
          </p:cNvPr>
          <p:cNvCxnSpPr>
            <a:cxnSpLocks/>
          </p:cNvCxnSpPr>
          <p:nvPr/>
        </p:nvCxnSpPr>
        <p:spPr>
          <a:xfrm>
            <a:off x="4744060" y="5027318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0334D66C-C163-0367-BDB6-0F89169CD6AD}"/>
              </a:ext>
            </a:extLst>
          </p:cNvPr>
          <p:cNvCxnSpPr>
            <a:cxnSpLocks/>
          </p:cNvCxnSpPr>
          <p:nvPr/>
        </p:nvCxnSpPr>
        <p:spPr>
          <a:xfrm>
            <a:off x="6111986" y="5027318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CBF09D7A-5EC9-583F-4613-4DAD16503BBE}"/>
              </a:ext>
            </a:extLst>
          </p:cNvPr>
          <p:cNvCxnSpPr>
            <a:cxnSpLocks/>
          </p:cNvCxnSpPr>
          <p:nvPr/>
        </p:nvCxnSpPr>
        <p:spPr>
          <a:xfrm flipV="1">
            <a:off x="1746016" y="2002982"/>
            <a:ext cx="0" cy="31683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B3423D7-D80F-8626-523A-10A44E83D86B}"/>
              </a:ext>
            </a:extLst>
          </p:cNvPr>
          <p:cNvSpPr txBox="1"/>
          <p:nvPr/>
        </p:nvSpPr>
        <p:spPr>
          <a:xfrm>
            <a:off x="1462741" y="4986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4B4527F-D18E-F909-EDF5-B1F84893CC9C}"/>
              </a:ext>
            </a:extLst>
          </p:cNvPr>
          <p:cNvSpPr/>
          <p:nvPr/>
        </p:nvSpPr>
        <p:spPr>
          <a:xfrm>
            <a:off x="6039992" y="4313307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0CB0C69F-ADF7-69D4-A1F9-25FF9FE15946}"/>
              </a:ext>
            </a:extLst>
          </p:cNvPr>
          <p:cNvSpPr/>
          <p:nvPr/>
        </p:nvSpPr>
        <p:spPr>
          <a:xfrm>
            <a:off x="4658074" y="2333560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BFCA0D78-D020-2A40-2F77-6F0244C41025}"/>
              </a:ext>
            </a:extLst>
          </p:cNvPr>
          <p:cNvSpPr/>
          <p:nvPr/>
        </p:nvSpPr>
        <p:spPr>
          <a:xfrm>
            <a:off x="6030520" y="2363022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18840A93-6038-D180-08B4-E45404F491FE}"/>
              </a:ext>
            </a:extLst>
          </p:cNvPr>
          <p:cNvSpPr/>
          <p:nvPr/>
        </p:nvSpPr>
        <p:spPr>
          <a:xfrm>
            <a:off x="3335326" y="3504820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5F121B49-797C-77DF-75E8-88818C536B28}"/>
              </a:ext>
            </a:extLst>
          </p:cNvPr>
          <p:cNvSpPr/>
          <p:nvPr/>
        </p:nvSpPr>
        <p:spPr>
          <a:xfrm>
            <a:off x="2066051" y="2745221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4FFB6901-0EE5-FEF8-3929-92E6D1FE7136}"/>
              </a:ext>
            </a:extLst>
          </p:cNvPr>
          <p:cNvSpPr/>
          <p:nvPr/>
        </p:nvSpPr>
        <p:spPr>
          <a:xfrm>
            <a:off x="4669851" y="3241772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0A1FB3C-642B-5660-C28E-9D57A7791880}"/>
              </a:ext>
            </a:extLst>
          </p:cNvPr>
          <p:cNvSpPr/>
          <p:nvPr/>
        </p:nvSpPr>
        <p:spPr>
          <a:xfrm>
            <a:off x="6037027" y="3361014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BEF3C5AC-7A14-84C3-0C2B-17F564B18F07}"/>
              </a:ext>
            </a:extLst>
          </p:cNvPr>
          <p:cNvSpPr txBox="1"/>
          <p:nvPr/>
        </p:nvSpPr>
        <p:spPr>
          <a:xfrm>
            <a:off x="7038605" y="5327487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5*</a:t>
            </a: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C05A481B-340E-8119-E8AF-069157F9FD36}"/>
              </a:ext>
            </a:extLst>
          </p:cNvPr>
          <p:cNvSpPr/>
          <p:nvPr/>
        </p:nvSpPr>
        <p:spPr>
          <a:xfrm>
            <a:off x="7326637" y="2955231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40564E06-C90E-B57C-5303-DA22F43BD9D5}"/>
              </a:ext>
            </a:extLst>
          </p:cNvPr>
          <p:cNvSpPr/>
          <p:nvPr/>
        </p:nvSpPr>
        <p:spPr>
          <a:xfrm>
            <a:off x="7335924" y="5099326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e 24">
            <a:extLst>
              <a:ext uri="{FF2B5EF4-FFF2-40B4-BE49-F238E27FC236}">
                <a16:creationId xmlns:a16="http://schemas.microsoft.com/office/drawing/2014/main" id="{3CE3BA29-B443-D626-44B0-7ED682C9AA99}"/>
              </a:ext>
            </a:extLst>
          </p:cNvPr>
          <p:cNvSpPr/>
          <p:nvPr/>
        </p:nvSpPr>
        <p:spPr>
          <a:xfrm>
            <a:off x="7326636" y="2644642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Connettore 1 25">
            <a:extLst>
              <a:ext uri="{FF2B5EF4-FFF2-40B4-BE49-F238E27FC236}">
                <a16:creationId xmlns:a16="http://schemas.microsoft.com/office/drawing/2014/main" id="{2AF348E9-F372-1F5E-ECAD-25C3B45E69BC}"/>
              </a:ext>
            </a:extLst>
          </p:cNvPr>
          <p:cNvCxnSpPr/>
          <p:nvPr/>
        </p:nvCxnSpPr>
        <p:spPr>
          <a:xfrm>
            <a:off x="2138045" y="2472016"/>
            <a:ext cx="0" cy="26193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46E8A6F1-6EB9-BAB3-D795-90BC096F7C7F}"/>
              </a:ext>
            </a:extLst>
          </p:cNvPr>
          <p:cNvCxnSpPr>
            <a:cxnSpLocks/>
          </p:cNvCxnSpPr>
          <p:nvPr/>
        </p:nvCxnSpPr>
        <p:spPr>
          <a:xfrm>
            <a:off x="3407320" y="2794455"/>
            <a:ext cx="1" cy="69909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>
            <a:extLst>
              <a:ext uri="{FF2B5EF4-FFF2-40B4-BE49-F238E27FC236}">
                <a16:creationId xmlns:a16="http://schemas.microsoft.com/office/drawing/2014/main" id="{7597A5DB-824E-0798-ABEA-50BE016BA957}"/>
              </a:ext>
            </a:extLst>
          </p:cNvPr>
          <p:cNvCxnSpPr>
            <a:cxnSpLocks/>
          </p:cNvCxnSpPr>
          <p:nvPr/>
        </p:nvCxnSpPr>
        <p:spPr>
          <a:xfrm>
            <a:off x="4741845" y="3035731"/>
            <a:ext cx="0" cy="194774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>
            <a:extLst>
              <a:ext uri="{FF2B5EF4-FFF2-40B4-BE49-F238E27FC236}">
                <a16:creationId xmlns:a16="http://schemas.microsoft.com/office/drawing/2014/main" id="{F8CDD8C6-0246-F0A7-A41E-D263C21B143A}"/>
              </a:ext>
            </a:extLst>
          </p:cNvPr>
          <p:cNvCxnSpPr>
            <a:cxnSpLocks/>
          </p:cNvCxnSpPr>
          <p:nvPr/>
        </p:nvCxnSpPr>
        <p:spPr>
          <a:xfrm>
            <a:off x="6109020" y="3493554"/>
            <a:ext cx="2966" cy="808487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>
            <a:extLst>
              <a:ext uri="{FF2B5EF4-FFF2-40B4-BE49-F238E27FC236}">
                <a16:creationId xmlns:a16="http://schemas.microsoft.com/office/drawing/2014/main" id="{0C61FA12-4E83-9344-7276-EF63BA3136E4}"/>
              </a:ext>
            </a:extLst>
          </p:cNvPr>
          <p:cNvCxnSpPr>
            <a:cxnSpLocks/>
          </p:cNvCxnSpPr>
          <p:nvPr/>
        </p:nvCxnSpPr>
        <p:spPr>
          <a:xfrm>
            <a:off x="7398631" y="3087981"/>
            <a:ext cx="9286" cy="2000079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>
            <a:extLst>
              <a:ext uri="{FF2B5EF4-FFF2-40B4-BE49-F238E27FC236}">
                <a16:creationId xmlns:a16="http://schemas.microsoft.com/office/drawing/2014/main" id="{B7B13FFD-4092-A05E-391B-19DD5C94AB59}"/>
              </a:ext>
            </a:extLst>
          </p:cNvPr>
          <p:cNvCxnSpPr>
            <a:cxnSpLocks/>
            <a:stCxn id="16" idx="4"/>
          </p:cNvCxnSpPr>
          <p:nvPr/>
        </p:nvCxnSpPr>
        <p:spPr>
          <a:xfrm>
            <a:off x="4730068" y="2477576"/>
            <a:ext cx="11776" cy="729558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e 31">
            <a:extLst>
              <a:ext uri="{FF2B5EF4-FFF2-40B4-BE49-F238E27FC236}">
                <a16:creationId xmlns:a16="http://schemas.microsoft.com/office/drawing/2014/main" id="{098244C5-0583-AE47-2E64-7F84121ED0D1}"/>
              </a:ext>
            </a:extLst>
          </p:cNvPr>
          <p:cNvSpPr/>
          <p:nvPr/>
        </p:nvSpPr>
        <p:spPr>
          <a:xfrm>
            <a:off x="2060523" y="2342252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e 32">
            <a:extLst>
              <a:ext uri="{FF2B5EF4-FFF2-40B4-BE49-F238E27FC236}">
                <a16:creationId xmlns:a16="http://schemas.microsoft.com/office/drawing/2014/main" id="{0596C347-577B-E894-8F2E-7083F7998D84}"/>
              </a:ext>
            </a:extLst>
          </p:cNvPr>
          <p:cNvSpPr/>
          <p:nvPr/>
        </p:nvSpPr>
        <p:spPr>
          <a:xfrm>
            <a:off x="3335327" y="2661705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e 33">
            <a:extLst>
              <a:ext uri="{FF2B5EF4-FFF2-40B4-BE49-F238E27FC236}">
                <a16:creationId xmlns:a16="http://schemas.microsoft.com/office/drawing/2014/main" id="{F9EE53BE-8628-8290-3FBF-64171A9EED60}"/>
              </a:ext>
            </a:extLst>
          </p:cNvPr>
          <p:cNvSpPr/>
          <p:nvPr/>
        </p:nvSpPr>
        <p:spPr>
          <a:xfrm>
            <a:off x="4669852" y="2890281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Connettore 1 34">
            <a:extLst>
              <a:ext uri="{FF2B5EF4-FFF2-40B4-BE49-F238E27FC236}">
                <a16:creationId xmlns:a16="http://schemas.microsoft.com/office/drawing/2014/main" id="{4E6EA274-C880-D78E-9B72-534C9582299E}"/>
              </a:ext>
            </a:extLst>
          </p:cNvPr>
          <p:cNvCxnSpPr>
            <a:cxnSpLocks/>
            <a:stCxn id="17" idx="4"/>
          </p:cNvCxnSpPr>
          <p:nvPr/>
        </p:nvCxnSpPr>
        <p:spPr>
          <a:xfrm flipH="1">
            <a:off x="6090874" y="2507038"/>
            <a:ext cx="11640" cy="812054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>
            <a:extLst>
              <a:ext uri="{FF2B5EF4-FFF2-40B4-BE49-F238E27FC236}">
                <a16:creationId xmlns:a16="http://schemas.microsoft.com/office/drawing/2014/main" id="{47C62688-0931-5358-C78B-46DAA3C5BB8C}"/>
              </a:ext>
            </a:extLst>
          </p:cNvPr>
          <p:cNvCxnSpPr>
            <a:cxnSpLocks/>
            <a:stCxn id="25" idx="4"/>
          </p:cNvCxnSpPr>
          <p:nvPr/>
        </p:nvCxnSpPr>
        <p:spPr>
          <a:xfrm>
            <a:off x="7398630" y="2788658"/>
            <a:ext cx="14" cy="143382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>
            <a:extLst>
              <a:ext uri="{FF2B5EF4-FFF2-40B4-BE49-F238E27FC236}">
                <a16:creationId xmlns:a16="http://schemas.microsoft.com/office/drawing/2014/main" id="{B981CFE1-AC59-465D-AACA-5A5C377E3DFD}"/>
              </a:ext>
            </a:extLst>
          </p:cNvPr>
          <p:cNvCxnSpPr>
            <a:cxnSpLocks/>
          </p:cNvCxnSpPr>
          <p:nvPr/>
        </p:nvCxnSpPr>
        <p:spPr>
          <a:xfrm>
            <a:off x="2132515" y="2896552"/>
            <a:ext cx="0" cy="275490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e 37">
            <a:extLst>
              <a:ext uri="{FF2B5EF4-FFF2-40B4-BE49-F238E27FC236}">
                <a16:creationId xmlns:a16="http://schemas.microsoft.com/office/drawing/2014/main" id="{0A2E7909-DCBC-D837-5C58-C5E764095B54}"/>
              </a:ext>
            </a:extLst>
          </p:cNvPr>
          <p:cNvSpPr/>
          <p:nvPr/>
        </p:nvSpPr>
        <p:spPr>
          <a:xfrm>
            <a:off x="2060522" y="3159030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5A940BCD-56A4-1830-F0DC-5D136D867D0D}"/>
              </a:ext>
            </a:extLst>
          </p:cNvPr>
          <p:cNvSpPr/>
          <p:nvPr/>
        </p:nvSpPr>
        <p:spPr>
          <a:xfrm>
            <a:off x="3335326" y="3190506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28E784A7-002B-C291-9F65-F59853A6A8C7}"/>
              </a:ext>
            </a:extLst>
          </p:cNvPr>
          <p:cNvSpPr txBox="1"/>
          <p:nvPr/>
        </p:nvSpPr>
        <p:spPr>
          <a:xfrm>
            <a:off x="570059" y="6003524"/>
            <a:ext cx="8679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333F50"/>
                </a:solidFill>
                <a:ea typeface="Cambria Math" panose="02040503050406030204" pitchFamily="18" charset="0"/>
              </a:rPr>
              <a:t>Thanks to additivity property (by design) we can construct the contribution of each skill type to total deviance</a:t>
            </a:r>
            <a:endParaRPr lang="en-GB" b="1" dirty="0">
              <a:solidFill>
                <a:srgbClr val="333F50"/>
              </a:solidFill>
            </a:endParaRPr>
          </a:p>
        </p:txBody>
      </p:sp>
      <p:sp>
        <p:nvSpPr>
          <p:cNvPr id="41" name="Parentesi quadra aperta 40">
            <a:extLst>
              <a:ext uri="{FF2B5EF4-FFF2-40B4-BE49-F238E27FC236}">
                <a16:creationId xmlns:a16="http://schemas.microsoft.com/office/drawing/2014/main" id="{75675A8E-FD36-20F1-0F0A-C5C765EF2456}"/>
              </a:ext>
            </a:extLst>
          </p:cNvPr>
          <p:cNvSpPr/>
          <p:nvPr/>
        </p:nvSpPr>
        <p:spPr>
          <a:xfrm>
            <a:off x="1874690" y="2391450"/>
            <a:ext cx="68901" cy="439375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42" name="Parentesi quadra aperta 41">
            <a:extLst>
              <a:ext uri="{FF2B5EF4-FFF2-40B4-BE49-F238E27FC236}">
                <a16:creationId xmlns:a16="http://schemas.microsoft.com/office/drawing/2014/main" id="{D16245F4-8886-3F95-A6BB-FEED81D4582D}"/>
              </a:ext>
            </a:extLst>
          </p:cNvPr>
          <p:cNvSpPr/>
          <p:nvPr/>
        </p:nvSpPr>
        <p:spPr>
          <a:xfrm>
            <a:off x="3188071" y="2741587"/>
            <a:ext cx="81462" cy="845567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43" name="Parentesi quadra aperta 42">
            <a:extLst>
              <a:ext uri="{FF2B5EF4-FFF2-40B4-BE49-F238E27FC236}">
                <a16:creationId xmlns:a16="http://schemas.microsoft.com/office/drawing/2014/main" id="{2D026C3C-F782-8E0E-C2F6-81A40AF5B584}"/>
              </a:ext>
            </a:extLst>
          </p:cNvPr>
          <p:cNvSpPr/>
          <p:nvPr/>
        </p:nvSpPr>
        <p:spPr>
          <a:xfrm flipH="1">
            <a:off x="4895013" y="2422593"/>
            <a:ext cx="104618" cy="899705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Parentesi quadra aperta 43">
            <a:extLst>
              <a:ext uri="{FF2B5EF4-FFF2-40B4-BE49-F238E27FC236}">
                <a16:creationId xmlns:a16="http://schemas.microsoft.com/office/drawing/2014/main" id="{F23CF802-0C42-4C0F-4712-1D7F90A6FB44}"/>
              </a:ext>
            </a:extLst>
          </p:cNvPr>
          <p:cNvSpPr/>
          <p:nvPr/>
        </p:nvSpPr>
        <p:spPr>
          <a:xfrm flipH="1">
            <a:off x="6230394" y="2394957"/>
            <a:ext cx="141182" cy="1074166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Parentesi quadra aperta 44">
            <a:extLst>
              <a:ext uri="{FF2B5EF4-FFF2-40B4-BE49-F238E27FC236}">
                <a16:creationId xmlns:a16="http://schemas.microsoft.com/office/drawing/2014/main" id="{215A79E6-462E-EF57-7ED8-87082794F07E}"/>
              </a:ext>
            </a:extLst>
          </p:cNvPr>
          <p:cNvSpPr/>
          <p:nvPr/>
        </p:nvSpPr>
        <p:spPr>
          <a:xfrm flipH="1">
            <a:off x="7536136" y="2723062"/>
            <a:ext cx="78533" cy="312204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BC369463-0D3F-110B-1C40-16614AE2DCF7}"/>
              </a:ext>
            </a:extLst>
          </p:cNvPr>
          <p:cNvSpPr txBox="1"/>
          <p:nvPr/>
        </p:nvSpPr>
        <p:spPr>
          <a:xfrm>
            <a:off x="1217323" y="2419387"/>
            <a:ext cx="6543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|∆S1|</a:t>
            </a:r>
            <a:endParaRPr lang="en-GB" sz="1600" dirty="0">
              <a:solidFill>
                <a:srgbClr val="164194"/>
              </a:solidFill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D557BA06-49FF-99CC-D01B-2E354014B48A}"/>
              </a:ext>
            </a:extLst>
          </p:cNvPr>
          <p:cNvSpPr txBox="1"/>
          <p:nvPr/>
        </p:nvSpPr>
        <p:spPr>
          <a:xfrm>
            <a:off x="2537592" y="3295897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|∆S2|</a:t>
            </a:r>
            <a:endParaRPr lang="en-GB" dirty="0">
              <a:solidFill>
                <a:srgbClr val="164194"/>
              </a:solidFill>
            </a:endParaRP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0B53C3F2-92FA-FE3D-F314-E470E3D4275F}"/>
              </a:ext>
            </a:extLst>
          </p:cNvPr>
          <p:cNvSpPr txBox="1"/>
          <p:nvPr/>
        </p:nvSpPr>
        <p:spPr>
          <a:xfrm>
            <a:off x="4962914" y="2483132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|∆S3|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5253C7B8-A96B-01A0-D4AD-A0F978744740}"/>
              </a:ext>
            </a:extLst>
          </p:cNvPr>
          <p:cNvSpPr txBox="1"/>
          <p:nvPr/>
        </p:nvSpPr>
        <p:spPr>
          <a:xfrm>
            <a:off x="6341895" y="2270666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|∆S4|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40ABF5F6-3C0A-13C4-C3D1-8C1F65C4B518}"/>
              </a:ext>
            </a:extLst>
          </p:cNvPr>
          <p:cNvSpPr txBox="1"/>
          <p:nvPr/>
        </p:nvSpPr>
        <p:spPr>
          <a:xfrm>
            <a:off x="7530370" y="2908374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|∆S5|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51" name="Parentesi quadra aperta 50">
            <a:extLst>
              <a:ext uri="{FF2B5EF4-FFF2-40B4-BE49-F238E27FC236}">
                <a16:creationId xmlns:a16="http://schemas.microsoft.com/office/drawing/2014/main" id="{CC6D6605-1AED-C8CF-84E6-B0EB3E60404E}"/>
              </a:ext>
            </a:extLst>
          </p:cNvPr>
          <p:cNvSpPr/>
          <p:nvPr/>
        </p:nvSpPr>
        <p:spPr>
          <a:xfrm>
            <a:off x="4462870" y="2939087"/>
            <a:ext cx="129411" cy="363960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FBE10CFD-BF61-20C9-95B6-EFF659E742B1}"/>
              </a:ext>
            </a:extLst>
          </p:cNvPr>
          <p:cNvSpPr txBox="1"/>
          <p:nvPr/>
        </p:nvSpPr>
        <p:spPr>
          <a:xfrm>
            <a:off x="3765497" y="2770565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|∆S3|</a:t>
            </a:r>
            <a:endParaRPr lang="en-GB" dirty="0">
              <a:solidFill>
                <a:srgbClr val="164194"/>
              </a:solidFill>
            </a:endParaRPr>
          </a:p>
        </p:txBody>
      </p:sp>
      <p:sp>
        <p:nvSpPr>
          <p:cNvPr id="53" name="Parentesi quadra aperta 52">
            <a:extLst>
              <a:ext uri="{FF2B5EF4-FFF2-40B4-BE49-F238E27FC236}">
                <a16:creationId xmlns:a16="http://schemas.microsoft.com/office/drawing/2014/main" id="{7564C8FA-6E83-7F1F-B8C5-B699BAE62CF6}"/>
              </a:ext>
            </a:extLst>
          </p:cNvPr>
          <p:cNvSpPr/>
          <p:nvPr/>
        </p:nvSpPr>
        <p:spPr>
          <a:xfrm>
            <a:off x="5877022" y="3443143"/>
            <a:ext cx="81462" cy="845567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2683F7AA-DC18-27CC-E419-CD3E3647AC06}"/>
              </a:ext>
            </a:extLst>
          </p:cNvPr>
          <p:cNvSpPr txBox="1"/>
          <p:nvPr/>
        </p:nvSpPr>
        <p:spPr>
          <a:xfrm>
            <a:off x="5238409" y="3654521"/>
            <a:ext cx="853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|∆S4|</a:t>
            </a:r>
            <a:endParaRPr lang="en-GB" dirty="0">
              <a:solidFill>
                <a:srgbClr val="164194"/>
              </a:solidFill>
            </a:endParaRPr>
          </a:p>
        </p:txBody>
      </p:sp>
      <p:sp>
        <p:nvSpPr>
          <p:cNvPr id="55" name="Parentesi quadra aperta 54">
            <a:extLst>
              <a:ext uri="{FF2B5EF4-FFF2-40B4-BE49-F238E27FC236}">
                <a16:creationId xmlns:a16="http://schemas.microsoft.com/office/drawing/2014/main" id="{713F18D3-E6BB-6B56-898C-47D6DCA72BA9}"/>
              </a:ext>
            </a:extLst>
          </p:cNvPr>
          <p:cNvSpPr/>
          <p:nvPr/>
        </p:nvSpPr>
        <p:spPr>
          <a:xfrm>
            <a:off x="7176033" y="3029623"/>
            <a:ext cx="136007" cy="2141708"/>
          </a:xfrm>
          <a:prstGeom prst="leftBracket">
            <a:avLst/>
          </a:prstGeom>
          <a:ln w="25400">
            <a:solidFill>
              <a:srgbClr val="16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164194"/>
              </a:solidFill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EDFCB437-46E7-13C7-9B63-486845B775C9}"/>
              </a:ext>
            </a:extLst>
          </p:cNvPr>
          <p:cNvSpPr txBox="1"/>
          <p:nvPr/>
        </p:nvSpPr>
        <p:spPr>
          <a:xfrm>
            <a:off x="6521281" y="3964916"/>
            <a:ext cx="859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16419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|∆S5|</a:t>
            </a:r>
            <a:endParaRPr lang="en-GB" dirty="0">
              <a:solidFill>
                <a:srgbClr val="164194"/>
              </a:solidFill>
            </a:endParaRPr>
          </a:p>
        </p:txBody>
      </p:sp>
      <p:sp>
        <p:nvSpPr>
          <p:cNvPr id="57" name="Parentesi quadra aperta 56">
            <a:extLst>
              <a:ext uri="{FF2B5EF4-FFF2-40B4-BE49-F238E27FC236}">
                <a16:creationId xmlns:a16="http://schemas.microsoft.com/office/drawing/2014/main" id="{92FD34CC-8866-2AC8-367B-6813CD8EE395}"/>
              </a:ext>
            </a:extLst>
          </p:cNvPr>
          <p:cNvSpPr/>
          <p:nvPr/>
        </p:nvSpPr>
        <p:spPr>
          <a:xfrm flipH="1">
            <a:off x="2238848" y="2813232"/>
            <a:ext cx="106657" cy="428541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85FCBD37-2831-F557-5C6A-15593D16727A}"/>
              </a:ext>
            </a:extLst>
          </p:cNvPr>
          <p:cNvSpPr txBox="1"/>
          <p:nvPr/>
        </p:nvSpPr>
        <p:spPr>
          <a:xfrm flipH="1">
            <a:off x="2277703" y="2851254"/>
            <a:ext cx="601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|∆S1|</a:t>
            </a:r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59" name="Parentesi quadra aperta 58">
            <a:extLst>
              <a:ext uri="{FF2B5EF4-FFF2-40B4-BE49-F238E27FC236}">
                <a16:creationId xmlns:a16="http://schemas.microsoft.com/office/drawing/2014/main" id="{AB694862-724D-DFCA-BA76-E74AE7F3D6AC}"/>
              </a:ext>
            </a:extLst>
          </p:cNvPr>
          <p:cNvSpPr/>
          <p:nvPr/>
        </p:nvSpPr>
        <p:spPr>
          <a:xfrm flipH="1">
            <a:off x="3534920" y="3244014"/>
            <a:ext cx="104036" cy="343140"/>
          </a:xfrm>
          <a:prstGeom prst="leftBracket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DD1DF53E-1068-FACB-BB7A-52B7F8743A60}"/>
              </a:ext>
            </a:extLst>
          </p:cNvPr>
          <p:cNvSpPr txBox="1"/>
          <p:nvPr/>
        </p:nvSpPr>
        <p:spPr>
          <a:xfrm flipH="1">
            <a:off x="3573776" y="3282036"/>
            <a:ext cx="751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|∆S2|</a:t>
            </a:r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61" name="Ovale 60">
            <a:extLst>
              <a:ext uri="{FF2B5EF4-FFF2-40B4-BE49-F238E27FC236}">
                <a16:creationId xmlns:a16="http://schemas.microsoft.com/office/drawing/2014/main" id="{3FC76343-457F-3C17-E209-395560D582C6}"/>
              </a:ext>
            </a:extLst>
          </p:cNvPr>
          <p:cNvSpPr/>
          <p:nvPr/>
        </p:nvSpPr>
        <p:spPr>
          <a:xfrm>
            <a:off x="7758684" y="2178199"/>
            <a:ext cx="143989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e 61">
            <a:extLst>
              <a:ext uri="{FF2B5EF4-FFF2-40B4-BE49-F238E27FC236}">
                <a16:creationId xmlns:a16="http://schemas.microsoft.com/office/drawing/2014/main" id="{C7B4F9D0-1DD9-6BE2-3B43-72F2A3233005}"/>
              </a:ext>
            </a:extLst>
          </p:cNvPr>
          <p:cNvSpPr/>
          <p:nvPr/>
        </p:nvSpPr>
        <p:spPr>
          <a:xfrm>
            <a:off x="7758685" y="1714950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e 62">
            <a:extLst>
              <a:ext uri="{FF2B5EF4-FFF2-40B4-BE49-F238E27FC236}">
                <a16:creationId xmlns:a16="http://schemas.microsoft.com/office/drawing/2014/main" id="{66A98E0C-328C-48CD-E151-EBFA81332E20}"/>
              </a:ext>
            </a:extLst>
          </p:cNvPr>
          <p:cNvSpPr/>
          <p:nvPr/>
        </p:nvSpPr>
        <p:spPr>
          <a:xfrm>
            <a:off x="7758685" y="1930974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C8F75290-CF43-BBBB-BC0E-21F22BF2BC5E}"/>
              </a:ext>
            </a:extLst>
          </p:cNvPr>
          <p:cNvSpPr txBox="1"/>
          <p:nvPr/>
        </p:nvSpPr>
        <p:spPr>
          <a:xfrm>
            <a:off x="7861160" y="1839222"/>
            <a:ext cx="638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: 2019</a:t>
            </a:r>
          </a:p>
        </p:txBody>
      </p:sp>
      <p:sp>
        <p:nvSpPr>
          <p:cNvPr id="65" name="CasellaDiTesto 64">
            <a:extLst>
              <a:ext uri="{FF2B5EF4-FFF2-40B4-BE49-F238E27FC236}">
                <a16:creationId xmlns:a16="http://schemas.microsoft.com/office/drawing/2014/main" id="{86A934AC-E6CC-697D-5620-B4944F4A4D34}"/>
              </a:ext>
            </a:extLst>
          </p:cNvPr>
          <p:cNvSpPr txBox="1"/>
          <p:nvPr/>
        </p:nvSpPr>
        <p:spPr>
          <a:xfrm>
            <a:off x="7853295" y="2084962"/>
            <a:ext cx="638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: 2023</a:t>
            </a:r>
          </a:p>
        </p:txBody>
      </p:sp>
      <p:sp>
        <p:nvSpPr>
          <p:cNvPr id="66" name="Rettangolo 65">
            <a:extLst>
              <a:ext uri="{FF2B5EF4-FFF2-40B4-BE49-F238E27FC236}">
                <a16:creationId xmlns:a16="http://schemas.microsoft.com/office/drawing/2014/main" id="{7D7EFEE2-1700-534D-231F-7B247135BC03}"/>
              </a:ext>
            </a:extLst>
          </p:cNvPr>
          <p:cNvSpPr/>
          <p:nvPr/>
        </p:nvSpPr>
        <p:spPr>
          <a:xfrm flipH="1">
            <a:off x="1675545" y="5246467"/>
            <a:ext cx="2139685" cy="38931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ettangolo 66">
            <a:extLst>
              <a:ext uri="{FF2B5EF4-FFF2-40B4-BE49-F238E27FC236}">
                <a16:creationId xmlns:a16="http://schemas.microsoft.com/office/drawing/2014/main" id="{4E4969E2-0AB3-ED2C-307D-0C87AB45B6AA}"/>
              </a:ext>
            </a:extLst>
          </p:cNvPr>
          <p:cNvSpPr/>
          <p:nvPr/>
        </p:nvSpPr>
        <p:spPr>
          <a:xfrm flipH="1">
            <a:off x="4309146" y="5246467"/>
            <a:ext cx="900959" cy="38931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ettangolo 67">
            <a:extLst>
              <a:ext uri="{FF2B5EF4-FFF2-40B4-BE49-F238E27FC236}">
                <a16:creationId xmlns:a16="http://schemas.microsoft.com/office/drawing/2014/main" id="{409A5F13-70A9-8747-8079-6B42CD8D4E24}"/>
              </a:ext>
            </a:extLst>
          </p:cNvPr>
          <p:cNvSpPr/>
          <p:nvPr/>
        </p:nvSpPr>
        <p:spPr>
          <a:xfrm flipH="1">
            <a:off x="5637484" y="5246467"/>
            <a:ext cx="2244582" cy="38931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CasellaDiTesto 68">
            <a:extLst>
              <a:ext uri="{FF2B5EF4-FFF2-40B4-BE49-F238E27FC236}">
                <a16:creationId xmlns:a16="http://schemas.microsoft.com/office/drawing/2014/main" id="{AE1B50C8-D45E-2391-6E6C-DF75C957CE8C}"/>
              </a:ext>
            </a:extLst>
          </p:cNvPr>
          <p:cNvSpPr txBox="1"/>
          <p:nvPr/>
        </p:nvSpPr>
        <p:spPr>
          <a:xfrm>
            <a:off x="4126729" y="5615799"/>
            <a:ext cx="1374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Professional </a:t>
            </a:r>
          </a:p>
        </p:txBody>
      </p:sp>
      <p:sp>
        <p:nvSpPr>
          <p:cNvPr id="70" name="CasellaDiTesto 69">
            <a:extLst>
              <a:ext uri="{FF2B5EF4-FFF2-40B4-BE49-F238E27FC236}">
                <a16:creationId xmlns:a16="http://schemas.microsoft.com/office/drawing/2014/main" id="{25007CDC-0D5B-4251-DADD-D1A74CC40E50}"/>
              </a:ext>
            </a:extLst>
          </p:cNvPr>
          <p:cNvSpPr txBox="1"/>
          <p:nvPr/>
        </p:nvSpPr>
        <p:spPr>
          <a:xfrm>
            <a:off x="2293988" y="5607266"/>
            <a:ext cx="832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Digital </a:t>
            </a:r>
          </a:p>
        </p:txBody>
      </p:sp>
      <p:sp>
        <p:nvSpPr>
          <p:cNvPr id="71" name="CasellaDiTesto 70">
            <a:extLst>
              <a:ext uri="{FF2B5EF4-FFF2-40B4-BE49-F238E27FC236}">
                <a16:creationId xmlns:a16="http://schemas.microsoft.com/office/drawing/2014/main" id="{3A23DA7F-B4CF-F771-E9FE-A1D6AB5B8E31}"/>
              </a:ext>
            </a:extLst>
          </p:cNvPr>
          <p:cNvSpPr txBox="1"/>
          <p:nvPr/>
        </p:nvSpPr>
        <p:spPr>
          <a:xfrm>
            <a:off x="6211965" y="5597266"/>
            <a:ext cx="1276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Transversal </a:t>
            </a:r>
          </a:p>
        </p:txBody>
      </p:sp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D2AA8F78-2B6D-4A53-1990-6CA3277F8F43}"/>
              </a:ext>
            </a:extLst>
          </p:cNvPr>
          <p:cNvSpPr txBox="1"/>
          <p:nvPr/>
        </p:nvSpPr>
        <p:spPr>
          <a:xfrm>
            <a:off x="7863474" y="1619586"/>
            <a:ext cx="1895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: Reference distribution</a:t>
            </a:r>
          </a:p>
        </p:txBody>
      </p:sp>
    </p:spTree>
    <p:extLst>
      <p:ext uri="{BB962C8B-B14F-4D97-AF65-F5344CB8AC3E}">
        <p14:creationId xmlns:p14="http://schemas.microsoft.com/office/powerpoint/2010/main" val="1655500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E32C291-FB84-6FC6-E055-60C732F646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80BA24-D934-D6A8-863B-0B4241A4E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18" y="6468575"/>
            <a:ext cx="3113353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it-IT" sz="11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Source: Authors’ calculation on WIH-OJA data.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Grafico 4">
            <a:extLst>
              <a:ext uri="{FF2B5EF4-FFF2-40B4-BE49-F238E27FC236}">
                <a16:creationId xmlns:a16="http://schemas.microsoft.com/office/drawing/2014/main" id="{9350716F-BA80-609F-724A-3627ABDF45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3263715"/>
              </p:ext>
            </p:extLst>
          </p:nvPr>
        </p:nvGraphicFramePr>
        <p:xfrm>
          <a:off x="487018" y="1699592"/>
          <a:ext cx="5367130" cy="4768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CD743C41-DD19-03CB-07FF-8A1F32A75856}"/>
              </a:ext>
            </a:extLst>
          </p:cNvPr>
          <p:cNvSpPr txBox="1"/>
          <p:nvPr/>
        </p:nvSpPr>
        <p:spPr>
          <a:xfrm>
            <a:off x="5854148" y="1699591"/>
            <a:ext cx="366167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333F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1600" b="1" dirty="0" err="1">
                <a:solidFill>
                  <a:srgbClr val="333F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agnitude</a:t>
            </a:r>
            <a:r>
              <a:rPr lang="en-US" sz="1600" b="1" dirty="0">
                <a:solidFill>
                  <a:srgbClr val="333F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skill change and average share of occupations demand in OJAs, in Lombardy, 2019-2023</a:t>
            </a:r>
            <a:br>
              <a:rPr lang="en-US" b="1" dirty="0">
                <a:solidFill>
                  <a:srgbClr val="333F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400" dirty="0">
                <a:solidFill>
                  <a:srgbClr val="333F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five most demanded occupations are high, medium, and low skill occupations.</a:t>
            </a:r>
          </a:p>
          <a:p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In-demand occupations experience very heterogeneous level of change. </a:t>
            </a:r>
          </a:p>
          <a:p>
            <a:r>
              <a:rPr lang="en-GB" sz="1600" dirty="0">
                <a:highlight>
                  <a:srgbClr val="FF66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Monitoring highly changing occupations is key, as they are more likely to lead to potential skill mismatches due to a high change index value.</a:t>
            </a:r>
          </a:p>
          <a:p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Policy: 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Specific support services for jobseekers or training courses can be activated to fill the gap between demand requirements and supply characteristics.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CDAC716-6C55-4517-1320-0CB0EBC925B3}"/>
              </a:ext>
            </a:extLst>
          </p:cNvPr>
          <p:cNvSpPr txBox="1"/>
          <p:nvPr/>
        </p:nvSpPr>
        <p:spPr>
          <a:xfrm rot="20700000">
            <a:off x="5854148" y="3124199"/>
            <a:ext cx="36616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cxnSp>
        <p:nvCxnSpPr>
          <p:cNvPr id="6" name="Connettore 1 5">
            <a:extLst>
              <a:ext uri="{FF2B5EF4-FFF2-40B4-BE49-F238E27FC236}">
                <a16:creationId xmlns:a16="http://schemas.microsoft.com/office/drawing/2014/main" id="{5ECB4892-4A3D-19CE-4BB4-83B0C51BFE70}"/>
              </a:ext>
            </a:extLst>
          </p:cNvPr>
          <p:cNvCxnSpPr>
            <a:cxnSpLocks/>
          </p:cNvCxnSpPr>
          <p:nvPr/>
        </p:nvCxnSpPr>
        <p:spPr>
          <a:xfrm>
            <a:off x="3399183" y="1798982"/>
            <a:ext cx="0" cy="423407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>
            <a:extLst>
              <a:ext uri="{FF2B5EF4-FFF2-40B4-BE49-F238E27FC236}">
                <a16:creationId xmlns:a16="http://schemas.microsoft.com/office/drawing/2014/main" id="{2FFFE18C-1DEB-0FB9-6CEF-6A4F4B7A0483}"/>
              </a:ext>
            </a:extLst>
          </p:cNvPr>
          <p:cNvCxnSpPr>
            <a:cxnSpLocks/>
          </p:cNvCxnSpPr>
          <p:nvPr/>
        </p:nvCxnSpPr>
        <p:spPr>
          <a:xfrm>
            <a:off x="1003853" y="3950719"/>
            <a:ext cx="462169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tangolo 12">
            <a:extLst>
              <a:ext uri="{FF2B5EF4-FFF2-40B4-BE49-F238E27FC236}">
                <a16:creationId xmlns:a16="http://schemas.microsoft.com/office/drawing/2014/main" id="{98EF500C-7C38-0506-D16B-4692F10A2AC9}"/>
              </a:ext>
            </a:extLst>
          </p:cNvPr>
          <p:cNvSpPr/>
          <p:nvPr/>
        </p:nvSpPr>
        <p:spPr>
          <a:xfrm>
            <a:off x="4577864" y="1798982"/>
            <a:ext cx="1063486" cy="5077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/>
              <a:t>High </a:t>
            </a:r>
            <a:r>
              <a:rPr lang="it-IT" sz="1200" dirty="0" err="1"/>
              <a:t>change</a:t>
            </a:r>
            <a:endParaRPr lang="it-IT" sz="1200" dirty="0"/>
          </a:p>
          <a:p>
            <a:pPr algn="ctr"/>
            <a:r>
              <a:rPr lang="it-IT" sz="1200" dirty="0"/>
              <a:t>High demand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05C3506A-8C44-FE1E-7CA8-0484314271E4}"/>
              </a:ext>
            </a:extLst>
          </p:cNvPr>
          <p:cNvSpPr/>
          <p:nvPr/>
        </p:nvSpPr>
        <p:spPr>
          <a:xfrm>
            <a:off x="2220503" y="5340841"/>
            <a:ext cx="1063486" cy="50774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/>
              <a:t>Low </a:t>
            </a:r>
            <a:r>
              <a:rPr lang="it-IT" sz="1200" dirty="0" err="1"/>
              <a:t>change</a:t>
            </a:r>
            <a:endParaRPr lang="it-IT" sz="1200" dirty="0"/>
          </a:p>
          <a:p>
            <a:pPr algn="ctr"/>
            <a:r>
              <a:rPr lang="it-IT" sz="1200" dirty="0"/>
              <a:t>Low demand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F5BC9161-E1D2-3ECA-503C-00A93931717A}"/>
              </a:ext>
            </a:extLst>
          </p:cNvPr>
          <p:cNvSpPr/>
          <p:nvPr/>
        </p:nvSpPr>
        <p:spPr>
          <a:xfrm>
            <a:off x="2335697" y="1800068"/>
            <a:ext cx="1063486" cy="5077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/>
              <a:t>Low </a:t>
            </a:r>
            <a:r>
              <a:rPr lang="it-IT" sz="1200" dirty="0" err="1"/>
              <a:t>change</a:t>
            </a:r>
            <a:endParaRPr lang="it-IT" sz="1200" dirty="0"/>
          </a:p>
          <a:p>
            <a:pPr algn="ctr"/>
            <a:r>
              <a:rPr lang="it-IT" sz="1200" dirty="0"/>
              <a:t>High demand</a:t>
            </a: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1680AC0A-E7A5-3830-7A06-A71D7FB78868}"/>
              </a:ext>
            </a:extLst>
          </p:cNvPr>
          <p:cNvSpPr/>
          <p:nvPr/>
        </p:nvSpPr>
        <p:spPr>
          <a:xfrm>
            <a:off x="4615833" y="5342893"/>
            <a:ext cx="1063486" cy="5077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/>
              <a:t>High </a:t>
            </a:r>
            <a:r>
              <a:rPr lang="it-IT" sz="1200" dirty="0" err="1"/>
              <a:t>change</a:t>
            </a:r>
            <a:endParaRPr lang="it-IT" sz="1200" dirty="0"/>
          </a:p>
          <a:p>
            <a:pPr algn="ctr"/>
            <a:r>
              <a:rPr lang="it-IT" sz="1200" dirty="0"/>
              <a:t>Low demand</a:t>
            </a:r>
          </a:p>
        </p:txBody>
      </p:sp>
    </p:spTree>
    <p:extLst>
      <p:ext uri="{BB962C8B-B14F-4D97-AF65-F5344CB8AC3E}">
        <p14:creationId xmlns:p14="http://schemas.microsoft.com/office/powerpoint/2010/main" val="304379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E5558-8F03-273A-C351-44BE60D1D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F04A312-6EA4-E4DF-E5AE-2EFC032CB1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C05BCA-3CDE-7EF6-C9A2-79A14DBF1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18" y="6468575"/>
            <a:ext cx="3113353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it-IT" sz="11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Source: Authors’ calculation on WIH-OJA data.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DF70598-0E17-20F6-352F-6D4E6281B524}"/>
              </a:ext>
            </a:extLst>
          </p:cNvPr>
          <p:cNvSpPr txBox="1"/>
          <p:nvPr/>
        </p:nvSpPr>
        <p:spPr>
          <a:xfrm>
            <a:off x="110051" y="1585316"/>
            <a:ext cx="857065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it-IT" sz="1600" b="1" i="0" u="none" strike="noStrike" cap="none" normalizeH="0" baseline="0" dirty="0">
                <a:ln>
                  <a:noFill/>
                </a:ln>
                <a:solidFill>
                  <a:srgbClr val="333F5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Decomposition of occupations’ skill change by skill type</a:t>
            </a:r>
            <a:r>
              <a:rPr lang="en-US" altLang="it-IT" sz="1600" b="1" dirty="0">
                <a:solidFill>
                  <a:srgbClr val="333F50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it-IT" sz="1600" b="1" i="0" u="none" strike="noStrike" cap="none" normalizeH="0" baseline="0" dirty="0">
                <a:ln>
                  <a:noFill/>
                </a:ln>
                <a:solidFill>
                  <a:srgbClr val="333F5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Lombardy, 2019-2023</a:t>
            </a:r>
            <a:br>
              <a:rPr lang="en-US" b="1" dirty="0">
                <a:solidFill>
                  <a:srgbClr val="333F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400" dirty="0">
                <a:solidFill>
                  <a:srgbClr val="333F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Five most demanded occupations in High, Medium and Low skill occupations.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1AE3269-9274-43FF-E4E6-B62626625E65}"/>
              </a:ext>
            </a:extLst>
          </p:cNvPr>
          <p:cNvSpPr txBox="1"/>
          <p:nvPr/>
        </p:nvSpPr>
        <p:spPr>
          <a:xfrm>
            <a:off x="5854148" y="3124199"/>
            <a:ext cx="36616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94CEF5DD-F2DC-EAA5-5F97-7D37BE09E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2380594"/>
              </p:ext>
            </p:extLst>
          </p:nvPr>
        </p:nvGraphicFramePr>
        <p:xfrm>
          <a:off x="336420" y="2226365"/>
          <a:ext cx="6052188" cy="3955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CasellaDiTesto 8">
            <a:extLst>
              <a:ext uri="{FF2B5EF4-FFF2-40B4-BE49-F238E27FC236}">
                <a16:creationId xmlns:a16="http://schemas.microsoft.com/office/drawing/2014/main" id="{58AA9E8F-20AC-2F04-E126-B863822EF002}"/>
              </a:ext>
            </a:extLst>
          </p:cNvPr>
          <p:cNvSpPr txBox="1"/>
          <p:nvPr/>
        </p:nvSpPr>
        <p:spPr>
          <a:xfrm>
            <a:off x="6096000" y="2308591"/>
            <a:ext cx="341982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sz="1800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igh-level skill professionals</a:t>
            </a:r>
            <a:r>
              <a:rPr lang="en-GB" sz="1800" b="1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skill requirements are driven mainly by digital skill</a:t>
            </a:r>
          </a:p>
          <a:p>
            <a:endParaRPr lang="en-GB" dirty="0"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b="1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GB" sz="1800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edium- and low-skill workers skill requirements are driven </a:t>
            </a:r>
            <a:r>
              <a:rPr lang="en-GB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less by digital skills and relatively more by transversal skills.</a:t>
            </a:r>
            <a:endParaRPr lang="en-GB" sz="1800" dirty="0"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7808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33A01B-B78C-5A5B-75B4-532AFA07C5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105F40B-74AA-084D-175A-F62C295CB56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9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find a significant shift in the demand for digital, professional, and transversal skills</a:t>
            </a:r>
            <a:r>
              <a:rPr lang="it-IT" sz="19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In </a:t>
            </a:r>
            <a:r>
              <a:rPr lang="it-IT" sz="1900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particular</a:t>
            </a:r>
            <a:r>
              <a:rPr lang="it-IT" sz="19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it-IT" sz="19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GB" sz="1900" b="1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sz="1900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igh-level skill professionals'</a:t>
            </a:r>
            <a:r>
              <a:rPr lang="en-GB" sz="1900" b="1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900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skill requirements are driven mainly by digital skills:</a:t>
            </a:r>
          </a:p>
          <a:p>
            <a:pPr marL="800100" lvl="1" indent="-342900">
              <a:buAutoNum type="arabicPeriod"/>
            </a:pPr>
            <a:r>
              <a:rPr lang="en-GB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“analyse big data”, “machine learning”, “artificial intelligence”, “manage ICT data architecture”</a:t>
            </a:r>
          </a:p>
          <a:p>
            <a:pPr marL="342900" indent="-342900">
              <a:buAutoNum type="arabicPeriod"/>
            </a:pPr>
            <a:r>
              <a:rPr lang="en-GB" sz="1900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19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 change in the skill bundle for </a:t>
            </a:r>
            <a:r>
              <a:rPr lang="en-GB" sz="1900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medium- and low-skill workers </a:t>
            </a:r>
            <a:r>
              <a:rPr lang="en-GB" sz="19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driven less by digital skills and relatively more by transversal skills. In particular: </a:t>
            </a:r>
          </a:p>
          <a:p>
            <a:pPr marL="800100" lvl="1" indent="-342900">
              <a:buFont typeface="Arial" panose="020B0604020202020204" pitchFamily="34" charset="0"/>
              <a:buAutoNum type="arabicPeriod"/>
            </a:pPr>
            <a:r>
              <a:rPr lang="en-GB" sz="1800" dirty="0">
                <a:latin typeface="Aptos" panose="020B0004020202020204" pitchFamily="34" charset="0"/>
                <a:cs typeface="Times New Roman" panose="02020603050405020304" pitchFamily="18" charset="0"/>
              </a:rPr>
              <a:t>“work independently”, “show commitment”, “manage time”, “manage quality”, “lead others”, “think proactively and critically”, “tolerate stress”, “assist customers”, “plan”, and “perform multiple tasks at the same time”</a:t>
            </a:r>
          </a:p>
          <a:p>
            <a:pPr marL="800100" lvl="1" indent="-342900">
              <a:buFont typeface="Arial" panose="020B0604020202020204" pitchFamily="34" charset="0"/>
              <a:buAutoNum type="arabicPeriod"/>
            </a:pPr>
            <a:endParaRPr lang="en-GB" sz="18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742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4BC2DD-406E-4743-BBCE-9C707DDF3D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err="1"/>
              <a:t>Concluding</a:t>
            </a:r>
            <a:r>
              <a:rPr lang="it-IT" dirty="0"/>
              <a:t> </a:t>
            </a:r>
            <a:r>
              <a:rPr lang="it-IT" dirty="0" err="1"/>
              <a:t>Remarks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33AD5F8-6C88-74DC-87AD-56CCB20E979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developed</a:t>
            </a:r>
            <a:r>
              <a:rPr lang="it-IT" dirty="0"/>
              <a:t> </a:t>
            </a:r>
            <a:r>
              <a:rPr lang="it-IT" dirty="0">
                <a:highlight>
                  <a:srgbClr val="FF6600"/>
                </a:highlight>
              </a:rPr>
              <a:t>an </a:t>
            </a:r>
            <a:r>
              <a:rPr lang="it-IT" dirty="0" err="1">
                <a:highlight>
                  <a:srgbClr val="FF6600"/>
                </a:highlight>
              </a:rPr>
              <a:t>approach</a:t>
            </a:r>
            <a:r>
              <a:rPr lang="it-IT" dirty="0">
                <a:highlight>
                  <a:srgbClr val="FF6600"/>
                </a:highlight>
              </a:rPr>
              <a:t> </a:t>
            </a:r>
            <a:r>
              <a:rPr lang="it-IT" dirty="0"/>
              <a:t>and an index to estimate </a:t>
            </a:r>
            <a:r>
              <a:rPr lang="it-IT" dirty="0" err="1"/>
              <a:t>changes</a:t>
            </a:r>
            <a:r>
              <a:rPr lang="it-IT" dirty="0"/>
              <a:t> in core skill sets over time with </a:t>
            </a:r>
            <a:r>
              <a:rPr lang="it-IT" dirty="0" err="1"/>
              <a:t>respect</a:t>
            </a:r>
            <a:r>
              <a:rPr lang="it-IT" dirty="0"/>
              <a:t> to an EU benchmark. </a:t>
            </a:r>
          </a:p>
          <a:p>
            <a:pPr marL="514350" indent="-514350" algn="just">
              <a:buFont typeface="+mj-lt"/>
              <a:buAutoNum type="arabicPeriod"/>
            </a:pPr>
            <a:endParaRPr lang="it-IT" dirty="0"/>
          </a:p>
          <a:p>
            <a:pPr marL="514350" indent="-514350" algn="just">
              <a:buFont typeface="+mj-lt"/>
              <a:buAutoNum type="arabicPeriod"/>
            </a:pPr>
            <a:r>
              <a:rPr lang="it-IT" dirty="0">
                <a:highlight>
                  <a:srgbClr val="FF6600"/>
                </a:highlight>
              </a:rPr>
              <a:t>Monitoring </a:t>
            </a:r>
            <a:r>
              <a:rPr lang="it-IT" dirty="0" err="1">
                <a:highlight>
                  <a:srgbClr val="FF6600"/>
                </a:highlight>
              </a:rPr>
              <a:t>occupations</a:t>
            </a:r>
            <a:r>
              <a:rPr lang="it-IT" dirty="0">
                <a:highlight>
                  <a:srgbClr val="FF6600"/>
                </a:highlight>
              </a:rPr>
              <a:t> </a:t>
            </a:r>
            <a:r>
              <a:rPr lang="it-IT" dirty="0" err="1">
                <a:highlight>
                  <a:srgbClr val="FF6600"/>
                </a:highlight>
              </a:rPr>
              <a:t>whose</a:t>
            </a:r>
            <a:r>
              <a:rPr lang="it-IT" dirty="0">
                <a:highlight>
                  <a:srgbClr val="FF6600"/>
                </a:highlight>
              </a:rPr>
              <a:t> skill bundle </a:t>
            </a:r>
            <a:r>
              <a:rPr lang="it-IT" dirty="0" err="1">
                <a:highlight>
                  <a:srgbClr val="FF6600"/>
                </a:highlight>
              </a:rPr>
              <a:t>changes</a:t>
            </a:r>
            <a:r>
              <a:rPr lang="it-IT" dirty="0">
                <a:highlight>
                  <a:srgbClr val="FF6600"/>
                </a:highlight>
              </a:rPr>
              <a:t> </a:t>
            </a:r>
            <a:r>
              <a:rPr lang="it-IT" dirty="0" err="1">
                <a:highlight>
                  <a:srgbClr val="FF6600"/>
                </a:highlight>
              </a:rPr>
              <a:t>is</a:t>
            </a:r>
            <a:r>
              <a:rPr lang="it-IT" dirty="0">
                <a:highlight>
                  <a:srgbClr val="FF6600"/>
                </a:highlight>
              </a:rPr>
              <a:t> key</a:t>
            </a:r>
            <a:r>
              <a:rPr lang="it-IT" dirty="0"/>
              <a:t>,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they</a:t>
            </a:r>
            <a:r>
              <a:rPr lang="it-IT" dirty="0"/>
              <a:t> are more </a:t>
            </a:r>
            <a:r>
              <a:rPr lang="it-IT" dirty="0" err="1"/>
              <a:t>likely</a:t>
            </a:r>
            <a:r>
              <a:rPr lang="it-IT" dirty="0"/>
              <a:t> to </a:t>
            </a:r>
            <a:r>
              <a:rPr lang="it-IT" dirty="0" err="1"/>
              <a:t>result</a:t>
            </a:r>
            <a:r>
              <a:rPr lang="it-IT" dirty="0"/>
              <a:t> in </a:t>
            </a:r>
            <a:r>
              <a:rPr lang="it-IT" dirty="0" err="1"/>
              <a:t>potential</a:t>
            </a:r>
            <a:r>
              <a:rPr lang="it-IT" dirty="0"/>
              <a:t> skill mismatches due to high </a:t>
            </a:r>
            <a:r>
              <a:rPr lang="it-IT" dirty="0" err="1"/>
              <a:t>change</a:t>
            </a:r>
            <a:r>
              <a:rPr lang="it-IT" dirty="0"/>
              <a:t> index </a:t>
            </a:r>
            <a:r>
              <a:rPr lang="it-IT" dirty="0" err="1"/>
              <a:t>values</a:t>
            </a:r>
            <a:r>
              <a:rPr lang="it-IT" dirty="0"/>
              <a:t>.</a:t>
            </a:r>
          </a:p>
          <a:p>
            <a:pPr marL="514350" indent="-514350" algn="just">
              <a:buFont typeface="+mj-lt"/>
              <a:buAutoNum type="arabicPeriod"/>
            </a:pPr>
            <a:endParaRPr lang="it-IT" dirty="0"/>
          </a:p>
          <a:p>
            <a:pPr marL="514350" indent="-514350" algn="just">
              <a:buFont typeface="+mj-lt"/>
              <a:buAutoNum type="arabicPeriod"/>
            </a:pPr>
            <a:r>
              <a:rPr lang="it-IT" dirty="0"/>
              <a:t>Preliminary </a:t>
            </a:r>
            <a:r>
              <a:rPr lang="it-IT" dirty="0" err="1"/>
              <a:t>results</a:t>
            </a:r>
            <a:r>
              <a:rPr lang="it-IT" dirty="0"/>
              <a:t> on </a:t>
            </a:r>
            <a:r>
              <a:rPr lang="it-IT" dirty="0" err="1"/>
              <a:t>Lombardy</a:t>
            </a:r>
            <a:r>
              <a:rPr lang="it-IT" dirty="0"/>
              <a:t> 2019-23 indicate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digital</a:t>
            </a:r>
            <a:r>
              <a:rPr lang="it-IT" dirty="0"/>
              <a:t> skills </a:t>
            </a:r>
            <a:r>
              <a:rPr lang="it-IT" dirty="0" err="1"/>
              <a:t>mainly</a:t>
            </a:r>
            <a:r>
              <a:rPr lang="it-IT" dirty="0"/>
              <a:t> drive </a:t>
            </a:r>
            <a:r>
              <a:rPr lang="it-IT" dirty="0" err="1"/>
              <a:t>changes</a:t>
            </a:r>
            <a:r>
              <a:rPr lang="it-IT" dirty="0"/>
              <a:t> in skill bundles for white-collar workers, </a:t>
            </a:r>
            <a:r>
              <a:rPr lang="it-IT" dirty="0" err="1"/>
              <a:t>while</a:t>
            </a:r>
            <a:r>
              <a:rPr lang="it-IT" dirty="0"/>
              <a:t> soft skills </a:t>
            </a:r>
            <a:r>
              <a:rPr lang="it-IT" dirty="0" err="1"/>
              <a:t>primarily</a:t>
            </a:r>
            <a:r>
              <a:rPr lang="it-IT" dirty="0"/>
              <a:t> drive </a:t>
            </a:r>
            <a:r>
              <a:rPr lang="it-IT" dirty="0" err="1"/>
              <a:t>changes</a:t>
            </a:r>
            <a:r>
              <a:rPr lang="it-IT" dirty="0"/>
              <a:t> for blue-collar workers.</a:t>
            </a:r>
          </a:p>
        </p:txBody>
      </p:sp>
    </p:spTree>
    <p:extLst>
      <p:ext uri="{BB962C8B-B14F-4D97-AF65-F5344CB8AC3E}">
        <p14:creationId xmlns:p14="http://schemas.microsoft.com/office/powerpoint/2010/main" val="2794015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7352" y="1764709"/>
            <a:ext cx="8696774" cy="50044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labour market landscape is undergoing a significant transformation driven by several key trends: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technological advancements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environmental imperative (greening the economy)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globalisation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demographic changes (ageing population)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confluence of forces is reshaping the nature of work and fundamentally </a:t>
            </a:r>
            <a:r>
              <a:rPr lang="en-GB" dirty="0">
                <a:solidFill>
                  <a:schemeClr val="tx1"/>
                </a:solidFill>
                <a:effectLst/>
                <a:highlight>
                  <a:srgbClr val="FF66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altering the skill set required to perform individual jobs</a:t>
            </a:r>
            <a:r>
              <a:rPr lang="en-GB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Context</a:t>
            </a:r>
            <a:r>
              <a:rPr lang="de-DE" dirty="0"/>
              <a:t> and </a:t>
            </a:r>
            <a:r>
              <a:rPr lang="de-DE" dirty="0" err="1"/>
              <a:t>motivation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43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5C567-7AF9-6288-D51C-BFE02F957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1F85650-595E-E553-1AD5-D4657972AA6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5310" y="1764709"/>
            <a:ext cx="8738816" cy="50044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Changes in the occupations’ skill bundles happen along two dimensions:</a:t>
            </a:r>
          </a:p>
          <a:p>
            <a:pPr marL="285750" indent="-285750">
              <a:buFontTx/>
              <a:buChar char="-"/>
            </a:pPr>
            <a:r>
              <a:rPr lang="en-GB" b="1" dirty="0">
                <a:highlight>
                  <a:srgbClr val="FF6600"/>
                </a:highlight>
              </a:rPr>
              <a:t>Extension (skill set)</a:t>
            </a:r>
            <a:r>
              <a:rPr lang="en-GB" dirty="0"/>
              <a:t>: the domain of unique skills observed in OJA for each occupation changes over time</a:t>
            </a:r>
          </a:p>
          <a:p>
            <a:pPr marL="285750" indent="-285750">
              <a:buFontTx/>
              <a:buChar char="-"/>
            </a:pPr>
            <a:r>
              <a:rPr lang="en-GB" b="1" dirty="0">
                <a:highlight>
                  <a:srgbClr val="FF6600"/>
                </a:highlight>
              </a:rPr>
              <a:t>Intensity (core set)</a:t>
            </a:r>
            <a:r>
              <a:rPr lang="en-GB" dirty="0"/>
              <a:t>: the frequency of skills demanded in OJA for each occupation varies through time in absolute and, most importantly, relative terms.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r>
              <a:rPr lang="en-GB" dirty="0"/>
              <a:t>Developing a measure that encompasses both dimensions in evaluating changes in skill contributes to </a:t>
            </a:r>
            <a:r>
              <a:rPr lang="en-GB" dirty="0">
                <a:highlight>
                  <a:srgbClr val="FF6600"/>
                </a:highlight>
              </a:rPr>
              <a:t>estimating the skill changes that affect jobs over time</a:t>
            </a:r>
            <a:r>
              <a:rPr lang="en-GB" dirty="0"/>
              <a:t>.</a:t>
            </a:r>
          </a:p>
          <a:p>
            <a:pPr marL="285750" indent="-285750">
              <a:buFontTx/>
              <a:buChar char="-"/>
            </a:pPr>
            <a:endParaRPr lang="en-GB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66C34176-06DD-D2D7-3029-D71493A6DC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Capturing skill change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9979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8B5A4-6998-997E-B894-E1AAAAB82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4FF5D9F-BA9A-4606-7DE3-441570B037C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5310" y="1764709"/>
            <a:ext cx="8738816" cy="500446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Our study focuses on the</a:t>
            </a:r>
            <a:r>
              <a:rPr lang="en-GB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intra-occupation skill change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the evolution of skill demands within specific professions. 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it-I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study </a:t>
            </a:r>
            <a:r>
              <a:rPr lang="en-GB" b="1" dirty="0"/>
              <a:t>Lombardy</a:t>
            </a:r>
            <a:r>
              <a:rPr lang="en-GB" dirty="0"/>
              <a:t>, an Italian Region member of the 4 Motors for Europe regions (with Auvergne-Rhône-Alpes, Catalonia and Baden-Wurttemberg) between </a:t>
            </a:r>
            <a:r>
              <a:rPr lang="en-GB" b="1" dirty="0"/>
              <a:t>2019 and 2023</a:t>
            </a:r>
            <a:r>
              <a:rPr lang="en-GB" dirty="0"/>
              <a:t>.</a:t>
            </a:r>
            <a:r>
              <a:rPr lang="en-GB" dirty="0">
                <a:latin typeface="Calibri" panose="020F0502020204030204" pitchFamily="34" charset="0"/>
                <a:cs typeface="Times New Roman" panose="02020603050405020304" pitchFamily="18" charset="0"/>
              </a:rPr>
              <a:t> We want to assess: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magnitude of skill change: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much is an occupation changing in terms of its skillset over time?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it-IT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components</a:t>
            </a:r>
            <a:r>
              <a:rPr lang="it-IT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skill </a:t>
            </a:r>
            <a:r>
              <a:rPr lang="it-IT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it-IT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it-IT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</a:t>
            </a:r>
            <a:r>
              <a:rPr lang="it-IT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skills </a:t>
            </a:r>
            <a:r>
              <a:rPr lang="it-IT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contribute</a:t>
            </a:r>
            <a:r>
              <a:rPr lang="it-IT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more to </a:t>
            </a:r>
            <a:r>
              <a:rPr lang="it-IT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such</a:t>
            </a:r>
            <a:r>
              <a:rPr lang="it-IT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</a:t>
            </a:r>
            <a:r>
              <a:rPr lang="it-IT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0000"/>
              </a:lnSpc>
            </a:pPr>
            <a:endParaRPr lang="it-IT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9BEB3919-0D98-6D49-3D39-D6D58F07F5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Research </a:t>
            </a:r>
            <a:r>
              <a:rPr lang="de-DE" dirty="0" err="1"/>
              <a:t>questions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6752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5ADBD8-CF47-7A0F-AD4A-A71F24122A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Data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E753EB6-ECB8-2C26-14F9-7B45A260F6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5517" y="1756446"/>
            <a:ext cx="8520158" cy="500446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We study changes in occupations’ skill requirements expressed in </a:t>
            </a:r>
            <a:r>
              <a:rPr lang="en-GB" dirty="0">
                <a:highlight>
                  <a:srgbClr val="FF6600"/>
                </a:highlight>
              </a:rPr>
              <a:t>OJA (online Job Ads)</a:t>
            </a:r>
            <a:r>
              <a:rPr lang="en-GB" dirty="0"/>
              <a:t> for the Italian region of </a:t>
            </a:r>
            <a:r>
              <a:rPr lang="en-GB" dirty="0">
                <a:highlight>
                  <a:srgbClr val="FF6600"/>
                </a:highlight>
              </a:rPr>
              <a:t>Lombardy</a:t>
            </a:r>
            <a:r>
              <a:rPr lang="en-GB" dirty="0"/>
              <a:t> between </a:t>
            </a:r>
            <a:r>
              <a:rPr lang="en-GB" dirty="0">
                <a:highlight>
                  <a:srgbClr val="FF6600"/>
                </a:highlight>
              </a:rPr>
              <a:t>2019 and 2023 (1.5M+ OJAs)</a:t>
            </a:r>
            <a:r>
              <a:rPr lang="en-GB" dirty="0"/>
              <a:t>.</a:t>
            </a:r>
          </a:p>
          <a:p>
            <a:pPr>
              <a:lnSpc>
                <a:spcPct val="100000"/>
              </a:lnSpc>
            </a:pPr>
            <a:r>
              <a:rPr lang="en-GB" dirty="0"/>
              <a:t>We use WIH-OJA Research microdata from Eurostat and </a:t>
            </a:r>
            <a:r>
              <a:rPr lang="en-GB" dirty="0" err="1"/>
              <a:t>Cedefop</a:t>
            </a:r>
            <a:r>
              <a:rPr lang="en-GB" dirty="0"/>
              <a:t>, leveraging on the high detail in terms of:</a:t>
            </a:r>
          </a:p>
          <a:p>
            <a:pPr marL="342900" indent="-342900">
              <a:lnSpc>
                <a:spcPct val="100000"/>
              </a:lnSpc>
              <a:buFontTx/>
              <a:buChar char="-"/>
            </a:pPr>
            <a:r>
              <a:rPr lang="en-GB" dirty="0"/>
              <a:t>occupation (IV digit ISCO08)</a:t>
            </a:r>
          </a:p>
          <a:p>
            <a:pPr marL="342900" indent="-342900">
              <a:lnSpc>
                <a:spcPct val="100000"/>
              </a:lnSpc>
              <a:buFontTx/>
              <a:buChar char="-"/>
            </a:pPr>
            <a:r>
              <a:rPr lang="en-GB" dirty="0"/>
              <a:t>skills (classified using the ESCO Skill pillar)</a:t>
            </a:r>
          </a:p>
        </p:txBody>
      </p:sp>
    </p:spTree>
    <p:extLst>
      <p:ext uri="{BB962C8B-B14F-4D97-AF65-F5344CB8AC3E}">
        <p14:creationId xmlns:p14="http://schemas.microsoft.com/office/powerpoint/2010/main" val="2294019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Methodology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C6E49E9-EABB-5C0C-B7BE-BE1A67A8DE9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99393" y="1756446"/>
                <a:ext cx="8646282" cy="5004460"/>
              </a:xfrm>
            </p:spPr>
            <p:txBody>
              <a:bodyPr>
                <a:normAutofit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We construct a measure of change based on </a:t>
                </a:r>
                <a:r>
                  <a:rPr lang="en-GB" sz="18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Normalised Revealed Comparative Advantages (NRCA) 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introduced by Yu and coauthors (2009).</a:t>
                </a:r>
              </a:p>
              <a:p>
                <a:pPr>
                  <a:lnSpc>
                    <a:spcPct val="110000"/>
                  </a:lnSpc>
                </a:pP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NRCA is a measure of distance between each occupation’ skillset composition and the European average occupations’ skillset composition, that serves as a reference, scaled by the overall level of demand. </a:t>
                </a:r>
                <a:b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b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NRCA is defined as:</a:t>
                </a:r>
                <a:b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	</a:t>
                </a:r>
                <a:r>
                  <a:rPr lang="it-IT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NRCA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ij</m:t>
                        </m:r>
                        <m:r>
                          <m:rPr>
                            <m:sty m:val="p"/>
                          </m:rPr>
                          <a:rPr lang="it-IT" sz="18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  <m:r>
                      <a:rPr lang="en-GB" sz="18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it-IT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sf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ij</m:t>
                            </m:r>
                            <m:r>
                              <a:rPr lang="it-IT" sz="18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it-IT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it-IT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sty m:val="p"/>
                                  </m:rPr>
                                  <a:rPr lang="en-GB" sz="1800">
                                    <a:latin typeface="Cambria Math" panose="02040503050406030204" pitchFamily="18" charset="0"/>
                                  </a:rPr>
                                  <m:t>sf</m:t>
                                </m:r>
                              </m:e>
                            </m:acc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ij</m:t>
                            </m:r>
                            <m:r>
                              <m:rPr>
                                <m:sty m:val="p"/>
                              </m:rPr>
                              <a:rPr lang="it-IT" sz="1800" b="0" i="0" smtClean="0">
                                <a:latin typeface="Cambria Math" panose="02040503050406030204" pitchFamily="18" charset="0"/>
                              </a:rPr>
                              <m:t>t</m:t>
                            </m:r>
                          </m:sub>
                        </m:sSub>
                      </m:num>
                      <m:den>
                        <m:nary>
                          <m:naryPr>
                            <m:chr m:val="∑"/>
                            <m:limLoc m:val="undOvr"/>
                            <m:ctrlPr>
                              <a:rPr lang="it-IT" sz="18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GB" sz="180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p>
                          <m:e>
                            <m:nary>
                              <m:naryPr>
                                <m:chr m:val="∑"/>
                                <m:limLoc m:val="undOvr"/>
                                <m:ctrlPr>
                                  <a:rPr lang="it-IT" sz="18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sty m:val="p"/>
                                  </m:rPr>
                                  <a:rPr lang="en-GB" sz="1800">
                                    <a:latin typeface="Cambria Math" panose="02040503050406030204" pitchFamily="18" charset="0"/>
                                  </a:rPr>
                                  <m:t>j</m:t>
                                </m:r>
                                <m:r>
                                  <a:rPr lang="en-GB" sz="180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sSub>
                                  <m:sSubPr>
                                    <m:ctrlPr>
                                      <a:rPr lang="it-IT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latin typeface="Cambria Math" panose="02040503050406030204" pitchFamily="18" charset="0"/>
                                      </a:rPr>
                                      <m:t>J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latin typeface="Cambria Math" panose="02040503050406030204" pitchFamily="18" charset="0"/>
                                      </a:rPr>
                                      <m:t>t</m:t>
                                    </m:r>
                                  </m:sub>
                                </m:sSub>
                              </m:sup>
                              <m:e>
                                <m:sSub>
                                  <m:sSubPr>
                                    <m:ctrlPr>
                                      <a:rPr lang="it-IT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latin typeface="Cambria Math" panose="02040503050406030204" pitchFamily="18" charset="0"/>
                                      </a:rPr>
                                      <m:t>sf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latin typeface="Cambria Math" panose="02040503050406030204" pitchFamily="18" charset="0"/>
                                      </a:rPr>
                                      <m:t>ij</m:t>
                                    </m:r>
                                    <m:r>
                                      <a:rPr lang="it-IT" sz="18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e>
                            </m:nary>
                          </m:e>
                        </m:nary>
                      </m:den>
                    </m:f>
                  </m:oMath>
                </a14:m>
                <a:br>
                  <a:rPr lang="it-IT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br>
                  <a:rPr lang="it-IT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sf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ij</m:t>
                        </m:r>
                        <m:r>
                          <m:rPr>
                            <m:sty m:val="p"/>
                          </m:rPr>
                          <a:rPr lang="it-IT" sz="1800" b="0" i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t</m:t>
                        </m:r>
                      </m:sub>
                    </m:sSub>
                    <m:r>
                      <a:rPr lang="en-GB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being the skill frequency of skill </a:t>
                </a:r>
                <a:r>
                  <a:rPr lang="en-GB" sz="18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j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in occupation </a:t>
                </a:r>
                <a:r>
                  <a:rPr lang="en-GB" sz="18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I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in period </a:t>
                </a:r>
                <a:r>
                  <a:rPr lang="en-GB" sz="18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t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it-IT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libri" panose="020F0502020204030204" pitchFamily="34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GB" sz="1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libri" panose="020F0502020204030204" pitchFamily="34" charset="0"/>
                              </a:rPr>
                              <m:t>sf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ij</m:t>
                        </m:r>
                        <m:r>
                          <m:rPr>
                            <m:sty m:val="p"/>
                          </m:rPr>
                          <a:rPr lang="it-IT" sz="1800" b="0" i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the skill frequency for the reference occupation in period </a:t>
                </a:r>
                <a:r>
                  <a:rPr lang="en-GB" sz="18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t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10000"/>
                  </a:lnSpc>
                </a:pPr>
                <a:endParaRPr lang="en-GB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GB" sz="15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Reference: Yu, Run/Cai, </a:t>
                </a:r>
                <a:r>
                  <a:rPr lang="en-GB" sz="15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Junning</a:t>
                </a:r>
                <a:r>
                  <a:rPr lang="en-GB" sz="15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/Leung, </a:t>
                </a:r>
                <a:r>
                  <a:rPr lang="en-GB" sz="15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PingSun</a:t>
                </a:r>
                <a:r>
                  <a:rPr lang="en-GB" sz="15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(2009): The normalized revealed comparative advantage index. In: Annals of Regional Science 43, pp.267–282.</a:t>
                </a:r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C6E49E9-EABB-5C0C-B7BE-BE1A67A8DE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99393" y="1756446"/>
                <a:ext cx="8646282" cy="5004460"/>
              </a:xfrm>
              <a:blipFill>
                <a:blip r:embed="rId2"/>
                <a:stretch>
                  <a:fillRect l="-587" t="-5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ttangolo 3">
            <a:extLst>
              <a:ext uri="{FF2B5EF4-FFF2-40B4-BE49-F238E27FC236}">
                <a16:creationId xmlns:a16="http://schemas.microsoft.com/office/drawing/2014/main" id="{0BA67C3A-26FE-1C01-DACC-E51A2DFBB952}"/>
              </a:ext>
            </a:extLst>
          </p:cNvPr>
          <p:cNvSpPr/>
          <p:nvPr/>
        </p:nvSpPr>
        <p:spPr>
          <a:xfrm>
            <a:off x="399393" y="5844666"/>
            <a:ext cx="8646282" cy="4770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6191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DB44B-BCC1-0D65-CF48-0F7147A4C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B3235D-4C11-F130-B2D5-8CB1D8E85C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Methodology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EA0CF73-3863-5078-E7C3-C287DA3B9A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9393" y="1756446"/>
            <a:ext cx="8646282" cy="500446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We construct a measure of change based on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Normalised Revealed Comparative Advantages (NRCA)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introduced by Yu and coauthors (2009)*</a:t>
            </a:r>
          </a:p>
          <a:p>
            <a:pPr>
              <a:lnSpc>
                <a:spcPct val="110000"/>
              </a:lnSpc>
            </a:pPr>
            <a:r>
              <a:rPr lang="en-GB" dirty="0">
                <a:highlight>
                  <a:srgbClr val="FF66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GOAL: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Estimate the distance between (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) the occupation’s skillset composition and (ii) the European average occupations’ skillset composition, serving as a reference (benchmark) scaled by the overall level of demand.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endParaRPr lang="en-GB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C86C5A6-966C-C4C6-2A54-2F12B186A3A8}"/>
              </a:ext>
            </a:extLst>
          </p:cNvPr>
          <p:cNvSpPr/>
          <p:nvPr/>
        </p:nvSpPr>
        <p:spPr>
          <a:xfrm>
            <a:off x="408820" y="5882374"/>
            <a:ext cx="8646282" cy="4770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2CC5776-D990-A774-65D3-DA7C74926B1E}"/>
              </a:ext>
            </a:extLst>
          </p:cNvPr>
          <p:cNvSpPr txBox="1"/>
          <p:nvPr/>
        </p:nvSpPr>
        <p:spPr>
          <a:xfrm>
            <a:off x="399393" y="5844666"/>
            <a:ext cx="8565498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* Yu, Run/Cai, </a:t>
            </a:r>
            <a:r>
              <a:rPr lang="en-GB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Junning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/Leung, </a:t>
            </a:r>
            <a:r>
              <a:rPr lang="en-GB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PingSun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(2009): The normalized revealed comparative advantage index. In: Annals of Regional Science 43, pp.267–282.</a:t>
            </a:r>
          </a:p>
        </p:txBody>
      </p:sp>
    </p:spTree>
    <p:extLst>
      <p:ext uri="{BB962C8B-B14F-4D97-AF65-F5344CB8AC3E}">
        <p14:creationId xmlns:p14="http://schemas.microsoft.com/office/powerpoint/2010/main" val="3727554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887DCC8-1392-3AA1-D6EF-660DA06C53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NRCA visually </a:t>
            </a:r>
            <a:br>
              <a:rPr lang="en-GB" b="1" dirty="0"/>
            </a:br>
            <a:r>
              <a:rPr lang="en-GB" b="1" dirty="0"/>
              <a:t>(one occupation at a time) </a:t>
            </a:r>
            <a:endParaRPr lang="en-GB" dirty="0"/>
          </a:p>
        </p:txBody>
      </p:sp>
      <p:cxnSp>
        <p:nvCxnSpPr>
          <p:cNvPr id="40" name="Connettore 1 39">
            <a:extLst>
              <a:ext uri="{FF2B5EF4-FFF2-40B4-BE49-F238E27FC236}">
                <a16:creationId xmlns:a16="http://schemas.microsoft.com/office/drawing/2014/main" id="{8E905C2A-6583-BFF4-5E0A-565F1677548C}"/>
              </a:ext>
            </a:extLst>
          </p:cNvPr>
          <p:cNvCxnSpPr/>
          <p:nvPr/>
        </p:nvCxnSpPr>
        <p:spPr>
          <a:xfrm>
            <a:off x="1567340" y="5276743"/>
            <a:ext cx="6408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2C9F070D-8D94-AF35-6C25-2317B26B1478}"/>
              </a:ext>
            </a:extLst>
          </p:cNvPr>
          <p:cNvSpPr txBox="1"/>
          <p:nvPr/>
        </p:nvSpPr>
        <p:spPr>
          <a:xfrm>
            <a:off x="1496869" y="543289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1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0CC98749-73EB-EF59-1AA4-6BD2D6A8ABB2}"/>
              </a:ext>
            </a:extLst>
          </p:cNvPr>
          <p:cNvSpPr txBox="1"/>
          <p:nvPr/>
        </p:nvSpPr>
        <p:spPr>
          <a:xfrm>
            <a:off x="2867009" y="543289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2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DBE8A2A7-82F0-8D0C-4D9F-03A8FAE2AF94}"/>
              </a:ext>
            </a:extLst>
          </p:cNvPr>
          <p:cNvSpPr txBox="1"/>
          <p:nvPr/>
        </p:nvSpPr>
        <p:spPr>
          <a:xfrm>
            <a:off x="4201534" y="543289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3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36261353-90F7-CC28-7445-2301393CE922}"/>
              </a:ext>
            </a:extLst>
          </p:cNvPr>
          <p:cNvSpPr txBox="1"/>
          <p:nvPr/>
        </p:nvSpPr>
        <p:spPr>
          <a:xfrm>
            <a:off x="5571674" y="543289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4</a:t>
            </a:r>
          </a:p>
        </p:txBody>
      </p:sp>
      <p:cxnSp>
        <p:nvCxnSpPr>
          <p:cNvPr id="45" name="Connettore 1 44">
            <a:extLst>
              <a:ext uri="{FF2B5EF4-FFF2-40B4-BE49-F238E27FC236}">
                <a16:creationId xmlns:a16="http://schemas.microsoft.com/office/drawing/2014/main" id="{5AAA4D44-670C-FE17-3C69-71C4F16754A4}"/>
              </a:ext>
            </a:extLst>
          </p:cNvPr>
          <p:cNvCxnSpPr/>
          <p:nvPr/>
        </p:nvCxnSpPr>
        <p:spPr>
          <a:xfrm>
            <a:off x="1891376" y="513272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>
            <a:extLst>
              <a:ext uri="{FF2B5EF4-FFF2-40B4-BE49-F238E27FC236}">
                <a16:creationId xmlns:a16="http://schemas.microsoft.com/office/drawing/2014/main" id="{40F976B4-F7DE-DC11-7961-C48518201A02}"/>
              </a:ext>
            </a:extLst>
          </p:cNvPr>
          <p:cNvCxnSpPr>
            <a:cxnSpLocks/>
          </p:cNvCxnSpPr>
          <p:nvPr/>
        </p:nvCxnSpPr>
        <p:spPr>
          <a:xfrm>
            <a:off x="3228645" y="513272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>
            <a:extLst>
              <a:ext uri="{FF2B5EF4-FFF2-40B4-BE49-F238E27FC236}">
                <a16:creationId xmlns:a16="http://schemas.microsoft.com/office/drawing/2014/main" id="{CE92B951-F8AD-146A-E9DF-F3A35C93C8B1}"/>
              </a:ext>
            </a:extLst>
          </p:cNvPr>
          <p:cNvCxnSpPr>
            <a:cxnSpLocks/>
          </p:cNvCxnSpPr>
          <p:nvPr/>
        </p:nvCxnSpPr>
        <p:spPr>
          <a:xfrm>
            <a:off x="4565384" y="513272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EDA75DC1-3460-BE36-4E43-0B05CE4BA16B}"/>
              </a:ext>
            </a:extLst>
          </p:cNvPr>
          <p:cNvCxnSpPr>
            <a:cxnSpLocks/>
          </p:cNvCxnSpPr>
          <p:nvPr/>
        </p:nvCxnSpPr>
        <p:spPr>
          <a:xfrm>
            <a:off x="5933310" y="513272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2 48">
            <a:extLst>
              <a:ext uri="{FF2B5EF4-FFF2-40B4-BE49-F238E27FC236}">
                <a16:creationId xmlns:a16="http://schemas.microsoft.com/office/drawing/2014/main" id="{3E951054-DF1B-9E0F-C2A5-CAA3192A2251}"/>
              </a:ext>
            </a:extLst>
          </p:cNvPr>
          <p:cNvCxnSpPr>
            <a:cxnSpLocks/>
          </p:cNvCxnSpPr>
          <p:nvPr/>
        </p:nvCxnSpPr>
        <p:spPr>
          <a:xfrm flipV="1">
            <a:off x="1567340" y="2108391"/>
            <a:ext cx="0" cy="31683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E2F041D9-2500-3C8F-3216-A1C564DE430A}"/>
              </a:ext>
            </a:extLst>
          </p:cNvPr>
          <p:cNvSpPr txBox="1"/>
          <p:nvPr/>
        </p:nvSpPr>
        <p:spPr>
          <a:xfrm>
            <a:off x="1284065" y="50920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51" name="Ovale 50">
            <a:extLst>
              <a:ext uri="{FF2B5EF4-FFF2-40B4-BE49-F238E27FC236}">
                <a16:creationId xmlns:a16="http://schemas.microsoft.com/office/drawing/2014/main" id="{73C74E57-F6FB-EE0C-81CA-946CC52F128F}"/>
              </a:ext>
            </a:extLst>
          </p:cNvPr>
          <p:cNvSpPr/>
          <p:nvPr/>
        </p:nvSpPr>
        <p:spPr>
          <a:xfrm>
            <a:off x="1887375" y="2444675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e 51">
            <a:extLst>
              <a:ext uri="{FF2B5EF4-FFF2-40B4-BE49-F238E27FC236}">
                <a16:creationId xmlns:a16="http://schemas.microsoft.com/office/drawing/2014/main" id="{D2EBE3DC-3306-D921-13B4-B4F3DADD7B9B}"/>
              </a:ext>
            </a:extLst>
          </p:cNvPr>
          <p:cNvSpPr/>
          <p:nvPr/>
        </p:nvSpPr>
        <p:spPr>
          <a:xfrm>
            <a:off x="3156651" y="2767114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e 52">
            <a:extLst>
              <a:ext uri="{FF2B5EF4-FFF2-40B4-BE49-F238E27FC236}">
                <a16:creationId xmlns:a16="http://schemas.microsoft.com/office/drawing/2014/main" id="{8412B2E2-A787-CA88-4CFF-F0572B029CA2}"/>
              </a:ext>
            </a:extLst>
          </p:cNvPr>
          <p:cNvSpPr/>
          <p:nvPr/>
        </p:nvSpPr>
        <p:spPr>
          <a:xfrm>
            <a:off x="4491175" y="3008391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e 53">
            <a:extLst>
              <a:ext uri="{FF2B5EF4-FFF2-40B4-BE49-F238E27FC236}">
                <a16:creationId xmlns:a16="http://schemas.microsoft.com/office/drawing/2014/main" id="{7AEE29E2-787B-9DD6-9617-64CAA32B8B14}"/>
              </a:ext>
            </a:extLst>
          </p:cNvPr>
          <p:cNvSpPr/>
          <p:nvPr/>
        </p:nvSpPr>
        <p:spPr>
          <a:xfrm>
            <a:off x="5861316" y="4418716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e 54">
            <a:extLst>
              <a:ext uri="{FF2B5EF4-FFF2-40B4-BE49-F238E27FC236}">
                <a16:creationId xmlns:a16="http://schemas.microsoft.com/office/drawing/2014/main" id="{6240C979-A32C-2208-513C-AD1DF56CCE7B}"/>
              </a:ext>
            </a:extLst>
          </p:cNvPr>
          <p:cNvSpPr/>
          <p:nvPr/>
        </p:nvSpPr>
        <p:spPr>
          <a:xfrm>
            <a:off x="3156650" y="3610229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e 55">
            <a:extLst>
              <a:ext uri="{FF2B5EF4-FFF2-40B4-BE49-F238E27FC236}">
                <a16:creationId xmlns:a16="http://schemas.microsoft.com/office/drawing/2014/main" id="{999B9B6F-E283-7B87-A155-27EEBBA3EF81}"/>
              </a:ext>
            </a:extLst>
          </p:cNvPr>
          <p:cNvSpPr/>
          <p:nvPr/>
        </p:nvSpPr>
        <p:spPr>
          <a:xfrm>
            <a:off x="1887375" y="2850630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e 56">
            <a:extLst>
              <a:ext uri="{FF2B5EF4-FFF2-40B4-BE49-F238E27FC236}">
                <a16:creationId xmlns:a16="http://schemas.microsoft.com/office/drawing/2014/main" id="{91288826-4170-2D4C-7260-EBE3D7E34D0D}"/>
              </a:ext>
            </a:extLst>
          </p:cNvPr>
          <p:cNvSpPr/>
          <p:nvPr/>
        </p:nvSpPr>
        <p:spPr>
          <a:xfrm>
            <a:off x="4491175" y="3347181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e 57">
            <a:extLst>
              <a:ext uri="{FF2B5EF4-FFF2-40B4-BE49-F238E27FC236}">
                <a16:creationId xmlns:a16="http://schemas.microsoft.com/office/drawing/2014/main" id="{B4B64CDD-E615-940F-82AB-E88E3F12769A}"/>
              </a:ext>
            </a:extLst>
          </p:cNvPr>
          <p:cNvSpPr/>
          <p:nvPr/>
        </p:nvSpPr>
        <p:spPr>
          <a:xfrm>
            <a:off x="5858351" y="3466423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e 58">
            <a:extLst>
              <a:ext uri="{FF2B5EF4-FFF2-40B4-BE49-F238E27FC236}">
                <a16:creationId xmlns:a16="http://schemas.microsoft.com/office/drawing/2014/main" id="{AC39C3B7-E48C-6D46-74D8-ACE71EAF371B}"/>
              </a:ext>
            </a:extLst>
          </p:cNvPr>
          <p:cNvSpPr/>
          <p:nvPr/>
        </p:nvSpPr>
        <p:spPr>
          <a:xfrm>
            <a:off x="7580009" y="1831626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6183B685-404C-99BF-7725-154BAE27A798}"/>
              </a:ext>
            </a:extLst>
          </p:cNvPr>
          <p:cNvSpPr txBox="1"/>
          <p:nvPr/>
        </p:nvSpPr>
        <p:spPr>
          <a:xfrm>
            <a:off x="7686346" y="1723057"/>
            <a:ext cx="2004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: Reference distribution</a:t>
            </a:r>
          </a:p>
        </p:txBody>
      </p:sp>
      <p:sp>
        <p:nvSpPr>
          <p:cNvPr id="61" name="Ovale 60">
            <a:extLst>
              <a:ext uri="{FF2B5EF4-FFF2-40B4-BE49-F238E27FC236}">
                <a16:creationId xmlns:a16="http://schemas.microsoft.com/office/drawing/2014/main" id="{A9310562-716D-F962-B46C-2F0BF641F397}"/>
              </a:ext>
            </a:extLst>
          </p:cNvPr>
          <p:cNvSpPr/>
          <p:nvPr/>
        </p:nvSpPr>
        <p:spPr>
          <a:xfrm>
            <a:off x="7580009" y="2047650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CasellaDiTesto 61">
            <a:extLst>
              <a:ext uri="{FF2B5EF4-FFF2-40B4-BE49-F238E27FC236}">
                <a16:creationId xmlns:a16="http://schemas.microsoft.com/office/drawing/2014/main" id="{3024266E-EF1E-C373-F2C2-8055FB603345}"/>
              </a:ext>
            </a:extLst>
          </p:cNvPr>
          <p:cNvSpPr txBox="1"/>
          <p:nvPr/>
        </p:nvSpPr>
        <p:spPr>
          <a:xfrm>
            <a:off x="7682485" y="1955898"/>
            <a:ext cx="1827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: Observation at time t</a:t>
            </a:r>
          </a:p>
        </p:txBody>
      </p:sp>
      <p:cxnSp>
        <p:nvCxnSpPr>
          <p:cNvPr id="63" name="Connettore 1 62">
            <a:extLst>
              <a:ext uri="{FF2B5EF4-FFF2-40B4-BE49-F238E27FC236}">
                <a16:creationId xmlns:a16="http://schemas.microsoft.com/office/drawing/2014/main" id="{D30803E4-AFCE-6BF6-DE9B-B270498443EE}"/>
              </a:ext>
            </a:extLst>
          </p:cNvPr>
          <p:cNvCxnSpPr>
            <a:stCxn id="51" idx="4"/>
            <a:endCxn id="56" idx="0"/>
          </p:cNvCxnSpPr>
          <p:nvPr/>
        </p:nvCxnSpPr>
        <p:spPr>
          <a:xfrm>
            <a:off x="1959369" y="2588692"/>
            <a:ext cx="0" cy="26193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1 63">
            <a:extLst>
              <a:ext uri="{FF2B5EF4-FFF2-40B4-BE49-F238E27FC236}">
                <a16:creationId xmlns:a16="http://schemas.microsoft.com/office/drawing/2014/main" id="{65781980-06CF-9921-6DA0-5D623EF28BD9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3228644" y="2911131"/>
            <a:ext cx="1" cy="69909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1 64">
            <a:extLst>
              <a:ext uri="{FF2B5EF4-FFF2-40B4-BE49-F238E27FC236}">
                <a16:creationId xmlns:a16="http://schemas.microsoft.com/office/drawing/2014/main" id="{AAE05EAC-D452-983A-8306-AF60E2ADD770}"/>
              </a:ext>
            </a:extLst>
          </p:cNvPr>
          <p:cNvCxnSpPr>
            <a:cxnSpLocks/>
            <a:stCxn id="53" idx="4"/>
            <a:endCxn id="57" idx="0"/>
          </p:cNvCxnSpPr>
          <p:nvPr/>
        </p:nvCxnSpPr>
        <p:spPr>
          <a:xfrm>
            <a:off x="4563169" y="3152407"/>
            <a:ext cx="0" cy="194774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>
            <a:extLst>
              <a:ext uri="{FF2B5EF4-FFF2-40B4-BE49-F238E27FC236}">
                <a16:creationId xmlns:a16="http://schemas.microsoft.com/office/drawing/2014/main" id="{D94354AD-0376-DB55-249E-07F0CC823A2B}"/>
              </a:ext>
            </a:extLst>
          </p:cNvPr>
          <p:cNvCxnSpPr>
            <a:cxnSpLocks/>
            <a:endCxn id="54" idx="0"/>
          </p:cNvCxnSpPr>
          <p:nvPr/>
        </p:nvCxnSpPr>
        <p:spPr>
          <a:xfrm>
            <a:off x="5930344" y="3610230"/>
            <a:ext cx="2966" cy="80848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CasellaDiTesto 66">
            <a:extLst>
              <a:ext uri="{FF2B5EF4-FFF2-40B4-BE49-F238E27FC236}">
                <a16:creationId xmlns:a16="http://schemas.microsoft.com/office/drawing/2014/main" id="{CBDF67A9-8E59-7121-0061-93A430C1B3FC}"/>
              </a:ext>
            </a:extLst>
          </p:cNvPr>
          <p:cNvSpPr txBox="1"/>
          <p:nvPr/>
        </p:nvSpPr>
        <p:spPr>
          <a:xfrm>
            <a:off x="387680" y="2019438"/>
            <a:ext cx="12640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Relative skill frequency</a:t>
            </a:r>
          </a:p>
          <a:p>
            <a:r>
              <a:rPr lang="en-GB" dirty="0"/>
              <a:t>for a given occupation</a:t>
            </a:r>
          </a:p>
        </p:txBody>
      </p: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607923BD-19A0-5CCB-5B9F-031A39B8DF2A}"/>
              </a:ext>
            </a:extLst>
          </p:cNvPr>
          <p:cNvSpPr txBox="1"/>
          <p:nvPr/>
        </p:nvSpPr>
        <p:spPr>
          <a:xfrm>
            <a:off x="6859929" y="5432896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Skill 5*</a:t>
            </a:r>
          </a:p>
        </p:txBody>
      </p:sp>
      <p:cxnSp>
        <p:nvCxnSpPr>
          <p:cNvPr id="69" name="Connettore 1 68">
            <a:extLst>
              <a:ext uri="{FF2B5EF4-FFF2-40B4-BE49-F238E27FC236}">
                <a16:creationId xmlns:a16="http://schemas.microsoft.com/office/drawing/2014/main" id="{B16C08B9-962B-A4BC-ED1D-B4FF27BF3521}"/>
              </a:ext>
            </a:extLst>
          </p:cNvPr>
          <p:cNvCxnSpPr>
            <a:cxnSpLocks/>
          </p:cNvCxnSpPr>
          <p:nvPr/>
        </p:nvCxnSpPr>
        <p:spPr>
          <a:xfrm>
            <a:off x="7221565" y="5132727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e 69">
            <a:extLst>
              <a:ext uri="{FF2B5EF4-FFF2-40B4-BE49-F238E27FC236}">
                <a16:creationId xmlns:a16="http://schemas.microsoft.com/office/drawing/2014/main" id="{37102F63-0608-61F6-D431-926C83309230}"/>
              </a:ext>
            </a:extLst>
          </p:cNvPr>
          <p:cNvSpPr/>
          <p:nvPr/>
        </p:nvSpPr>
        <p:spPr>
          <a:xfrm>
            <a:off x="7147961" y="3060640"/>
            <a:ext cx="143989" cy="144016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e 70">
            <a:extLst>
              <a:ext uri="{FF2B5EF4-FFF2-40B4-BE49-F238E27FC236}">
                <a16:creationId xmlns:a16="http://schemas.microsoft.com/office/drawing/2014/main" id="{E44EA16D-D024-530A-1D7B-8BBDEFADB85F}"/>
              </a:ext>
            </a:extLst>
          </p:cNvPr>
          <p:cNvSpPr/>
          <p:nvPr/>
        </p:nvSpPr>
        <p:spPr>
          <a:xfrm>
            <a:off x="7157248" y="5204735"/>
            <a:ext cx="143989" cy="1440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2" name="Connettore 1 71">
            <a:extLst>
              <a:ext uri="{FF2B5EF4-FFF2-40B4-BE49-F238E27FC236}">
                <a16:creationId xmlns:a16="http://schemas.microsoft.com/office/drawing/2014/main" id="{DB839241-85C0-DB3E-68A3-D7D442436AC7}"/>
              </a:ext>
            </a:extLst>
          </p:cNvPr>
          <p:cNvCxnSpPr>
            <a:cxnSpLocks/>
            <a:stCxn id="70" idx="4"/>
          </p:cNvCxnSpPr>
          <p:nvPr/>
        </p:nvCxnSpPr>
        <p:spPr>
          <a:xfrm>
            <a:off x="7219955" y="3204657"/>
            <a:ext cx="9286" cy="20000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ttangolo 72">
            <a:extLst>
              <a:ext uri="{FF2B5EF4-FFF2-40B4-BE49-F238E27FC236}">
                <a16:creationId xmlns:a16="http://schemas.microsoft.com/office/drawing/2014/main" id="{EEC3F198-5629-BC7D-8E5E-A2F62A4D0B8E}"/>
              </a:ext>
            </a:extLst>
          </p:cNvPr>
          <p:cNvSpPr/>
          <p:nvPr/>
        </p:nvSpPr>
        <p:spPr>
          <a:xfrm>
            <a:off x="6903608" y="2911130"/>
            <a:ext cx="720309" cy="291108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CasellaDiTesto 73">
            <a:extLst>
              <a:ext uri="{FF2B5EF4-FFF2-40B4-BE49-F238E27FC236}">
                <a16:creationId xmlns:a16="http://schemas.microsoft.com/office/drawing/2014/main" id="{520EC1FA-38B6-4F3D-94CE-F5CC02C84027}"/>
              </a:ext>
            </a:extLst>
          </p:cNvPr>
          <p:cNvSpPr txBox="1"/>
          <p:nvPr/>
        </p:nvSpPr>
        <p:spPr>
          <a:xfrm>
            <a:off x="7652016" y="2918017"/>
            <a:ext cx="1307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Skill not in the occupation skill bundle</a:t>
            </a:r>
          </a:p>
        </p:txBody>
      </p:sp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9F22B339-B653-ABA7-DD07-921EC0614878}"/>
              </a:ext>
            </a:extLst>
          </p:cNvPr>
          <p:cNvSpPr txBox="1"/>
          <p:nvPr/>
        </p:nvSpPr>
        <p:spPr>
          <a:xfrm>
            <a:off x="777543" y="5896722"/>
            <a:ext cx="855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sum of the coloured segments is the overall degree of specialisation of the occupation (sum up to 1)</a:t>
            </a:r>
          </a:p>
        </p:txBody>
      </p:sp>
    </p:spTree>
    <p:extLst>
      <p:ext uri="{BB962C8B-B14F-4D97-AF65-F5344CB8AC3E}">
        <p14:creationId xmlns:p14="http://schemas.microsoft.com/office/powerpoint/2010/main" val="283355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70" grpId="0" animBg="1"/>
      <p:bldP spid="73" grpId="0" animBg="1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AEE17-646F-B267-DCA8-151044272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A29E94-8741-2632-65FF-482C915A4A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Methodology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75B908E7-3719-2AD2-45BC-B20C38D2DC6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546537" y="1756446"/>
                <a:ext cx="8499137" cy="5004460"/>
              </a:xfrm>
            </p:spPr>
            <p:txBody>
              <a:bodyPr>
                <a:no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We compute the distance for each skill between two moments in time and sum them. The difference between the two is an </a:t>
                </a:r>
                <a:r>
                  <a:rPr lang="en-GB" sz="18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indicator of change in occupations skills requirements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b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The change indicator  of occupation </a:t>
                </a:r>
                <a:r>
                  <a:rPr lang="en-GB" sz="1800" i="1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i</a:t>
                </a:r>
                <a:r>
                  <a:rPr lang="en-GB" sz="18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>
                    <a:solidFill>
                      <a:srgbClr val="333F5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between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years </a:t>
                </a:r>
                <a:r>
                  <a:rPr lang="en-GB" sz="18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t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and </a:t>
                </a:r>
                <a:r>
                  <a:rPr lang="en-GB" sz="18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t+1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is defined as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800" b="0" i="1" smtClean="0">
                            <a:latin typeface="Cambria Math" panose="02040503050406030204" pitchFamily="18" charset="0"/>
                          </a:rPr>
                          <m:t>𝐶𝐼</m:t>
                        </m:r>
                      </m:e>
                      <m:sub>
                        <m:r>
                          <a:rPr lang="it-IT" sz="18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it-IT" sz="1800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it-IT" sz="1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j</m:t>
                        </m:r>
                        <m:r>
                          <a:rPr lang="en-GB" sz="180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it-IT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J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t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it-IT" sz="1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800" b="0" i="0" smtClean="0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NRCA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ij</m:t>
                            </m:r>
                            <m:r>
                              <m:rPr>
                                <m:sty m:val="p"/>
                              </m:rPr>
                              <a:rPr lang="it-IT" sz="1800" b="0" i="0" smtClean="0">
                                <a:latin typeface="Cambria Math" panose="02040503050406030204" pitchFamily="18" charset="0"/>
                              </a:rPr>
                              <m:t>t</m:t>
                            </m:r>
                          </m:sub>
                        </m:sSub>
                        <m:r>
                          <a:rPr lang="it-IT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it-IT" sz="1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NRCA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800">
                                <a:latin typeface="Cambria Math" panose="02040503050406030204" pitchFamily="18" charset="0"/>
                              </a:rPr>
                              <m:t>ij</m:t>
                            </m:r>
                            <m:r>
                              <m:rPr>
                                <m:sty m:val="p"/>
                              </m:rPr>
                              <a:rPr lang="it-IT" sz="1800" b="0" i="0" smtClean="0">
                                <a:latin typeface="Cambria Math" panose="02040503050406030204" pitchFamily="18" charset="0"/>
                              </a:rPr>
                              <m:t>t</m:t>
                            </m:r>
                            <m:r>
                              <a:rPr lang="it-IT" sz="18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nary>
                    <m:r>
                      <a:rPr lang="it-IT" sz="1800" b="0" i="1" smtClean="0"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endParaRPr lang="en-GB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lnSpc>
                    <a:spcPct val="100000"/>
                  </a:lnSpc>
                </a:pPr>
                <a:b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800" dirty="0">
                    <a:highlight>
                      <a:srgbClr val="FF6600"/>
                    </a:highlight>
                    <a:latin typeface="Calibri" panose="020F0502020204030204" pitchFamily="34" charset="0"/>
                    <a:cs typeface="Calibri" panose="020F0502020204030204" pitchFamily="34" charset="0"/>
                  </a:rPr>
                  <a:t>The measure is additive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 </a:t>
                </a:r>
                <a:r>
                  <a:rPr lang="en-GB" sz="18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the indicator of overall change can be decomposed to represent the contribution of groups of skills to overall change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 We distinguish </a:t>
                </a:r>
                <a:r>
                  <a:rPr lang="en-GB" sz="18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digital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:r>
                  <a:rPr lang="en-GB" sz="18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professional 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and </a:t>
                </a:r>
                <a:r>
                  <a:rPr lang="en-GB" sz="18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transversal skills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00000"/>
                  </a:lnSpc>
                </a:pPr>
                <a:endParaRPr lang="en-GB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GB" sz="18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Characteristics: </a:t>
                </a:r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The indicator captures the contribution (positive or negative) of each skill, that is the sign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NRCA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ij</m:t>
                        </m:r>
                        <m:r>
                          <m:rPr>
                            <m:sty m:val="p"/>
                          </m:rPr>
                          <a:rPr lang="it-IT" sz="18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  <m:r>
                      <a:rPr lang="it-IT" sz="18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it-IT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NRCA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ij</m:t>
                        </m:r>
                        <m:r>
                          <m:rPr>
                            <m:sty m:val="p"/>
                          </m:rPr>
                          <a:rPr lang="it-IT" sz="1800" b="0" i="0" smtClean="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lang="it-IT" sz="18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GB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. In fact, it registers the turnover in relevance with the goal of highlighting interesting trends, that can be inspected further.</a:t>
                </a:r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75B908E7-3719-2AD2-45BC-B20C38D2DC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546537" y="1756446"/>
                <a:ext cx="8499137" cy="5004460"/>
              </a:xfrm>
              <a:blipFill>
                <a:blip r:embed="rId2"/>
                <a:stretch>
                  <a:fillRect l="-746" t="-50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ttangolo 3">
            <a:extLst>
              <a:ext uri="{FF2B5EF4-FFF2-40B4-BE49-F238E27FC236}">
                <a16:creationId xmlns:a16="http://schemas.microsoft.com/office/drawing/2014/main" id="{52828780-CA4B-3347-3503-83FC774C803E}"/>
              </a:ext>
            </a:extLst>
          </p:cNvPr>
          <p:cNvSpPr/>
          <p:nvPr/>
        </p:nvSpPr>
        <p:spPr>
          <a:xfrm>
            <a:off x="546537" y="5401056"/>
            <a:ext cx="8499137" cy="11826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08547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D17F8E-3CB6-4F1A-AB1C-C0FA346E23D7}">
  <ds:schemaRefs>
    <ds:schemaRef ds:uri="http://purl.org/dc/dcmitype/"/>
    <ds:schemaRef ds:uri="b60ce84f-f280-4667-9800-e3f576e2a563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2366948-6865-4f5e-9e13-175c864d646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</TotalTime>
  <Words>1388</Words>
  <Application>Microsoft Macintosh PowerPoint</Application>
  <PresentationFormat>Widescreen</PresentationFormat>
  <Paragraphs>156</Paragraphs>
  <Slides>15</Slides>
  <Notes>1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0" baseType="lpstr">
      <vt:lpstr>Aptos</vt:lpstr>
      <vt:lpstr>Arial</vt:lpstr>
      <vt:lpstr>Calibri</vt:lpstr>
      <vt:lpstr>Cambria Math</vt:lpstr>
      <vt:lpstr>Custom Design</vt:lpstr>
      <vt:lpstr>Presentazione standard di PowerPoint</vt:lpstr>
      <vt:lpstr>Context and motivation</vt:lpstr>
      <vt:lpstr>Capturing skill change</vt:lpstr>
      <vt:lpstr>Research questions</vt:lpstr>
      <vt:lpstr>Data</vt:lpstr>
      <vt:lpstr>Methodology</vt:lpstr>
      <vt:lpstr>Methodology</vt:lpstr>
      <vt:lpstr>NRCA visually  (one occupation at a time) </vt:lpstr>
      <vt:lpstr>Methodology</vt:lpstr>
      <vt:lpstr>Skill change indicators – Magnitude</vt:lpstr>
      <vt:lpstr>Skill change indicators – Magnitude</vt:lpstr>
      <vt:lpstr>Results</vt:lpstr>
      <vt:lpstr>Results</vt:lpstr>
      <vt:lpstr>Results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fabio.mercorio@unimib.it</cp:lastModifiedBy>
  <cp:revision>136</cp:revision>
  <cp:lastPrinted>2022-08-18T12:34:37Z</cp:lastPrinted>
  <dcterms:created xsi:type="dcterms:W3CDTF">2021-07-14T07:03:25Z</dcterms:created>
  <dcterms:modified xsi:type="dcterms:W3CDTF">2024-09-05T07:56:24Z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