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handoutMasterIdLst>
    <p:handoutMasterId r:id="rId11"/>
  </p:handoutMasterIdLst>
  <p:sldIdLst>
    <p:sldId id="287" r:id="rId5"/>
    <p:sldId id="296" r:id="rId6"/>
    <p:sldId id="291" r:id="rId7"/>
    <p:sldId id="292" r:id="rId8"/>
    <p:sldId id="293" r:id="rId9"/>
    <p:sldId id="295" r:id="rId10"/>
  </p:sldIdLst>
  <p:sldSz cx="12192000" cy="6858000"/>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C86A5A-33B7-4F25-ACDA-2D779B14DA33}" v="8" dt="2023-07-27T09:44:29.070"/>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84871" cy="502835"/>
          </a:xfrm>
          <a:prstGeom prst="rect">
            <a:avLst/>
          </a:prstGeom>
        </p:spPr>
        <p:txBody>
          <a:bodyPr vert="horz" lIns="96625" tIns="48312" rIns="96625" bIns="48312"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901698" y="0"/>
            <a:ext cx="2984871" cy="502835"/>
          </a:xfrm>
          <a:prstGeom prst="rect">
            <a:avLst/>
          </a:prstGeom>
        </p:spPr>
        <p:txBody>
          <a:bodyPr vert="horz" lIns="96625" tIns="48312" rIns="96625" bIns="48312" rtlCol="0"/>
          <a:lstStyle>
            <a:lvl1pPr algn="r">
              <a:defRPr sz="1300"/>
            </a:lvl1pPr>
          </a:lstStyle>
          <a:p>
            <a:fld id="{FD5D270C-AD71-46E6-A5A6-B9B37BC4B257}" type="datetimeFigureOut">
              <a:rPr lang="en-US" smtClean="0"/>
              <a:t>8/30/2024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519055"/>
            <a:ext cx="2984871" cy="502834"/>
          </a:xfrm>
          <a:prstGeom prst="rect">
            <a:avLst/>
          </a:prstGeom>
        </p:spPr>
        <p:txBody>
          <a:bodyPr vert="horz" lIns="96625" tIns="48312" rIns="96625" bIns="48312"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901698" y="9519055"/>
            <a:ext cx="2984871" cy="502834"/>
          </a:xfrm>
          <a:prstGeom prst="rect">
            <a:avLst/>
          </a:prstGeom>
        </p:spPr>
        <p:txBody>
          <a:bodyPr vert="horz" lIns="96625" tIns="48312" rIns="96625" bIns="48312" rtlCol="0" anchor="b"/>
          <a:lstStyle>
            <a:lvl1pPr algn="r">
              <a:defRPr sz="1300"/>
            </a:lvl1pPr>
          </a:lstStyle>
          <a:p>
            <a:fld id="{A433BB8F-7739-4E84-9D14-DC6BE98AAA9F}" type="slidenum">
              <a:rPr lang="en-US" smtClean="0"/>
              <a:t>‹#›</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usi.ch/en/originalnode/17" TargetMode="External"/><Relationship Id="rId2" Type="http://schemas.openxmlformats.org/officeDocument/2006/relationships/hyperlink" Target="https://www.swissuniversities.ch/en/" TargetMode="External"/><Relationship Id="rId1" Type="http://schemas.openxmlformats.org/officeDocument/2006/relationships/slideLayout" Target="../slideLayouts/slideLayout2.xml"/><Relationship Id="rId4" Type="http://schemas.openxmlformats.org/officeDocument/2006/relationships/hyperlink" Target="https://www.usi.ch/en/originalnode/9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lstStyle/>
          <a:p>
            <a:r>
              <a:rPr lang="de-DE" dirty="0" err="1"/>
              <a:t>Introduction</a:t>
            </a:r>
            <a:endParaRPr lang="de-DE" dirty="0"/>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r>
              <a:rPr lang="de-DE" dirty="0" err="1"/>
              <a:t>Switzerland</a:t>
            </a:r>
            <a:endParaRPr lang="de-DE"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r>
              <a:rPr lang="en-GB" dirty="0"/>
              <a:t>Dr. Moreno Baruffini, member of the ENRLMM scientific committee</a:t>
            </a:r>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p:txBody>
          <a:bodyPr>
            <a:normAutofit lnSpcReduction="10000"/>
          </a:bodyPr>
          <a:lstStyle/>
          <a:p>
            <a:r>
              <a:rPr lang="en-GB" dirty="0"/>
              <a:t>Istituto Ricerche Economiche, Università della Svizzera italiana</a:t>
            </a:r>
          </a:p>
        </p:txBody>
      </p:sp>
    </p:spTree>
    <p:extLst>
      <p:ext uri="{BB962C8B-B14F-4D97-AF65-F5344CB8AC3E}">
        <p14:creationId xmlns:p14="http://schemas.microsoft.com/office/powerpoint/2010/main" val="3817231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normAutofit/>
          </a:bodyPr>
          <a:lstStyle/>
          <a:p>
            <a:pPr marL="342900" indent="-342900" algn="just" fontAlgn="base">
              <a:buFont typeface="Arial" panose="020B0604020202020204" pitchFamily="34" charset="0"/>
              <a:buChar char="•"/>
            </a:pPr>
            <a:r>
              <a:rPr lang="en-US" sz="2400" b="0" i="0" dirty="0">
                <a:solidFill>
                  <a:srgbClr val="000000"/>
                </a:solidFill>
                <a:effectLst/>
                <a:latin typeface="standard_ct_lightlight"/>
              </a:rPr>
              <a:t>Università della Svizzera italiana (USI) is one of the 12 certified public universities</a:t>
            </a:r>
            <a:r>
              <a:rPr lang="en-US" sz="2400" b="0" i="0" dirty="0">
                <a:solidFill>
                  <a:srgbClr val="000000"/>
                </a:solidFill>
                <a:effectLst/>
                <a:latin typeface="standard_ctmedium"/>
              </a:rPr>
              <a:t> in Switzerland </a:t>
            </a:r>
            <a:r>
              <a:rPr lang="en-US" sz="2400" b="0" i="0" dirty="0">
                <a:solidFill>
                  <a:srgbClr val="000000"/>
                </a:solidFill>
                <a:effectLst/>
                <a:latin typeface="standard_ct_lightlight"/>
              </a:rPr>
              <a:t>and member of </a:t>
            </a:r>
            <a:r>
              <a:rPr lang="en-US" sz="2400" b="0" i="0" u="sng" dirty="0" err="1">
                <a:solidFill>
                  <a:srgbClr val="000000"/>
                </a:solidFill>
                <a:effectLst/>
                <a:latin typeface="standard_ct_lightlight"/>
                <a:hlinkClick r:id="rId2"/>
              </a:rPr>
              <a:t>swissuniversities</a:t>
            </a:r>
            <a:r>
              <a:rPr lang="en-US" sz="2400" b="0" i="0" dirty="0">
                <a:solidFill>
                  <a:srgbClr val="000000"/>
                </a:solidFill>
                <a:effectLst/>
                <a:latin typeface="standard_ct_lightlight"/>
              </a:rPr>
              <a:t>. </a:t>
            </a:r>
          </a:p>
          <a:p>
            <a:pPr marL="342900" indent="-342900" algn="just" fontAlgn="base">
              <a:buFont typeface="Arial" panose="020B0604020202020204" pitchFamily="34" charset="0"/>
              <a:buChar char="•"/>
            </a:pPr>
            <a:r>
              <a:rPr lang="en-US" sz="2400" b="0" i="0" dirty="0">
                <a:solidFill>
                  <a:srgbClr val="000000"/>
                </a:solidFill>
                <a:effectLst/>
                <a:latin typeface="standard_ct_lightlight"/>
              </a:rPr>
              <a:t>USI is a young and lively university, a </a:t>
            </a:r>
            <a:r>
              <a:rPr lang="en-US" sz="2400" b="0" i="0" dirty="0">
                <a:solidFill>
                  <a:srgbClr val="000000"/>
                </a:solidFill>
                <a:effectLst/>
                <a:latin typeface="standard_ctmedium"/>
              </a:rPr>
              <a:t>hub of opportunity open to the world</a:t>
            </a:r>
            <a:r>
              <a:rPr lang="en-US" sz="2400" b="0" i="0" dirty="0">
                <a:solidFill>
                  <a:srgbClr val="000000"/>
                </a:solidFill>
                <a:effectLst/>
                <a:latin typeface="standard_ct_lightlight"/>
              </a:rPr>
              <a:t> where students are offered a quality interdisciplinary </a:t>
            </a:r>
            <a:r>
              <a:rPr lang="en-US" sz="2400" b="0" i="0" u="sng" dirty="0">
                <a:solidFill>
                  <a:srgbClr val="000000"/>
                </a:solidFill>
                <a:effectLst/>
                <a:latin typeface="standard_ct_lightlight"/>
                <a:hlinkClick r:id="rId3"/>
              </a:rPr>
              <a:t>education</a:t>
            </a:r>
            <a:r>
              <a:rPr lang="en-US" sz="2400" b="0" i="0" dirty="0">
                <a:solidFill>
                  <a:srgbClr val="000000"/>
                </a:solidFill>
                <a:effectLst/>
                <a:latin typeface="standard_ct_lightlight"/>
              </a:rPr>
              <a:t> in which they can be fully engaged and take </a:t>
            </a:r>
            <a:r>
              <a:rPr lang="en-US" sz="2400" b="0" i="0" dirty="0" err="1">
                <a:solidFill>
                  <a:srgbClr val="000000"/>
                </a:solidFill>
                <a:effectLst/>
                <a:latin typeface="standard_ct_lightlight"/>
              </a:rPr>
              <a:t>centre</a:t>
            </a:r>
            <a:r>
              <a:rPr lang="en-US" sz="2400" b="0" i="0" dirty="0">
                <a:solidFill>
                  <a:srgbClr val="000000"/>
                </a:solidFill>
                <a:effectLst/>
                <a:latin typeface="standard_ct_lightlight"/>
              </a:rPr>
              <a:t> stage, and where our </a:t>
            </a:r>
            <a:r>
              <a:rPr lang="en-US" sz="2400" b="0" i="0" u="sng" dirty="0">
                <a:solidFill>
                  <a:srgbClr val="000000"/>
                </a:solidFill>
                <a:effectLst/>
                <a:latin typeface="standard_ct_lightlight"/>
                <a:hlinkClick r:id="rId4"/>
              </a:rPr>
              <a:t>researchers</a:t>
            </a:r>
            <a:r>
              <a:rPr lang="en-US" sz="2400" b="0" i="0" dirty="0">
                <a:solidFill>
                  <a:srgbClr val="000000"/>
                </a:solidFill>
                <a:effectLst/>
                <a:latin typeface="standard_ct_lightlight"/>
              </a:rPr>
              <a:t> can count on having the space to freely pursue their initiative.</a:t>
            </a:r>
          </a:p>
          <a:p>
            <a:pPr marL="342900" indent="-342900" algn="just" fontAlgn="base">
              <a:buFont typeface="Arial" panose="020B0604020202020204" pitchFamily="34" charset="0"/>
              <a:buChar char="•"/>
            </a:pPr>
            <a:r>
              <a:rPr lang="en-US" sz="2400" b="0" i="0" dirty="0">
                <a:solidFill>
                  <a:srgbClr val="000000"/>
                </a:solidFill>
                <a:effectLst/>
                <a:latin typeface="standard_ct_lightlight"/>
              </a:rPr>
              <a:t>From its foundation as an administrative unit of the Canton Ticino in the 1960's the institute IRE has been monitoring the regional economy. In 1996, year of the foundation of the Università della Svizzera italiana, it has been integrated in the Faculty of Economics. In the sequel, the research activities were organized according to a pure university logic with the integration of PhD students and post-docs.</a:t>
            </a:r>
          </a:p>
          <a:p>
            <a:endParaRPr lang="de-DE" sz="2600" dirty="0"/>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de-DE" dirty="0"/>
              <a:t>Welcome </a:t>
            </a:r>
            <a:r>
              <a:rPr lang="de-DE" dirty="0" err="1"/>
              <a:t>to</a:t>
            </a:r>
            <a:r>
              <a:rPr lang="de-DE" dirty="0"/>
              <a:t> USI!</a:t>
            </a:r>
          </a:p>
        </p:txBody>
      </p:sp>
    </p:spTree>
    <p:extLst>
      <p:ext uri="{BB962C8B-B14F-4D97-AF65-F5344CB8AC3E}">
        <p14:creationId xmlns:p14="http://schemas.microsoft.com/office/powerpoint/2010/main" val="443636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lstStyle/>
          <a:p>
            <a:pPr marL="457200" indent="-457200">
              <a:buFont typeface="Arial" panose="020B0604020202020204" pitchFamily="34" charset="0"/>
              <a:buChar char="•"/>
            </a:pPr>
            <a:r>
              <a:rPr lang="de-DE" sz="2400" dirty="0" err="1">
                <a:solidFill>
                  <a:srgbClr val="000000"/>
                </a:solidFill>
                <a:latin typeface="standard_ct_lightlight"/>
              </a:rPr>
              <a:t>What</a:t>
            </a:r>
            <a:r>
              <a:rPr lang="de-DE" sz="2400" dirty="0">
                <a:solidFill>
                  <a:srgbClr val="000000"/>
                </a:solidFill>
                <a:latin typeface="standard_ct_lightlight"/>
              </a:rPr>
              <a:t> </a:t>
            </a:r>
            <a:r>
              <a:rPr lang="de-DE" sz="2400" dirty="0" err="1">
                <a:solidFill>
                  <a:srgbClr val="000000"/>
                </a:solidFill>
                <a:latin typeface="standard_ct_lightlight"/>
              </a:rPr>
              <a:t>is</a:t>
            </a:r>
            <a:r>
              <a:rPr lang="de-DE" sz="2400" dirty="0">
                <a:solidFill>
                  <a:srgbClr val="000000"/>
                </a:solidFill>
                <a:latin typeface="standard_ct_lightlight"/>
              </a:rPr>
              <a:t> </a:t>
            </a:r>
            <a:r>
              <a:rPr lang="de-DE" sz="2400" dirty="0" err="1">
                <a:solidFill>
                  <a:srgbClr val="000000"/>
                </a:solidFill>
                <a:latin typeface="standard_ct_lightlight"/>
              </a:rPr>
              <a:t>actually</a:t>
            </a:r>
            <a:r>
              <a:rPr lang="de-DE" sz="2400" dirty="0">
                <a:solidFill>
                  <a:srgbClr val="000000"/>
                </a:solidFill>
                <a:latin typeface="standard_ct_lightlight"/>
              </a:rPr>
              <a:t> a „</a:t>
            </a:r>
            <a:r>
              <a:rPr lang="de-DE" sz="2400" dirty="0" err="1">
                <a:solidFill>
                  <a:srgbClr val="000000"/>
                </a:solidFill>
                <a:latin typeface="standard_ct_lightlight"/>
              </a:rPr>
              <a:t>green</a:t>
            </a:r>
            <a:r>
              <a:rPr lang="de-DE" sz="2400" dirty="0">
                <a:solidFill>
                  <a:srgbClr val="000000"/>
                </a:solidFill>
                <a:latin typeface="standard_ct_lightlight"/>
              </a:rPr>
              <a:t> </a:t>
            </a:r>
            <a:r>
              <a:rPr lang="de-DE" sz="2400" dirty="0" err="1">
                <a:solidFill>
                  <a:srgbClr val="000000"/>
                </a:solidFill>
                <a:latin typeface="standard_ct_lightlight"/>
              </a:rPr>
              <a:t>job</a:t>
            </a:r>
            <a:r>
              <a:rPr lang="de-DE" sz="2400" dirty="0">
                <a:solidFill>
                  <a:srgbClr val="000000"/>
                </a:solidFill>
                <a:latin typeface="standard_ct_lightlight"/>
              </a:rPr>
              <a:t>“ </a:t>
            </a:r>
            <a:r>
              <a:rPr lang="de-DE" sz="2400" dirty="0" err="1">
                <a:solidFill>
                  <a:srgbClr val="000000"/>
                </a:solidFill>
                <a:latin typeface="standard_ct_lightlight"/>
              </a:rPr>
              <a:t>or</a:t>
            </a:r>
            <a:r>
              <a:rPr lang="de-DE" sz="2400" dirty="0">
                <a:solidFill>
                  <a:srgbClr val="000000"/>
                </a:solidFill>
                <a:latin typeface="standard_ct_lightlight"/>
              </a:rPr>
              <a:t> a „</a:t>
            </a:r>
            <a:r>
              <a:rPr lang="de-DE" sz="2400" dirty="0" err="1">
                <a:solidFill>
                  <a:srgbClr val="000000"/>
                </a:solidFill>
                <a:latin typeface="standard_ct_lightlight"/>
              </a:rPr>
              <a:t>green</a:t>
            </a:r>
            <a:r>
              <a:rPr lang="de-DE" sz="2400" dirty="0">
                <a:solidFill>
                  <a:srgbClr val="000000"/>
                </a:solidFill>
                <a:latin typeface="standard_ct_lightlight"/>
              </a:rPr>
              <a:t> skill“?</a:t>
            </a:r>
          </a:p>
          <a:p>
            <a:pPr marL="457200" indent="-457200">
              <a:buFont typeface="Arial" panose="020B0604020202020204" pitchFamily="34" charset="0"/>
              <a:buChar char="•"/>
            </a:pPr>
            <a:r>
              <a:rPr lang="de-DE" sz="2400" dirty="0" err="1">
                <a:solidFill>
                  <a:srgbClr val="000000"/>
                </a:solidFill>
                <a:latin typeface="standard_ct_lightlight"/>
              </a:rPr>
              <a:t>No</a:t>
            </a:r>
            <a:r>
              <a:rPr lang="de-DE" sz="2400" dirty="0">
                <a:solidFill>
                  <a:srgbClr val="000000"/>
                </a:solidFill>
                <a:latin typeface="standard_ct_lightlight"/>
              </a:rPr>
              <a:t> operational </a:t>
            </a:r>
            <a:r>
              <a:rPr lang="de-DE" sz="2400" dirty="0" err="1">
                <a:solidFill>
                  <a:srgbClr val="000000"/>
                </a:solidFill>
                <a:latin typeface="standard_ct_lightlight"/>
              </a:rPr>
              <a:t>definition</a:t>
            </a:r>
            <a:r>
              <a:rPr lang="de-DE" sz="2400" dirty="0">
                <a:solidFill>
                  <a:srgbClr val="000000"/>
                </a:solidFill>
                <a:latin typeface="standard_ct_lightlight"/>
              </a:rPr>
              <a:t>!</a:t>
            </a:r>
          </a:p>
          <a:p>
            <a:pPr marL="457200" indent="-457200">
              <a:buFont typeface="Arial" panose="020B0604020202020204" pitchFamily="34" charset="0"/>
              <a:buChar char="•"/>
            </a:pPr>
            <a:r>
              <a:rPr lang="de-DE" sz="2400" dirty="0">
                <a:solidFill>
                  <a:srgbClr val="000000"/>
                </a:solidFill>
                <a:latin typeface="standard_ct_lightlight"/>
              </a:rPr>
              <a:t>Thus, </a:t>
            </a:r>
            <a:r>
              <a:rPr lang="de-DE" sz="2400" dirty="0" err="1">
                <a:solidFill>
                  <a:srgbClr val="000000"/>
                </a:solidFill>
                <a:latin typeface="standard_ct_lightlight"/>
              </a:rPr>
              <a:t>no</a:t>
            </a:r>
            <a:r>
              <a:rPr lang="de-DE" sz="2400" dirty="0">
                <a:solidFill>
                  <a:srgbClr val="000000"/>
                </a:solidFill>
                <a:latin typeface="standard_ct_lightlight"/>
              </a:rPr>
              <a:t> original </a:t>
            </a:r>
            <a:r>
              <a:rPr lang="de-DE" sz="2400" dirty="0" err="1">
                <a:solidFill>
                  <a:srgbClr val="000000"/>
                </a:solidFill>
                <a:latin typeface="standard_ct_lightlight"/>
              </a:rPr>
              <a:t>assessment</a:t>
            </a:r>
            <a:r>
              <a:rPr lang="de-DE" sz="2400" dirty="0">
                <a:solidFill>
                  <a:srgbClr val="000000"/>
                </a:solidFill>
                <a:latin typeface="standard_ct_lightlight"/>
              </a:rPr>
              <a:t>, and </a:t>
            </a:r>
            <a:r>
              <a:rPr lang="de-DE" sz="2400" dirty="0" err="1">
                <a:solidFill>
                  <a:srgbClr val="000000"/>
                </a:solidFill>
                <a:latin typeface="standard_ct_lightlight"/>
              </a:rPr>
              <a:t>very</a:t>
            </a:r>
            <a:r>
              <a:rPr lang="de-DE" sz="2400" dirty="0">
                <a:solidFill>
                  <a:srgbClr val="000000"/>
                </a:solidFill>
                <a:latin typeface="standard_ct_lightlight"/>
              </a:rPr>
              <a:t> </a:t>
            </a:r>
            <a:r>
              <a:rPr lang="de-DE" sz="2400" dirty="0" err="1">
                <a:solidFill>
                  <a:srgbClr val="000000"/>
                </a:solidFill>
                <a:latin typeface="standard_ct_lightlight"/>
              </a:rPr>
              <a:t>preliminary</a:t>
            </a:r>
            <a:r>
              <a:rPr lang="de-DE" sz="2400" dirty="0">
                <a:solidFill>
                  <a:srgbClr val="000000"/>
                </a:solidFill>
                <a:latin typeface="standard_ct_lightlight"/>
              </a:rPr>
              <a:t> </a:t>
            </a:r>
            <a:r>
              <a:rPr lang="de-DE" sz="2400" dirty="0" err="1">
                <a:solidFill>
                  <a:srgbClr val="000000"/>
                </a:solidFill>
                <a:latin typeface="standard_ct_lightlight"/>
              </a:rPr>
              <a:t>evidence</a:t>
            </a:r>
            <a:r>
              <a:rPr lang="de-DE" sz="2400" dirty="0">
                <a:solidFill>
                  <a:srgbClr val="000000"/>
                </a:solidFill>
                <a:latin typeface="standard_ct_lightlight"/>
              </a:rPr>
              <a:t> </a:t>
            </a:r>
            <a:r>
              <a:rPr lang="de-DE" sz="2400" dirty="0" err="1">
                <a:solidFill>
                  <a:srgbClr val="000000"/>
                </a:solidFill>
                <a:latin typeface="standard_ct_lightlight"/>
              </a:rPr>
              <a:t>exploiting</a:t>
            </a:r>
            <a:r>
              <a:rPr lang="de-DE" sz="2400" dirty="0">
                <a:solidFill>
                  <a:srgbClr val="000000"/>
                </a:solidFill>
                <a:latin typeface="standard_ct_lightlight"/>
              </a:rPr>
              <a:t> </a:t>
            </a:r>
            <a:r>
              <a:rPr lang="de-DE" sz="2400" dirty="0" err="1">
                <a:solidFill>
                  <a:srgbClr val="000000"/>
                </a:solidFill>
                <a:latin typeface="standard_ct_lightlight"/>
              </a:rPr>
              <a:t>difficult</a:t>
            </a:r>
            <a:r>
              <a:rPr lang="de-DE" sz="2400" dirty="0">
                <a:solidFill>
                  <a:srgbClr val="000000"/>
                </a:solidFill>
                <a:latin typeface="standard_ct_lightlight"/>
              </a:rPr>
              <a:t> </a:t>
            </a:r>
            <a:r>
              <a:rPr lang="de-DE" sz="2400" dirty="0" err="1">
                <a:solidFill>
                  <a:srgbClr val="000000"/>
                </a:solidFill>
                <a:latin typeface="standard_ct_lightlight"/>
              </a:rPr>
              <a:t>crosswalks</a:t>
            </a:r>
            <a:r>
              <a:rPr lang="de-DE" sz="2400" dirty="0">
                <a:solidFill>
                  <a:srgbClr val="000000"/>
                </a:solidFill>
                <a:latin typeface="standard_ct_lightlight"/>
              </a:rPr>
              <a:t> </a:t>
            </a:r>
            <a:r>
              <a:rPr lang="de-DE" sz="2400" dirty="0" err="1">
                <a:solidFill>
                  <a:srgbClr val="000000"/>
                </a:solidFill>
                <a:latin typeface="standard_ct_lightlight"/>
              </a:rPr>
              <a:t>across</a:t>
            </a:r>
            <a:r>
              <a:rPr lang="de-DE" sz="2400" dirty="0">
                <a:solidFill>
                  <a:srgbClr val="000000"/>
                </a:solidFill>
                <a:latin typeface="standard_ct_lightlight"/>
              </a:rPr>
              <a:t> </a:t>
            </a:r>
            <a:r>
              <a:rPr lang="de-DE" sz="2400" dirty="0" err="1">
                <a:solidFill>
                  <a:srgbClr val="000000"/>
                </a:solidFill>
                <a:latin typeface="standard_ct_lightlight"/>
              </a:rPr>
              <a:t>exisiting</a:t>
            </a:r>
            <a:r>
              <a:rPr lang="de-DE" sz="2400" dirty="0">
                <a:solidFill>
                  <a:srgbClr val="000000"/>
                </a:solidFill>
                <a:latin typeface="standard_ct_lightlight"/>
              </a:rPr>
              <a:t> </a:t>
            </a:r>
            <a:r>
              <a:rPr lang="de-DE" sz="2400" dirty="0" err="1">
                <a:solidFill>
                  <a:srgbClr val="000000"/>
                </a:solidFill>
                <a:latin typeface="standard_ct_lightlight"/>
              </a:rPr>
              <a:t>datasets</a:t>
            </a:r>
            <a:endParaRPr lang="de-DE" sz="2400" dirty="0">
              <a:solidFill>
                <a:srgbClr val="000000"/>
              </a:solidFill>
              <a:latin typeface="standard_ct_lightlight"/>
            </a:endParaRPr>
          </a:p>
          <a:p>
            <a:pPr marL="457200" indent="-457200">
              <a:buFont typeface="Arial" panose="020B0604020202020204" pitchFamily="34" charset="0"/>
              <a:buChar char="•"/>
            </a:pPr>
            <a:endParaRPr lang="de-DE" sz="2400" dirty="0">
              <a:solidFill>
                <a:srgbClr val="000000"/>
              </a:solidFill>
              <a:latin typeface="standard_ct_lightlight"/>
            </a:endParaRPr>
          </a:p>
          <a:p>
            <a:pPr marL="457200" indent="-457200">
              <a:buFont typeface="Arial" panose="020B0604020202020204" pitchFamily="34" charset="0"/>
              <a:buChar char="•"/>
            </a:pPr>
            <a:r>
              <a:rPr lang="de-DE" sz="2400" dirty="0" err="1">
                <a:solidFill>
                  <a:srgbClr val="000000"/>
                </a:solidFill>
                <a:latin typeface="standard_ct_lightlight"/>
              </a:rPr>
              <a:t>How</a:t>
            </a:r>
            <a:r>
              <a:rPr lang="de-DE" sz="2400" dirty="0">
                <a:solidFill>
                  <a:srgbClr val="000000"/>
                </a:solidFill>
                <a:latin typeface="standard_ct_lightlight"/>
              </a:rPr>
              <a:t> do </a:t>
            </a:r>
            <a:r>
              <a:rPr lang="de-DE" sz="2400" dirty="0" err="1">
                <a:solidFill>
                  <a:srgbClr val="000000"/>
                </a:solidFill>
                <a:latin typeface="standard_ct_lightlight"/>
              </a:rPr>
              <a:t>we</a:t>
            </a:r>
            <a:r>
              <a:rPr lang="de-DE" sz="2400" dirty="0">
                <a:solidFill>
                  <a:srgbClr val="000000"/>
                </a:solidFill>
                <a:latin typeface="standard_ct_lightlight"/>
              </a:rPr>
              <a:t> </a:t>
            </a:r>
            <a:r>
              <a:rPr lang="de-DE" sz="2400" dirty="0" err="1">
                <a:solidFill>
                  <a:srgbClr val="000000"/>
                </a:solidFill>
                <a:latin typeface="standard_ct_lightlight"/>
              </a:rPr>
              <a:t>know</a:t>
            </a:r>
            <a:r>
              <a:rPr lang="de-DE" sz="2400" dirty="0">
                <a:solidFill>
                  <a:srgbClr val="000000"/>
                </a:solidFill>
                <a:latin typeface="standard_ct_lightlight"/>
              </a:rPr>
              <a:t> </a:t>
            </a:r>
            <a:r>
              <a:rPr lang="de-DE" sz="2400" dirty="0" err="1">
                <a:solidFill>
                  <a:srgbClr val="000000"/>
                </a:solidFill>
                <a:latin typeface="standard_ct_lightlight"/>
              </a:rPr>
              <a:t>what</a:t>
            </a:r>
            <a:r>
              <a:rPr lang="de-DE" sz="2400" dirty="0">
                <a:solidFill>
                  <a:srgbClr val="000000"/>
                </a:solidFill>
                <a:latin typeface="standard_ct_lightlight"/>
              </a:rPr>
              <a:t> </a:t>
            </a:r>
            <a:r>
              <a:rPr lang="de-DE" sz="2400" dirty="0" err="1">
                <a:solidFill>
                  <a:srgbClr val="000000"/>
                </a:solidFill>
                <a:latin typeface="standard_ct_lightlight"/>
              </a:rPr>
              <a:t>are</a:t>
            </a:r>
            <a:r>
              <a:rPr lang="de-DE" sz="2400" dirty="0">
                <a:solidFill>
                  <a:srgbClr val="000000"/>
                </a:solidFill>
                <a:latin typeface="standard_ct_lightlight"/>
              </a:rPr>
              <a:t> </a:t>
            </a:r>
            <a:r>
              <a:rPr lang="de-DE" sz="2400" dirty="0" err="1">
                <a:solidFill>
                  <a:srgbClr val="000000"/>
                </a:solidFill>
                <a:latin typeface="standard_ct_lightlight"/>
              </a:rPr>
              <a:t>the</a:t>
            </a:r>
            <a:r>
              <a:rPr lang="de-DE" sz="2400" dirty="0">
                <a:solidFill>
                  <a:srgbClr val="000000"/>
                </a:solidFill>
                <a:latin typeface="standard_ct_lightlight"/>
              </a:rPr>
              <a:t> </a:t>
            </a:r>
            <a:r>
              <a:rPr lang="de-DE" sz="2400" dirty="0" err="1">
                <a:solidFill>
                  <a:srgbClr val="000000"/>
                </a:solidFill>
                <a:latin typeface="standard_ct_lightlight"/>
              </a:rPr>
              <a:t>skills</a:t>
            </a:r>
            <a:r>
              <a:rPr lang="de-DE" sz="2400" dirty="0">
                <a:solidFill>
                  <a:srgbClr val="000000"/>
                </a:solidFill>
                <a:latin typeface="standard_ct_lightlight"/>
              </a:rPr>
              <a:t> and </a:t>
            </a:r>
            <a:r>
              <a:rPr lang="de-DE" sz="2400" dirty="0" err="1">
                <a:solidFill>
                  <a:srgbClr val="000000"/>
                </a:solidFill>
                <a:latin typeface="standard_ct_lightlight"/>
              </a:rPr>
              <a:t>jobs</a:t>
            </a:r>
            <a:r>
              <a:rPr lang="de-DE" sz="2400" dirty="0">
                <a:solidFill>
                  <a:srgbClr val="000000"/>
                </a:solidFill>
                <a:latin typeface="standard_ct_lightlight"/>
              </a:rPr>
              <a:t> </a:t>
            </a:r>
            <a:r>
              <a:rPr lang="de-DE" sz="2400" dirty="0" err="1">
                <a:solidFill>
                  <a:srgbClr val="000000"/>
                </a:solidFill>
                <a:latin typeface="standard_ct_lightlight"/>
              </a:rPr>
              <a:t>that</a:t>
            </a:r>
            <a:r>
              <a:rPr lang="de-DE" sz="2400" dirty="0">
                <a:solidFill>
                  <a:srgbClr val="000000"/>
                </a:solidFill>
                <a:latin typeface="standard_ct_lightlight"/>
              </a:rPr>
              <a:t> </a:t>
            </a:r>
            <a:r>
              <a:rPr lang="de-DE" sz="2400" dirty="0" err="1">
                <a:solidFill>
                  <a:srgbClr val="000000"/>
                </a:solidFill>
                <a:latin typeface="standard_ct_lightlight"/>
              </a:rPr>
              <a:t>are</a:t>
            </a:r>
            <a:r>
              <a:rPr lang="de-DE" sz="2400" dirty="0">
                <a:solidFill>
                  <a:srgbClr val="000000"/>
                </a:solidFill>
                <a:latin typeface="standard_ct_lightlight"/>
              </a:rPr>
              <a:t> in </a:t>
            </a:r>
            <a:r>
              <a:rPr lang="de-DE" sz="2400" dirty="0" err="1">
                <a:solidFill>
                  <a:srgbClr val="000000"/>
                </a:solidFill>
                <a:latin typeface="standard_ct_lightlight"/>
              </a:rPr>
              <a:t>highest</a:t>
            </a:r>
            <a:r>
              <a:rPr lang="de-DE" sz="2400" dirty="0">
                <a:solidFill>
                  <a:srgbClr val="000000"/>
                </a:solidFill>
                <a:latin typeface="standard_ct_lightlight"/>
              </a:rPr>
              <a:t> </a:t>
            </a:r>
            <a:r>
              <a:rPr lang="de-DE" sz="2400" dirty="0" err="1">
                <a:solidFill>
                  <a:srgbClr val="000000"/>
                </a:solidFill>
                <a:latin typeface="standard_ct_lightlight"/>
              </a:rPr>
              <a:t>demand</a:t>
            </a:r>
            <a:r>
              <a:rPr lang="de-DE" sz="2400" dirty="0">
                <a:solidFill>
                  <a:srgbClr val="000000"/>
                </a:solidFill>
                <a:latin typeface="standard_ct_lightlight"/>
              </a:rPr>
              <a:t> due </a:t>
            </a:r>
            <a:r>
              <a:rPr lang="de-DE" sz="2400" dirty="0" err="1">
                <a:solidFill>
                  <a:srgbClr val="000000"/>
                </a:solidFill>
                <a:latin typeface="standard_ct_lightlight"/>
              </a:rPr>
              <a:t>to</a:t>
            </a:r>
            <a:r>
              <a:rPr lang="de-DE" sz="2400" dirty="0">
                <a:solidFill>
                  <a:srgbClr val="000000"/>
                </a:solidFill>
                <a:latin typeface="standard_ct_lightlight"/>
              </a:rPr>
              <a:t> </a:t>
            </a:r>
            <a:r>
              <a:rPr lang="de-DE" sz="2400" dirty="0" err="1">
                <a:solidFill>
                  <a:srgbClr val="000000"/>
                </a:solidFill>
                <a:latin typeface="standard_ct_lightlight"/>
              </a:rPr>
              <a:t>the</a:t>
            </a:r>
            <a:r>
              <a:rPr lang="de-DE" sz="2400" dirty="0">
                <a:solidFill>
                  <a:srgbClr val="000000"/>
                </a:solidFill>
                <a:latin typeface="standard_ct_lightlight"/>
              </a:rPr>
              <a:t> </a:t>
            </a:r>
            <a:r>
              <a:rPr lang="de-DE" sz="2400" dirty="0" err="1">
                <a:solidFill>
                  <a:srgbClr val="000000"/>
                </a:solidFill>
                <a:latin typeface="standard_ct_lightlight"/>
              </a:rPr>
              <a:t>ecological</a:t>
            </a:r>
            <a:r>
              <a:rPr lang="de-DE" sz="2400" dirty="0">
                <a:solidFill>
                  <a:srgbClr val="000000"/>
                </a:solidFill>
                <a:latin typeface="standard_ct_lightlight"/>
              </a:rPr>
              <a:t> </a:t>
            </a:r>
            <a:r>
              <a:rPr lang="de-DE" sz="2400" dirty="0" err="1">
                <a:solidFill>
                  <a:srgbClr val="000000"/>
                </a:solidFill>
                <a:latin typeface="standard_ct_lightlight"/>
              </a:rPr>
              <a:t>transition</a:t>
            </a:r>
            <a:r>
              <a:rPr lang="de-DE" sz="2400" dirty="0">
                <a:solidFill>
                  <a:srgbClr val="000000"/>
                </a:solidFill>
                <a:latin typeface="standard_ct_lightlight"/>
              </a:rPr>
              <a:t>? </a:t>
            </a:r>
          </a:p>
          <a:p>
            <a:pPr marL="457200" indent="-457200">
              <a:buFont typeface="Arial" panose="020B0604020202020204" pitchFamily="34" charset="0"/>
              <a:buChar char="•"/>
            </a:pPr>
            <a:r>
              <a:rPr lang="de-DE" sz="2400" dirty="0" err="1">
                <a:solidFill>
                  <a:srgbClr val="000000"/>
                </a:solidFill>
                <a:latin typeface="standard_ct_lightlight"/>
              </a:rPr>
              <a:t>How</a:t>
            </a:r>
            <a:r>
              <a:rPr lang="de-DE" sz="2400" dirty="0">
                <a:solidFill>
                  <a:srgbClr val="000000"/>
                </a:solidFill>
                <a:latin typeface="standard_ct_lightlight"/>
              </a:rPr>
              <a:t> </a:t>
            </a:r>
            <a:r>
              <a:rPr lang="de-DE" sz="2400" dirty="0" err="1">
                <a:solidFill>
                  <a:srgbClr val="000000"/>
                </a:solidFill>
                <a:latin typeface="standard_ct_lightlight"/>
              </a:rPr>
              <a:t>can</a:t>
            </a:r>
            <a:r>
              <a:rPr lang="de-DE" sz="2400" dirty="0">
                <a:solidFill>
                  <a:srgbClr val="000000"/>
                </a:solidFill>
                <a:latin typeface="standard_ct_lightlight"/>
              </a:rPr>
              <a:t> </a:t>
            </a:r>
            <a:r>
              <a:rPr lang="de-DE" sz="2400" dirty="0" err="1">
                <a:solidFill>
                  <a:srgbClr val="000000"/>
                </a:solidFill>
                <a:latin typeface="standard_ct_lightlight"/>
              </a:rPr>
              <a:t>we</a:t>
            </a:r>
            <a:r>
              <a:rPr lang="de-DE" sz="2400" dirty="0">
                <a:solidFill>
                  <a:srgbClr val="000000"/>
                </a:solidFill>
                <a:latin typeface="standard_ct_lightlight"/>
              </a:rPr>
              <a:t> </a:t>
            </a:r>
            <a:r>
              <a:rPr lang="de-DE" sz="2400" dirty="0" err="1">
                <a:solidFill>
                  <a:srgbClr val="000000"/>
                </a:solidFill>
                <a:latin typeface="standard_ct_lightlight"/>
              </a:rPr>
              <a:t>define</a:t>
            </a:r>
            <a:r>
              <a:rPr lang="de-DE" sz="2400" dirty="0">
                <a:solidFill>
                  <a:srgbClr val="000000"/>
                </a:solidFill>
                <a:latin typeface="standard_ct_lightlight"/>
              </a:rPr>
              <a:t> </a:t>
            </a:r>
            <a:r>
              <a:rPr lang="de-DE" sz="2400" dirty="0" err="1">
                <a:solidFill>
                  <a:srgbClr val="000000"/>
                </a:solidFill>
                <a:latin typeface="standard_ct_lightlight"/>
              </a:rPr>
              <a:t>better</a:t>
            </a:r>
            <a:r>
              <a:rPr lang="de-DE" sz="2400" dirty="0">
                <a:solidFill>
                  <a:srgbClr val="000000"/>
                </a:solidFill>
                <a:latin typeface="standard_ct_lightlight"/>
              </a:rPr>
              <a:t> </a:t>
            </a:r>
            <a:r>
              <a:rPr lang="de-DE" sz="2400" dirty="0" err="1">
                <a:solidFill>
                  <a:srgbClr val="000000"/>
                </a:solidFill>
                <a:latin typeface="standard_ct_lightlight"/>
              </a:rPr>
              <a:t>policies</a:t>
            </a:r>
            <a:r>
              <a:rPr lang="de-DE" sz="2400" dirty="0">
                <a:solidFill>
                  <a:srgbClr val="000000"/>
                </a:solidFill>
                <a:latin typeface="standard_ct_lightlight"/>
              </a:rPr>
              <a:t> </a:t>
            </a:r>
            <a:r>
              <a:rPr lang="de-DE" sz="2400" dirty="0" err="1">
                <a:solidFill>
                  <a:srgbClr val="000000"/>
                </a:solidFill>
                <a:latin typeface="standard_ct_lightlight"/>
              </a:rPr>
              <a:t>to</a:t>
            </a:r>
            <a:r>
              <a:rPr lang="de-DE" sz="2400" dirty="0">
                <a:solidFill>
                  <a:srgbClr val="000000"/>
                </a:solidFill>
                <a:latin typeface="standard_ct_lightlight"/>
              </a:rPr>
              <a:t> </a:t>
            </a:r>
            <a:r>
              <a:rPr lang="de-DE" sz="2400" dirty="0" err="1">
                <a:solidFill>
                  <a:srgbClr val="000000"/>
                </a:solidFill>
                <a:latin typeface="standard_ct_lightlight"/>
              </a:rPr>
              <a:t>facilitate</a:t>
            </a:r>
            <a:r>
              <a:rPr lang="de-DE" sz="2400" dirty="0">
                <a:solidFill>
                  <a:srgbClr val="000000"/>
                </a:solidFill>
                <a:latin typeface="standard_ct_lightlight"/>
              </a:rPr>
              <a:t> </a:t>
            </a:r>
            <a:r>
              <a:rPr lang="de-DE" sz="2400" dirty="0" err="1">
                <a:solidFill>
                  <a:srgbClr val="000000"/>
                </a:solidFill>
                <a:latin typeface="standard_ct_lightlight"/>
              </a:rPr>
              <a:t>matching</a:t>
            </a:r>
            <a:r>
              <a:rPr lang="de-DE" sz="2400" dirty="0">
                <a:solidFill>
                  <a:srgbClr val="000000"/>
                </a:solidFill>
                <a:latin typeface="standard_ct_lightlight"/>
              </a:rPr>
              <a:t> and </a:t>
            </a:r>
            <a:r>
              <a:rPr lang="de-DE" sz="2400" dirty="0" err="1">
                <a:solidFill>
                  <a:srgbClr val="000000"/>
                </a:solidFill>
                <a:latin typeface="standard_ct_lightlight"/>
              </a:rPr>
              <a:t>ensure</a:t>
            </a:r>
            <a:r>
              <a:rPr lang="de-DE" sz="2400" dirty="0">
                <a:solidFill>
                  <a:srgbClr val="000000"/>
                </a:solidFill>
                <a:latin typeface="standard_ct_lightlight"/>
              </a:rPr>
              <a:t> an </a:t>
            </a:r>
            <a:r>
              <a:rPr lang="de-DE" sz="2400" dirty="0" err="1">
                <a:solidFill>
                  <a:srgbClr val="000000"/>
                </a:solidFill>
                <a:latin typeface="standard_ct_lightlight"/>
              </a:rPr>
              <a:t>adequate</a:t>
            </a:r>
            <a:r>
              <a:rPr lang="de-DE" sz="2400" dirty="0">
                <a:solidFill>
                  <a:srgbClr val="000000"/>
                </a:solidFill>
                <a:latin typeface="standard_ct_lightlight"/>
              </a:rPr>
              <a:t> labour </a:t>
            </a:r>
            <a:r>
              <a:rPr lang="de-DE" sz="2400" dirty="0" err="1">
                <a:solidFill>
                  <a:srgbClr val="000000"/>
                </a:solidFill>
                <a:latin typeface="standard_ct_lightlight"/>
              </a:rPr>
              <a:t>supply</a:t>
            </a:r>
            <a:r>
              <a:rPr lang="de-DE" sz="2400" dirty="0">
                <a:solidFill>
                  <a:srgbClr val="000000"/>
                </a:solidFill>
                <a:latin typeface="standard_ct_lightlight"/>
              </a:rPr>
              <a:t>?</a:t>
            </a:r>
          </a:p>
        </p:txBody>
      </p:sp>
      <p:sp>
        <p:nvSpPr>
          <p:cNvPr id="7" name="Titel 6">
            <a:extLst>
              <a:ext uri="{FF2B5EF4-FFF2-40B4-BE49-F238E27FC236}">
                <a16:creationId xmlns:a16="http://schemas.microsoft.com/office/drawing/2014/main" id="{D9F7CFF3-8E9F-9C34-845E-8A5BA8A57FCE}"/>
              </a:ext>
            </a:extLst>
          </p:cNvPr>
          <p:cNvSpPr>
            <a:spLocks noGrp="1"/>
          </p:cNvSpPr>
          <p:nvPr>
            <p:ph type="ctrTitle"/>
          </p:nvPr>
        </p:nvSpPr>
        <p:spPr/>
        <p:txBody>
          <a:bodyPr/>
          <a:lstStyle/>
          <a:p>
            <a:r>
              <a:rPr lang="de-DE" dirty="0"/>
              <a:t>Data </a:t>
            </a:r>
            <a:r>
              <a:rPr lang="de-DE" dirty="0" err="1"/>
              <a:t>gaps</a:t>
            </a:r>
            <a:r>
              <a:rPr lang="de-DE" dirty="0"/>
              <a:t> </a:t>
            </a:r>
            <a:r>
              <a:rPr lang="de-DE" dirty="0" err="1"/>
              <a:t>for</a:t>
            </a:r>
            <a:r>
              <a:rPr lang="de-DE" dirty="0"/>
              <a:t> </a:t>
            </a:r>
            <a:r>
              <a:rPr lang="de-DE" dirty="0" err="1"/>
              <a:t>the</a:t>
            </a:r>
            <a:r>
              <a:rPr lang="de-DE" dirty="0"/>
              <a:t> „</a:t>
            </a:r>
            <a:r>
              <a:rPr lang="de-DE" dirty="0" err="1"/>
              <a:t>green</a:t>
            </a:r>
            <a:r>
              <a:rPr lang="de-DE" dirty="0"/>
              <a:t> </a:t>
            </a:r>
            <a:r>
              <a:rPr lang="de-DE" dirty="0" err="1"/>
              <a:t>economy</a:t>
            </a:r>
            <a:r>
              <a:rPr lang="de-DE" dirty="0"/>
              <a:t>“</a:t>
            </a:r>
          </a:p>
        </p:txBody>
      </p:sp>
    </p:spTree>
    <p:extLst>
      <p:ext uri="{BB962C8B-B14F-4D97-AF65-F5344CB8AC3E}">
        <p14:creationId xmlns:p14="http://schemas.microsoft.com/office/powerpoint/2010/main" val="926315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de-DE" dirty="0"/>
              <a:t>An original </a:t>
            </a:r>
            <a:r>
              <a:rPr lang="de-DE" dirty="0" err="1"/>
              <a:t>survey</a:t>
            </a:r>
            <a:endParaRPr lang="de-DE"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p:txBody>
          <a:bodyPr>
            <a:normAutofit/>
          </a:bodyPr>
          <a:lstStyle/>
          <a:p>
            <a:pPr marL="457200" indent="-457200">
              <a:buFont typeface="Arial" panose="020B0604020202020204" pitchFamily="34" charset="0"/>
              <a:buChar char="•"/>
            </a:pPr>
            <a:r>
              <a:rPr lang="de-DE" sz="2400" dirty="0">
                <a:solidFill>
                  <a:srgbClr val="000000"/>
                </a:solidFill>
                <a:latin typeface="standard_ct_lightlight"/>
              </a:rPr>
              <a:t>Pilot survey </a:t>
            </a:r>
            <a:r>
              <a:rPr lang="de-DE" sz="2400" dirty="0" err="1">
                <a:solidFill>
                  <a:srgbClr val="000000"/>
                </a:solidFill>
                <a:latin typeface="standard_ct_lightlight"/>
              </a:rPr>
              <a:t>distributed</a:t>
            </a:r>
            <a:r>
              <a:rPr lang="de-DE" sz="2400" dirty="0">
                <a:solidFill>
                  <a:srgbClr val="000000"/>
                </a:solidFill>
                <a:latin typeface="standard_ct_lightlight"/>
              </a:rPr>
              <a:t> </a:t>
            </a:r>
            <a:r>
              <a:rPr lang="de-DE" sz="2400" dirty="0" err="1">
                <a:solidFill>
                  <a:srgbClr val="000000"/>
                </a:solidFill>
                <a:latin typeface="standard_ct_lightlight"/>
              </a:rPr>
              <a:t>to</a:t>
            </a:r>
            <a:r>
              <a:rPr lang="de-DE" sz="2400" dirty="0">
                <a:solidFill>
                  <a:srgbClr val="000000"/>
                </a:solidFill>
                <a:latin typeface="standard_ct_lightlight"/>
              </a:rPr>
              <a:t> a sample </a:t>
            </a:r>
            <a:r>
              <a:rPr lang="de-DE" sz="2400" dirty="0" err="1">
                <a:solidFill>
                  <a:srgbClr val="000000"/>
                </a:solidFill>
                <a:latin typeface="standard_ct_lightlight"/>
              </a:rPr>
              <a:t>of</a:t>
            </a:r>
            <a:r>
              <a:rPr lang="de-DE" sz="2400" dirty="0">
                <a:solidFill>
                  <a:srgbClr val="000000"/>
                </a:solidFill>
                <a:latin typeface="standard_ct_lightlight"/>
              </a:rPr>
              <a:t> Swiss </a:t>
            </a:r>
            <a:r>
              <a:rPr lang="de-DE" sz="2400" dirty="0" err="1">
                <a:solidFill>
                  <a:srgbClr val="000000"/>
                </a:solidFill>
                <a:latin typeface="standard_ct_lightlight"/>
              </a:rPr>
              <a:t>firms</a:t>
            </a:r>
            <a:r>
              <a:rPr lang="de-DE" sz="2400" dirty="0">
                <a:solidFill>
                  <a:srgbClr val="000000"/>
                </a:solidFill>
                <a:latin typeface="standard_ct_lightlight"/>
              </a:rPr>
              <a:t> in March 2024, n = 13</a:t>
            </a:r>
          </a:p>
          <a:p>
            <a:pPr marL="457200" indent="-457200">
              <a:buFont typeface="Arial" panose="020B0604020202020204" pitchFamily="34" charset="0"/>
              <a:buChar char="•"/>
            </a:pPr>
            <a:r>
              <a:rPr lang="de-DE" sz="2400" dirty="0" err="1">
                <a:solidFill>
                  <a:srgbClr val="000000"/>
                </a:solidFill>
                <a:latin typeface="standard_ct_lightlight"/>
              </a:rPr>
              <a:t>Sectors</a:t>
            </a:r>
            <a:r>
              <a:rPr lang="de-DE" sz="2400" dirty="0">
                <a:solidFill>
                  <a:srgbClr val="000000"/>
                </a:solidFill>
                <a:latin typeface="standard_ct_lightlight"/>
              </a:rPr>
              <a:t>: </a:t>
            </a:r>
            <a:r>
              <a:rPr lang="de-DE" sz="2400" dirty="0" err="1">
                <a:solidFill>
                  <a:srgbClr val="000000"/>
                </a:solidFill>
                <a:latin typeface="standard_ct_lightlight"/>
              </a:rPr>
              <a:t>electricity</a:t>
            </a:r>
            <a:r>
              <a:rPr lang="de-DE" sz="2400" dirty="0">
                <a:solidFill>
                  <a:srgbClr val="000000"/>
                </a:solidFill>
                <a:latin typeface="standard_ct_lightlight"/>
              </a:rPr>
              <a:t> </a:t>
            </a:r>
            <a:r>
              <a:rPr lang="de-DE" sz="2400" dirty="0" err="1">
                <a:solidFill>
                  <a:srgbClr val="000000"/>
                </a:solidFill>
                <a:latin typeface="standard_ct_lightlight"/>
              </a:rPr>
              <a:t>generation</a:t>
            </a:r>
            <a:r>
              <a:rPr lang="de-DE" sz="2400" dirty="0">
                <a:solidFill>
                  <a:srgbClr val="000000"/>
                </a:solidFill>
                <a:latin typeface="standard_ct_lightlight"/>
              </a:rPr>
              <a:t>, </a:t>
            </a:r>
            <a:r>
              <a:rPr lang="de-DE" sz="2400" dirty="0" err="1">
                <a:solidFill>
                  <a:srgbClr val="000000"/>
                </a:solidFill>
                <a:latin typeface="standard_ct_lightlight"/>
              </a:rPr>
              <a:t>supply</a:t>
            </a:r>
            <a:r>
              <a:rPr lang="de-DE" sz="2400" dirty="0">
                <a:solidFill>
                  <a:srgbClr val="000000"/>
                </a:solidFill>
                <a:latin typeface="standard_ct_lightlight"/>
              </a:rPr>
              <a:t>, </a:t>
            </a:r>
            <a:r>
              <a:rPr lang="de-DE" sz="2400" dirty="0" err="1">
                <a:solidFill>
                  <a:srgbClr val="000000"/>
                </a:solidFill>
                <a:latin typeface="standard_ct_lightlight"/>
              </a:rPr>
              <a:t>grids</a:t>
            </a:r>
            <a:r>
              <a:rPr lang="de-DE" sz="2400" dirty="0">
                <a:solidFill>
                  <a:srgbClr val="000000"/>
                </a:solidFill>
                <a:latin typeface="standard_ct_lightlight"/>
              </a:rPr>
              <a:t>; </a:t>
            </a:r>
            <a:r>
              <a:rPr lang="de-DE" sz="2400" dirty="0" err="1">
                <a:solidFill>
                  <a:srgbClr val="000000"/>
                </a:solidFill>
                <a:latin typeface="standard_ct_lightlight"/>
              </a:rPr>
              <a:t>installation</a:t>
            </a:r>
            <a:r>
              <a:rPr lang="de-DE" sz="2400" dirty="0">
                <a:solidFill>
                  <a:srgbClr val="000000"/>
                </a:solidFill>
                <a:latin typeface="standard_ct_lightlight"/>
              </a:rPr>
              <a:t> </a:t>
            </a:r>
            <a:r>
              <a:rPr lang="de-DE" sz="2400" dirty="0" err="1">
                <a:solidFill>
                  <a:srgbClr val="000000"/>
                </a:solidFill>
                <a:latin typeface="standard_ct_lightlight"/>
              </a:rPr>
              <a:t>of</a:t>
            </a:r>
            <a:r>
              <a:rPr lang="de-DE" sz="2400" dirty="0">
                <a:solidFill>
                  <a:srgbClr val="000000"/>
                </a:solidFill>
                <a:latin typeface="standard_ct_lightlight"/>
              </a:rPr>
              <a:t> </a:t>
            </a:r>
            <a:r>
              <a:rPr lang="de-DE" sz="2400" dirty="0" err="1">
                <a:solidFill>
                  <a:srgbClr val="000000"/>
                </a:solidFill>
                <a:latin typeface="standard_ct_lightlight"/>
              </a:rPr>
              <a:t>renewable-based</a:t>
            </a:r>
            <a:r>
              <a:rPr lang="de-DE" sz="2400" dirty="0">
                <a:solidFill>
                  <a:srgbClr val="000000"/>
                </a:solidFill>
                <a:latin typeface="standard_ct_lightlight"/>
              </a:rPr>
              <a:t> </a:t>
            </a:r>
            <a:r>
              <a:rPr lang="de-DE" sz="2400" dirty="0" err="1">
                <a:solidFill>
                  <a:srgbClr val="000000"/>
                </a:solidFill>
                <a:latin typeface="standard_ct_lightlight"/>
              </a:rPr>
              <a:t>facilities</a:t>
            </a:r>
            <a:r>
              <a:rPr lang="de-DE" sz="2400" dirty="0">
                <a:solidFill>
                  <a:srgbClr val="000000"/>
                </a:solidFill>
                <a:latin typeface="standard_ct_lightlight"/>
              </a:rPr>
              <a:t>, </a:t>
            </a:r>
            <a:r>
              <a:rPr lang="de-DE" sz="2400" dirty="0" err="1">
                <a:solidFill>
                  <a:srgbClr val="000000"/>
                </a:solidFill>
                <a:latin typeface="standard_ct_lightlight"/>
              </a:rPr>
              <a:t>building</a:t>
            </a:r>
            <a:r>
              <a:rPr lang="de-DE" sz="2400" dirty="0">
                <a:solidFill>
                  <a:srgbClr val="000000"/>
                </a:solidFill>
                <a:latin typeface="standard_ct_lightlight"/>
              </a:rPr>
              <a:t> </a:t>
            </a:r>
            <a:r>
              <a:rPr lang="de-DE" sz="2400" dirty="0" err="1">
                <a:solidFill>
                  <a:srgbClr val="000000"/>
                </a:solidFill>
                <a:latin typeface="standard_ct_lightlight"/>
              </a:rPr>
              <a:t>renovation</a:t>
            </a:r>
            <a:r>
              <a:rPr lang="de-DE" sz="2400" dirty="0">
                <a:solidFill>
                  <a:srgbClr val="000000"/>
                </a:solidFill>
                <a:latin typeface="standard_ct_lightlight"/>
              </a:rPr>
              <a:t> and </a:t>
            </a:r>
            <a:r>
              <a:rPr lang="de-DE" sz="2400" dirty="0" err="1">
                <a:solidFill>
                  <a:srgbClr val="000000"/>
                </a:solidFill>
                <a:latin typeface="standard_ct_lightlight"/>
              </a:rPr>
              <a:t>efficiency</a:t>
            </a:r>
            <a:r>
              <a:rPr lang="de-DE" sz="2400" dirty="0">
                <a:solidFill>
                  <a:srgbClr val="000000"/>
                </a:solidFill>
                <a:latin typeface="standard_ct_lightlight"/>
              </a:rPr>
              <a:t>, </a:t>
            </a:r>
            <a:r>
              <a:rPr lang="de-DE" sz="2400" dirty="0" err="1">
                <a:solidFill>
                  <a:srgbClr val="000000"/>
                </a:solidFill>
                <a:latin typeface="standard_ct_lightlight"/>
              </a:rPr>
              <a:t>electric</a:t>
            </a:r>
            <a:r>
              <a:rPr lang="de-DE" sz="2400" dirty="0">
                <a:solidFill>
                  <a:srgbClr val="000000"/>
                </a:solidFill>
                <a:latin typeface="standard_ct_lightlight"/>
              </a:rPr>
              <a:t> </a:t>
            </a:r>
            <a:r>
              <a:rPr lang="de-DE" sz="2400" dirty="0" err="1">
                <a:solidFill>
                  <a:srgbClr val="000000"/>
                </a:solidFill>
                <a:latin typeface="standard_ct_lightlight"/>
              </a:rPr>
              <a:t>vehicles</a:t>
            </a:r>
            <a:r>
              <a:rPr lang="de-DE" sz="2400" dirty="0">
                <a:solidFill>
                  <a:srgbClr val="000000"/>
                </a:solidFill>
                <a:latin typeface="standard_ct_lightlight"/>
              </a:rPr>
              <a:t>, </a:t>
            </a:r>
            <a:r>
              <a:rPr lang="de-DE" sz="2400" dirty="0" err="1">
                <a:solidFill>
                  <a:srgbClr val="000000"/>
                </a:solidFill>
                <a:latin typeface="standard_ct_lightlight"/>
              </a:rPr>
              <a:t>services</a:t>
            </a:r>
            <a:endParaRPr lang="de-DE" sz="2400" dirty="0">
              <a:solidFill>
                <a:srgbClr val="000000"/>
              </a:solidFill>
              <a:latin typeface="standard_ct_lightlight"/>
            </a:endParaRPr>
          </a:p>
          <a:p>
            <a:pPr marL="457200" indent="-457200">
              <a:buFont typeface="Arial" panose="020B0604020202020204" pitchFamily="34" charset="0"/>
              <a:buChar char="•"/>
            </a:pPr>
            <a:r>
              <a:rPr lang="de-DE" sz="2400" dirty="0">
                <a:solidFill>
                  <a:srgbClr val="000000"/>
                </a:solidFill>
                <a:latin typeface="standard_ct_lightlight"/>
              </a:rPr>
              <a:t>Questions:</a:t>
            </a:r>
          </a:p>
          <a:p>
            <a:pPr marL="1077913" indent="-361950">
              <a:buFont typeface="Arial" panose="020B0604020202020204" pitchFamily="34" charset="0"/>
              <a:buChar char="•"/>
            </a:pPr>
            <a:r>
              <a:rPr lang="de-DE" sz="2400" dirty="0" err="1">
                <a:solidFill>
                  <a:srgbClr val="000000"/>
                </a:solidFill>
                <a:latin typeface="standard_ct_lightlight"/>
              </a:rPr>
              <a:t>Vacancies</a:t>
            </a:r>
            <a:r>
              <a:rPr lang="de-DE" sz="2400" dirty="0">
                <a:solidFill>
                  <a:srgbClr val="000000"/>
                </a:solidFill>
                <a:latin typeface="standard_ct_lightlight"/>
              </a:rPr>
              <a:t> &amp; </a:t>
            </a:r>
            <a:r>
              <a:rPr lang="de-DE" sz="2400" dirty="0" err="1">
                <a:solidFill>
                  <a:srgbClr val="000000"/>
                </a:solidFill>
                <a:latin typeface="standard_ct_lightlight"/>
              </a:rPr>
              <a:t>recruitment</a:t>
            </a:r>
            <a:r>
              <a:rPr lang="de-DE" sz="2400" dirty="0">
                <a:solidFill>
                  <a:srgbClr val="000000"/>
                </a:solidFill>
                <a:latin typeface="standard_ct_lightlight"/>
              </a:rPr>
              <a:t> </a:t>
            </a:r>
            <a:r>
              <a:rPr lang="de-DE" sz="2400" dirty="0" err="1">
                <a:solidFill>
                  <a:srgbClr val="000000"/>
                </a:solidFill>
                <a:latin typeface="standard_ct_lightlight"/>
              </a:rPr>
              <a:t>process</a:t>
            </a:r>
            <a:endParaRPr lang="de-DE" sz="2400" dirty="0">
              <a:solidFill>
                <a:srgbClr val="000000"/>
              </a:solidFill>
              <a:latin typeface="standard_ct_lightlight"/>
            </a:endParaRPr>
          </a:p>
          <a:p>
            <a:pPr marL="1077913" indent="-361950">
              <a:buFont typeface="Arial" panose="020B0604020202020204" pitchFamily="34" charset="0"/>
              <a:buChar char="•"/>
            </a:pPr>
            <a:r>
              <a:rPr lang="de-DE" sz="2400" dirty="0" err="1">
                <a:solidFill>
                  <a:srgbClr val="000000"/>
                </a:solidFill>
                <a:latin typeface="standard_ct_lightlight"/>
              </a:rPr>
              <a:t>Strategies</a:t>
            </a:r>
            <a:r>
              <a:rPr lang="de-DE" sz="2400" dirty="0">
                <a:solidFill>
                  <a:srgbClr val="000000"/>
                </a:solidFill>
                <a:latin typeface="standard_ct_lightlight"/>
              </a:rPr>
              <a:t> </a:t>
            </a:r>
            <a:r>
              <a:rPr lang="de-DE" sz="2400" dirty="0" err="1">
                <a:solidFill>
                  <a:srgbClr val="000000"/>
                </a:solidFill>
                <a:latin typeface="standard_ct_lightlight"/>
              </a:rPr>
              <a:t>to</a:t>
            </a:r>
            <a:r>
              <a:rPr lang="de-DE" sz="2400" dirty="0">
                <a:solidFill>
                  <a:srgbClr val="000000"/>
                </a:solidFill>
                <a:latin typeface="standard_ct_lightlight"/>
              </a:rPr>
              <a:t> </a:t>
            </a:r>
            <a:r>
              <a:rPr lang="de-DE" sz="2400" dirty="0" err="1">
                <a:solidFill>
                  <a:srgbClr val="000000"/>
                </a:solidFill>
                <a:latin typeface="standard_ct_lightlight"/>
              </a:rPr>
              <a:t>solve</a:t>
            </a:r>
            <a:r>
              <a:rPr lang="de-DE" sz="2400" dirty="0">
                <a:solidFill>
                  <a:srgbClr val="000000"/>
                </a:solidFill>
                <a:latin typeface="standard_ct_lightlight"/>
              </a:rPr>
              <a:t> </a:t>
            </a:r>
            <a:r>
              <a:rPr lang="de-DE" sz="2400" dirty="0" err="1">
                <a:solidFill>
                  <a:srgbClr val="000000"/>
                </a:solidFill>
                <a:latin typeface="standard_ct_lightlight"/>
              </a:rPr>
              <a:t>the</a:t>
            </a:r>
            <a:r>
              <a:rPr lang="de-DE" sz="2400" dirty="0">
                <a:solidFill>
                  <a:srgbClr val="000000"/>
                </a:solidFill>
                <a:latin typeface="standard_ct_lightlight"/>
              </a:rPr>
              <a:t> </a:t>
            </a:r>
            <a:r>
              <a:rPr lang="de-DE" sz="2400" dirty="0" err="1">
                <a:solidFill>
                  <a:srgbClr val="000000"/>
                </a:solidFill>
                <a:latin typeface="standard_ct_lightlight"/>
              </a:rPr>
              <a:t>shortage</a:t>
            </a:r>
            <a:r>
              <a:rPr lang="de-DE" sz="2400" dirty="0">
                <a:solidFill>
                  <a:srgbClr val="000000"/>
                </a:solidFill>
                <a:latin typeface="standard_ct_lightlight"/>
              </a:rPr>
              <a:t> </a:t>
            </a:r>
            <a:r>
              <a:rPr lang="de-DE" sz="2400" dirty="0" err="1">
                <a:solidFill>
                  <a:srgbClr val="000000"/>
                </a:solidFill>
                <a:latin typeface="standard_ct_lightlight"/>
              </a:rPr>
              <a:t>of</a:t>
            </a:r>
            <a:r>
              <a:rPr lang="de-DE" sz="2400" dirty="0">
                <a:solidFill>
                  <a:srgbClr val="000000"/>
                </a:solidFill>
                <a:latin typeface="standard_ct_lightlight"/>
              </a:rPr>
              <a:t> </a:t>
            </a:r>
            <a:r>
              <a:rPr lang="de-DE" sz="2400" dirty="0" err="1">
                <a:solidFill>
                  <a:srgbClr val="000000"/>
                </a:solidFill>
                <a:latin typeface="standard_ct_lightlight"/>
              </a:rPr>
              <a:t>skilled</a:t>
            </a:r>
            <a:r>
              <a:rPr lang="de-DE" sz="2400" dirty="0">
                <a:solidFill>
                  <a:srgbClr val="000000"/>
                </a:solidFill>
                <a:latin typeface="standard_ct_lightlight"/>
              </a:rPr>
              <a:t> </a:t>
            </a:r>
            <a:r>
              <a:rPr lang="de-DE" sz="2400" dirty="0" err="1">
                <a:solidFill>
                  <a:srgbClr val="000000"/>
                </a:solidFill>
                <a:latin typeface="standard_ct_lightlight"/>
              </a:rPr>
              <a:t>vs</a:t>
            </a:r>
            <a:r>
              <a:rPr lang="de-DE" sz="2400" dirty="0">
                <a:solidFill>
                  <a:srgbClr val="000000"/>
                </a:solidFill>
                <a:latin typeface="standard_ct_lightlight"/>
              </a:rPr>
              <a:t> </a:t>
            </a:r>
            <a:r>
              <a:rPr lang="de-DE" sz="2400" dirty="0" err="1">
                <a:solidFill>
                  <a:srgbClr val="000000"/>
                </a:solidFill>
                <a:latin typeface="standard_ct_lightlight"/>
              </a:rPr>
              <a:t>unskilled</a:t>
            </a:r>
            <a:r>
              <a:rPr lang="de-DE" sz="2400" dirty="0">
                <a:solidFill>
                  <a:srgbClr val="000000"/>
                </a:solidFill>
                <a:latin typeface="standard_ct_lightlight"/>
              </a:rPr>
              <a:t> </a:t>
            </a:r>
            <a:r>
              <a:rPr lang="de-DE" sz="2400" dirty="0" err="1">
                <a:solidFill>
                  <a:srgbClr val="000000"/>
                </a:solidFill>
                <a:latin typeface="standard_ct_lightlight"/>
              </a:rPr>
              <a:t>workers</a:t>
            </a:r>
            <a:endParaRPr lang="de-DE" sz="2400" dirty="0">
              <a:solidFill>
                <a:srgbClr val="000000"/>
              </a:solidFill>
              <a:latin typeface="standard_ct_lightlight"/>
            </a:endParaRPr>
          </a:p>
          <a:p>
            <a:pPr marL="1077913" indent="-361950">
              <a:buFont typeface="Arial" panose="020B0604020202020204" pitchFamily="34" charset="0"/>
              <a:buChar char="•"/>
            </a:pPr>
            <a:r>
              <a:rPr lang="de-DE" sz="2400" dirty="0">
                <a:solidFill>
                  <a:srgbClr val="000000"/>
                </a:solidFill>
                <a:latin typeface="standard_ct_lightlight"/>
              </a:rPr>
              <a:t>Outlook for </a:t>
            </a:r>
            <a:r>
              <a:rPr lang="de-DE" sz="2400" dirty="0" err="1">
                <a:solidFill>
                  <a:srgbClr val="000000"/>
                </a:solidFill>
                <a:latin typeface="standard_ct_lightlight"/>
              </a:rPr>
              <a:t>the</a:t>
            </a:r>
            <a:r>
              <a:rPr lang="de-DE" sz="2400" dirty="0">
                <a:solidFill>
                  <a:srgbClr val="000000"/>
                </a:solidFill>
                <a:latin typeface="standard_ct_lightlight"/>
              </a:rPr>
              <a:t> </a:t>
            </a:r>
            <a:r>
              <a:rPr lang="de-DE" sz="2400" dirty="0" err="1">
                <a:solidFill>
                  <a:srgbClr val="000000"/>
                </a:solidFill>
                <a:latin typeface="standard_ct_lightlight"/>
              </a:rPr>
              <a:t>next</a:t>
            </a:r>
            <a:r>
              <a:rPr lang="de-DE" sz="2400" dirty="0">
                <a:solidFill>
                  <a:srgbClr val="000000"/>
                </a:solidFill>
                <a:latin typeface="standard_ct_lightlight"/>
              </a:rPr>
              <a:t> 5 </a:t>
            </a:r>
            <a:r>
              <a:rPr lang="de-DE" sz="2400" dirty="0" err="1">
                <a:solidFill>
                  <a:srgbClr val="000000"/>
                </a:solidFill>
                <a:latin typeface="standard_ct_lightlight"/>
              </a:rPr>
              <a:t>years</a:t>
            </a:r>
            <a:endParaRPr lang="de-DE" sz="2400" dirty="0">
              <a:solidFill>
                <a:srgbClr val="000000"/>
              </a:solidFill>
              <a:latin typeface="standard_ct_lightlight"/>
            </a:endParaRPr>
          </a:p>
          <a:p>
            <a:pPr marL="457200" indent="-457200">
              <a:buFont typeface="Arial" panose="020B0604020202020204" pitchFamily="34" charset="0"/>
              <a:buChar char="•"/>
            </a:pPr>
            <a:endParaRPr lang="de-DE" dirty="0"/>
          </a:p>
          <a:p>
            <a:endParaRPr lang="de-DE" dirty="0"/>
          </a:p>
        </p:txBody>
      </p:sp>
    </p:spTree>
    <p:extLst>
      <p:ext uri="{BB962C8B-B14F-4D97-AF65-F5344CB8AC3E}">
        <p14:creationId xmlns:p14="http://schemas.microsoft.com/office/powerpoint/2010/main" val="254746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de-DE" dirty="0" err="1"/>
              <a:t>Preliminary</a:t>
            </a:r>
            <a:r>
              <a:rPr lang="de-DE" dirty="0"/>
              <a:t> </a:t>
            </a:r>
            <a:r>
              <a:rPr lang="de-DE" dirty="0" err="1"/>
              <a:t>evidence</a:t>
            </a:r>
            <a:r>
              <a:rPr lang="de-DE" dirty="0"/>
              <a:t> </a:t>
            </a:r>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p:txBody>
          <a:bodyPr>
            <a:normAutofit/>
          </a:bodyPr>
          <a:lstStyle/>
          <a:p>
            <a:pPr marL="457200" indent="-457200">
              <a:buFont typeface="Arial" panose="020B0604020202020204" pitchFamily="34" charset="0"/>
              <a:buChar char="•"/>
            </a:pPr>
            <a:r>
              <a:rPr lang="de-DE" sz="2400" dirty="0">
                <a:solidFill>
                  <a:srgbClr val="000000"/>
                </a:solidFill>
                <a:latin typeface="standard_ct_lightlight"/>
              </a:rPr>
              <a:t>62% </a:t>
            </a:r>
            <a:r>
              <a:rPr lang="de-DE" sz="2400" dirty="0" err="1">
                <a:solidFill>
                  <a:srgbClr val="000000"/>
                </a:solidFill>
                <a:latin typeface="standard_ct_lightlight"/>
              </a:rPr>
              <a:t>of</a:t>
            </a:r>
            <a:r>
              <a:rPr lang="de-DE" sz="2400" dirty="0">
                <a:solidFill>
                  <a:srgbClr val="000000"/>
                </a:solidFill>
                <a:latin typeface="standard_ct_lightlight"/>
              </a:rPr>
              <a:t> </a:t>
            </a:r>
            <a:r>
              <a:rPr lang="de-DE" sz="2400" dirty="0" err="1">
                <a:solidFill>
                  <a:srgbClr val="000000"/>
                </a:solidFill>
                <a:latin typeface="standard_ct_lightlight"/>
              </a:rPr>
              <a:t>firms</a:t>
            </a:r>
            <a:r>
              <a:rPr lang="de-DE" sz="2400" dirty="0">
                <a:solidFill>
                  <a:srgbClr val="000000"/>
                </a:solidFill>
                <a:latin typeface="standard_ct_lightlight"/>
              </a:rPr>
              <a:t> lack </a:t>
            </a:r>
            <a:r>
              <a:rPr lang="de-DE" sz="2400" dirty="0" err="1">
                <a:solidFill>
                  <a:srgbClr val="000000"/>
                </a:solidFill>
                <a:latin typeface="standard_ct_lightlight"/>
              </a:rPr>
              <a:t>workers</a:t>
            </a:r>
            <a:r>
              <a:rPr lang="de-DE" sz="2400" dirty="0">
                <a:solidFill>
                  <a:srgbClr val="000000"/>
                </a:solidFill>
                <a:latin typeface="standard_ct_lightlight"/>
              </a:rPr>
              <a:t> </a:t>
            </a:r>
            <a:r>
              <a:rPr lang="de-DE" sz="2400" dirty="0" err="1">
                <a:solidFill>
                  <a:srgbClr val="000000"/>
                </a:solidFill>
                <a:latin typeface="standard_ct_lightlight"/>
              </a:rPr>
              <a:t>with</a:t>
            </a:r>
            <a:r>
              <a:rPr lang="de-DE" sz="2400" dirty="0">
                <a:solidFill>
                  <a:srgbClr val="000000"/>
                </a:solidFill>
                <a:latin typeface="standard_ct_lightlight"/>
              </a:rPr>
              <a:t> </a:t>
            </a:r>
            <a:r>
              <a:rPr lang="de-DE" sz="2400" dirty="0" err="1">
                <a:solidFill>
                  <a:srgbClr val="000000"/>
                </a:solidFill>
                <a:latin typeface="standard_ct_lightlight"/>
              </a:rPr>
              <a:t>upper</a:t>
            </a:r>
            <a:r>
              <a:rPr lang="de-DE" sz="2400" dirty="0">
                <a:solidFill>
                  <a:srgbClr val="000000"/>
                </a:solidFill>
                <a:latin typeface="standard_ct_lightlight"/>
              </a:rPr>
              <a:t> </a:t>
            </a:r>
            <a:r>
              <a:rPr lang="de-DE" sz="2400" dirty="0" err="1">
                <a:solidFill>
                  <a:srgbClr val="000000"/>
                </a:solidFill>
                <a:latin typeface="standard_ct_lightlight"/>
              </a:rPr>
              <a:t>secondary</a:t>
            </a:r>
            <a:r>
              <a:rPr lang="de-DE" sz="2400" dirty="0">
                <a:solidFill>
                  <a:srgbClr val="000000"/>
                </a:solidFill>
                <a:latin typeface="standard_ct_lightlight"/>
              </a:rPr>
              <a:t> </a:t>
            </a:r>
            <a:r>
              <a:rPr lang="de-DE" sz="2400" dirty="0" err="1">
                <a:solidFill>
                  <a:srgbClr val="000000"/>
                </a:solidFill>
                <a:latin typeface="standard_ct_lightlight"/>
              </a:rPr>
              <a:t>education</a:t>
            </a:r>
            <a:r>
              <a:rPr lang="de-DE" sz="2400" dirty="0">
                <a:solidFill>
                  <a:srgbClr val="000000"/>
                </a:solidFill>
                <a:latin typeface="standard_ct_lightlight"/>
              </a:rPr>
              <a:t>, 54% </a:t>
            </a:r>
            <a:r>
              <a:rPr lang="de-DE" sz="2400" dirty="0" err="1">
                <a:solidFill>
                  <a:srgbClr val="000000"/>
                </a:solidFill>
                <a:latin typeface="standard_ct_lightlight"/>
              </a:rPr>
              <a:t>with</a:t>
            </a:r>
            <a:r>
              <a:rPr lang="de-DE" sz="2400" dirty="0">
                <a:solidFill>
                  <a:srgbClr val="000000"/>
                </a:solidFill>
                <a:latin typeface="standard_ct_lightlight"/>
              </a:rPr>
              <a:t> </a:t>
            </a:r>
            <a:r>
              <a:rPr lang="de-DE" sz="2400" dirty="0" err="1">
                <a:solidFill>
                  <a:srgbClr val="000000"/>
                </a:solidFill>
                <a:latin typeface="standard_ct_lightlight"/>
              </a:rPr>
              <a:t>tertiary</a:t>
            </a:r>
            <a:r>
              <a:rPr lang="de-DE" sz="2400" dirty="0">
                <a:solidFill>
                  <a:srgbClr val="000000"/>
                </a:solidFill>
                <a:latin typeface="standard_ct_lightlight"/>
              </a:rPr>
              <a:t> </a:t>
            </a:r>
            <a:r>
              <a:rPr lang="de-DE" sz="2400" dirty="0" err="1">
                <a:solidFill>
                  <a:srgbClr val="000000"/>
                </a:solidFill>
                <a:latin typeface="standard_ct_lightlight"/>
              </a:rPr>
              <a:t>education</a:t>
            </a:r>
            <a:endParaRPr lang="de-DE" sz="2400" dirty="0">
              <a:solidFill>
                <a:srgbClr val="000000"/>
              </a:solidFill>
              <a:latin typeface="standard_ct_lightlight"/>
            </a:endParaRPr>
          </a:p>
          <a:p>
            <a:pPr marL="457200" indent="-457200">
              <a:buFont typeface="Arial" panose="020B0604020202020204" pitchFamily="34" charset="0"/>
              <a:buChar char="•"/>
            </a:pPr>
            <a:r>
              <a:rPr lang="de-DE" sz="2400" dirty="0">
                <a:solidFill>
                  <a:srgbClr val="000000"/>
                </a:solidFill>
                <a:latin typeface="standard_ct_lightlight"/>
              </a:rPr>
              <a:t>Technical </a:t>
            </a:r>
            <a:r>
              <a:rPr lang="de-DE" sz="2400" dirty="0" err="1">
                <a:solidFill>
                  <a:srgbClr val="000000"/>
                </a:solidFill>
                <a:latin typeface="standard_ct_lightlight"/>
              </a:rPr>
              <a:t>workers</a:t>
            </a:r>
            <a:r>
              <a:rPr lang="de-DE" sz="2400" dirty="0">
                <a:solidFill>
                  <a:srgbClr val="000000"/>
                </a:solidFill>
                <a:latin typeface="standard_ct_lightlight"/>
              </a:rPr>
              <a:t> </a:t>
            </a:r>
            <a:r>
              <a:rPr lang="de-DE" sz="2400" dirty="0" err="1">
                <a:solidFill>
                  <a:srgbClr val="000000"/>
                </a:solidFill>
                <a:latin typeface="standard_ct_lightlight"/>
              </a:rPr>
              <a:t>are</a:t>
            </a:r>
            <a:r>
              <a:rPr lang="de-DE" sz="2400" dirty="0">
                <a:solidFill>
                  <a:srgbClr val="000000"/>
                </a:solidFill>
                <a:latin typeface="standard_ct_lightlight"/>
              </a:rPr>
              <a:t> in </a:t>
            </a:r>
            <a:r>
              <a:rPr lang="de-DE" sz="2400" dirty="0" err="1">
                <a:solidFill>
                  <a:srgbClr val="000000"/>
                </a:solidFill>
                <a:latin typeface="standard_ct_lightlight"/>
              </a:rPr>
              <a:t>highest</a:t>
            </a:r>
            <a:r>
              <a:rPr lang="de-DE" sz="2400" dirty="0">
                <a:solidFill>
                  <a:srgbClr val="000000"/>
                </a:solidFill>
                <a:latin typeface="standard_ct_lightlight"/>
              </a:rPr>
              <a:t> </a:t>
            </a:r>
            <a:r>
              <a:rPr lang="de-DE" sz="2400" dirty="0" err="1">
                <a:solidFill>
                  <a:srgbClr val="000000"/>
                </a:solidFill>
                <a:latin typeface="standard_ct_lightlight"/>
              </a:rPr>
              <a:t>demand</a:t>
            </a:r>
            <a:r>
              <a:rPr lang="de-DE" sz="2400" dirty="0">
                <a:solidFill>
                  <a:srgbClr val="000000"/>
                </a:solidFill>
                <a:latin typeface="standard_ct_lightlight"/>
              </a:rPr>
              <a:t>, </a:t>
            </a:r>
            <a:r>
              <a:rPr lang="de-DE" sz="2400" dirty="0" err="1">
                <a:solidFill>
                  <a:srgbClr val="000000"/>
                </a:solidFill>
                <a:latin typeface="standard_ct_lightlight"/>
              </a:rPr>
              <a:t>followed</a:t>
            </a:r>
            <a:r>
              <a:rPr lang="de-DE" sz="2400" dirty="0">
                <a:solidFill>
                  <a:srgbClr val="000000"/>
                </a:solidFill>
                <a:latin typeface="standard_ct_lightlight"/>
              </a:rPr>
              <a:t> </a:t>
            </a:r>
            <a:r>
              <a:rPr lang="de-DE" sz="2400" dirty="0" err="1">
                <a:solidFill>
                  <a:srgbClr val="000000"/>
                </a:solidFill>
                <a:latin typeface="standard_ct_lightlight"/>
              </a:rPr>
              <a:t>by</a:t>
            </a:r>
            <a:r>
              <a:rPr lang="de-DE" sz="2400" dirty="0">
                <a:solidFill>
                  <a:srgbClr val="000000"/>
                </a:solidFill>
                <a:latin typeface="standard_ct_lightlight"/>
              </a:rPr>
              <a:t> ICT </a:t>
            </a:r>
            <a:r>
              <a:rPr lang="de-DE" sz="2400" dirty="0" err="1">
                <a:solidFill>
                  <a:srgbClr val="000000"/>
                </a:solidFill>
                <a:latin typeface="standard_ct_lightlight"/>
              </a:rPr>
              <a:t>professionals</a:t>
            </a:r>
            <a:r>
              <a:rPr lang="de-DE" sz="2400" dirty="0">
                <a:solidFill>
                  <a:srgbClr val="000000"/>
                </a:solidFill>
                <a:latin typeface="standard_ct_lightlight"/>
              </a:rPr>
              <a:t> and </a:t>
            </a:r>
            <a:r>
              <a:rPr lang="de-DE" sz="2400" dirty="0" err="1">
                <a:solidFill>
                  <a:srgbClr val="000000"/>
                </a:solidFill>
                <a:latin typeface="standard_ct_lightlight"/>
              </a:rPr>
              <a:t>researchers</a:t>
            </a:r>
            <a:r>
              <a:rPr lang="de-DE" sz="2400" dirty="0">
                <a:solidFill>
                  <a:srgbClr val="000000"/>
                </a:solidFill>
                <a:latin typeface="standard_ct_lightlight"/>
              </a:rPr>
              <a:t> &amp; </a:t>
            </a:r>
            <a:r>
              <a:rPr lang="de-DE" sz="2400" dirty="0" err="1">
                <a:solidFill>
                  <a:srgbClr val="000000"/>
                </a:solidFill>
                <a:latin typeface="standard_ct_lightlight"/>
              </a:rPr>
              <a:t>engineers</a:t>
            </a:r>
            <a:endParaRPr lang="de-DE" sz="2400" dirty="0">
              <a:solidFill>
                <a:srgbClr val="000000"/>
              </a:solidFill>
              <a:latin typeface="standard_ct_lightlight"/>
            </a:endParaRPr>
          </a:p>
          <a:p>
            <a:pPr marL="457200" indent="-457200">
              <a:buFont typeface="Arial" panose="020B0604020202020204" pitchFamily="34" charset="0"/>
              <a:buChar char="•"/>
            </a:pPr>
            <a:r>
              <a:rPr lang="de-DE" sz="2400" dirty="0" err="1">
                <a:solidFill>
                  <a:srgbClr val="000000"/>
                </a:solidFill>
                <a:latin typeface="standard_ct_lightlight"/>
              </a:rPr>
              <a:t>Hiring</a:t>
            </a:r>
            <a:r>
              <a:rPr lang="de-DE" sz="2400" dirty="0">
                <a:solidFill>
                  <a:srgbClr val="000000"/>
                </a:solidFill>
                <a:latin typeface="standard_ct_lightlight"/>
              </a:rPr>
              <a:t> </a:t>
            </a:r>
            <a:r>
              <a:rPr lang="de-DE" sz="2400" dirty="0" err="1">
                <a:solidFill>
                  <a:srgbClr val="000000"/>
                </a:solidFill>
                <a:latin typeface="standard_ct_lightlight"/>
              </a:rPr>
              <a:t>workers</a:t>
            </a:r>
            <a:r>
              <a:rPr lang="de-DE" sz="2400" dirty="0">
                <a:solidFill>
                  <a:srgbClr val="000000"/>
                </a:solidFill>
                <a:latin typeface="standard_ct_lightlight"/>
              </a:rPr>
              <a:t> </a:t>
            </a:r>
            <a:r>
              <a:rPr lang="de-DE" sz="2400" dirty="0" err="1">
                <a:solidFill>
                  <a:srgbClr val="000000"/>
                </a:solidFill>
                <a:latin typeface="standard_ct_lightlight"/>
              </a:rPr>
              <a:t>with</a:t>
            </a:r>
            <a:r>
              <a:rPr lang="de-DE" sz="2400" dirty="0">
                <a:solidFill>
                  <a:srgbClr val="000000"/>
                </a:solidFill>
                <a:latin typeface="standard_ct_lightlight"/>
              </a:rPr>
              <a:t> </a:t>
            </a:r>
            <a:r>
              <a:rPr lang="de-DE" sz="2400" dirty="0" err="1">
                <a:solidFill>
                  <a:srgbClr val="000000"/>
                </a:solidFill>
                <a:latin typeface="standard_ct_lightlight"/>
              </a:rPr>
              <a:t>tertiary</a:t>
            </a:r>
            <a:r>
              <a:rPr lang="de-DE" sz="2400" dirty="0">
                <a:solidFill>
                  <a:srgbClr val="000000"/>
                </a:solidFill>
                <a:latin typeface="standard_ct_lightlight"/>
              </a:rPr>
              <a:t> </a:t>
            </a:r>
            <a:r>
              <a:rPr lang="de-DE" sz="2400" dirty="0" err="1">
                <a:solidFill>
                  <a:srgbClr val="000000"/>
                </a:solidFill>
                <a:latin typeface="standard_ct_lightlight"/>
              </a:rPr>
              <a:t>education</a:t>
            </a:r>
            <a:r>
              <a:rPr lang="de-DE" sz="2400" dirty="0">
                <a:solidFill>
                  <a:srgbClr val="000000"/>
                </a:solidFill>
                <a:latin typeface="standard_ct_lightlight"/>
              </a:rPr>
              <a:t> </a:t>
            </a:r>
            <a:r>
              <a:rPr lang="de-DE" sz="2400" dirty="0" err="1">
                <a:solidFill>
                  <a:srgbClr val="000000"/>
                </a:solidFill>
                <a:latin typeface="standard_ct_lightlight"/>
              </a:rPr>
              <a:t>requires</a:t>
            </a:r>
            <a:r>
              <a:rPr lang="de-DE" sz="2400" dirty="0">
                <a:solidFill>
                  <a:srgbClr val="000000"/>
                </a:solidFill>
                <a:latin typeface="standard_ct_lightlight"/>
              </a:rPr>
              <a:t> not </a:t>
            </a:r>
            <a:r>
              <a:rPr lang="de-DE" sz="2400" dirty="0" err="1">
                <a:solidFill>
                  <a:srgbClr val="000000"/>
                </a:solidFill>
                <a:latin typeface="standard_ct_lightlight"/>
              </a:rPr>
              <a:t>less</a:t>
            </a:r>
            <a:r>
              <a:rPr lang="de-DE" sz="2400" dirty="0">
                <a:solidFill>
                  <a:srgbClr val="000000"/>
                </a:solidFill>
                <a:latin typeface="standard_ct_lightlight"/>
              </a:rPr>
              <a:t> </a:t>
            </a:r>
            <a:r>
              <a:rPr lang="de-DE" sz="2400" dirty="0" err="1">
                <a:solidFill>
                  <a:srgbClr val="000000"/>
                </a:solidFill>
                <a:latin typeface="standard_ct_lightlight"/>
              </a:rPr>
              <a:t>than</a:t>
            </a:r>
            <a:r>
              <a:rPr lang="de-DE" sz="2400" dirty="0">
                <a:solidFill>
                  <a:srgbClr val="000000"/>
                </a:solidFill>
                <a:latin typeface="standard_ct_lightlight"/>
              </a:rPr>
              <a:t> 2-3 </a:t>
            </a:r>
            <a:r>
              <a:rPr lang="de-DE" sz="2400" dirty="0" err="1">
                <a:solidFill>
                  <a:srgbClr val="000000"/>
                </a:solidFill>
                <a:latin typeface="standard_ct_lightlight"/>
              </a:rPr>
              <a:t>months</a:t>
            </a:r>
            <a:r>
              <a:rPr lang="de-DE" sz="2400" dirty="0">
                <a:solidFill>
                  <a:srgbClr val="000000"/>
                </a:solidFill>
                <a:latin typeface="standard_ct_lightlight"/>
              </a:rPr>
              <a:t>, </a:t>
            </a:r>
            <a:r>
              <a:rPr lang="de-DE" sz="2400" dirty="0" err="1">
                <a:solidFill>
                  <a:srgbClr val="000000"/>
                </a:solidFill>
                <a:latin typeface="standard_ct_lightlight"/>
              </a:rPr>
              <a:t>easily</a:t>
            </a:r>
            <a:r>
              <a:rPr lang="de-DE" sz="2400" dirty="0">
                <a:solidFill>
                  <a:srgbClr val="000000"/>
                </a:solidFill>
                <a:latin typeface="standard_ct_lightlight"/>
              </a:rPr>
              <a:t> </a:t>
            </a:r>
            <a:r>
              <a:rPr lang="de-DE" sz="2400" dirty="0" err="1">
                <a:solidFill>
                  <a:srgbClr val="000000"/>
                </a:solidFill>
                <a:latin typeface="standard_ct_lightlight"/>
              </a:rPr>
              <a:t>more</a:t>
            </a:r>
            <a:r>
              <a:rPr lang="de-DE" sz="2400" dirty="0">
                <a:solidFill>
                  <a:srgbClr val="000000"/>
                </a:solidFill>
                <a:latin typeface="standard_ct_lightlight"/>
              </a:rPr>
              <a:t> </a:t>
            </a:r>
            <a:r>
              <a:rPr lang="de-DE" sz="2400" dirty="0" err="1">
                <a:solidFill>
                  <a:srgbClr val="000000"/>
                </a:solidFill>
                <a:latin typeface="standard_ct_lightlight"/>
              </a:rPr>
              <a:t>than</a:t>
            </a:r>
            <a:r>
              <a:rPr lang="de-DE" sz="2400" dirty="0">
                <a:solidFill>
                  <a:srgbClr val="000000"/>
                </a:solidFill>
                <a:latin typeface="standard_ct_lightlight"/>
              </a:rPr>
              <a:t> 6 </a:t>
            </a:r>
            <a:r>
              <a:rPr lang="de-DE" sz="2400" dirty="0" err="1">
                <a:solidFill>
                  <a:srgbClr val="000000"/>
                </a:solidFill>
                <a:latin typeface="standard_ct_lightlight"/>
              </a:rPr>
              <a:t>months</a:t>
            </a:r>
            <a:endParaRPr lang="de-DE" sz="2400" dirty="0">
              <a:solidFill>
                <a:srgbClr val="000000"/>
              </a:solidFill>
              <a:latin typeface="standard_ct_lightlight"/>
            </a:endParaRPr>
          </a:p>
          <a:p>
            <a:pPr marL="457200" indent="-457200">
              <a:buFont typeface="Arial" panose="020B0604020202020204" pitchFamily="34" charset="0"/>
              <a:buChar char="•"/>
            </a:pPr>
            <a:r>
              <a:rPr lang="de-DE" sz="2400" dirty="0" err="1">
                <a:solidFill>
                  <a:srgbClr val="000000"/>
                </a:solidFill>
                <a:latin typeface="standard_ct_lightlight"/>
              </a:rPr>
              <a:t>Hiring</a:t>
            </a:r>
            <a:r>
              <a:rPr lang="de-DE" sz="2400" dirty="0">
                <a:solidFill>
                  <a:srgbClr val="000000"/>
                </a:solidFill>
                <a:latin typeface="standard_ct_lightlight"/>
              </a:rPr>
              <a:t> </a:t>
            </a:r>
            <a:r>
              <a:rPr lang="de-DE" sz="2400" dirty="0" err="1">
                <a:solidFill>
                  <a:srgbClr val="000000"/>
                </a:solidFill>
                <a:latin typeface="standard_ct_lightlight"/>
              </a:rPr>
              <a:t>apprentices</a:t>
            </a:r>
            <a:r>
              <a:rPr lang="de-DE" sz="2400" dirty="0">
                <a:solidFill>
                  <a:srgbClr val="000000"/>
                </a:solidFill>
                <a:latin typeface="standard_ct_lightlight"/>
              </a:rPr>
              <a:t> and </a:t>
            </a:r>
            <a:r>
              <a:rPr lang="de-DE" sz="2400" dirty="0" err="1">
                <a:solidFill>
                  <a:srgbClr val="000000"/>
                </a:solidFill>
                <a:latin typeface="standard_ct_lightlight"/>
              </a:rPr>
              <a:t>workers</a:t>
            </a:r>
            <a:r>
              <a:rPr lang="de-DE" sz="2400" dirty="0">
                <a:solidFill>
                  <a:srgbClr val="000000"/>
                </a:solidFill>
                <a:latin typeface="standard_ct_lightlight"/>
              </a:rPr>
              <a:t> </a:t>
            </a:r>
            <a:r>
              <a:rPr lang="de-DE" sz="2400" dirty="0" err="1">
                <a:solidFill>
                  <a:srgbClr val="000000"/>
                </a:solidFill>
                <a:latin typeface="standard_ct_lightlight"/>
              </a:rPr>
              <a:t>from</a:t>
            </a:r>
            <a:r>
              <a:rPr lang="de-DE" sz="2400" dirty="0">
                <a:solidFill>
                  <a:srgbClr val="000000"/>
                </a:solidFill>
                <a:latin typeface="standard_ct_lightlight"/>
              </a:rPr>
              <a:t> </a:t>
            </a:r>
            <a:r>
              <a:rPr lang="de-DE" sz="2400" dirty="0" err="1">
                <a:solidFill>
                  <a:srgbClr val="000000"/>
                </a:solidFill>
                <a:latin typeface="standard_ct_lightlight"/>
              </a:rPr>
              <a:t>neighbouring</a:t>
            </a:r>
            <a:r>
              <a:rPr lang="de-DE" sz="2400" dirty="0">
                <a:solidFill>
                  <a:srgbClr val="000000"/>
                </a:solidFill>
                <a:latin typeface="standard_ct_lightlight"/>
              </a:rPr>
              <a:t> </a:t>
            </a:r>
            <a:r>
              <a:rPr lang="de-DE" sz="2400" dirty="0" err="1">
                <a:solidFill>
                  <a:srgbClr val="000000"/>
                </a:solidFill>
                <a:latin typeface="standard_ct_lightlight"/>
              </a:rPr>
              <a:t>sectors</a:t>
            </a:r>
            <a:r>
              <a:rPr lang="de-DE" sz="2400" dirty="0">
                <a:solidFill>
                  <a:srgbClr val="000000"/>
                </a:solidFill>
                <a:latin typeface="standard_ct_lightlight"/>
              </a:rPr>
              <a:t> </a:t>
            </a:r>
            <a:r>
              <a:rPr lang="de-DE" sz="2400" dirty="0" err="1">
                <a:solidFill>
                  <a:srgbClr val="000000"/>
                </a:solidFill>
                <a:latin typeface="standard_ct_lightlight"/>
              </a:rPr>
              <a:t>is</a:t>
            </a:r>
            <a:r>
              <a:rPr lang="de-DE" sz="2400" dirty="0">
                <a:solidFill>
                  <a:srgbClr val="000000"/>
                </a:solidFill>
                <a:latin typeface="standard_ct_lightlight"/>
              </a:rPr>
              <a:t> </a:t>
            </a:r>
            <a:r>
              <a:rPr lang="de-DE" sz="2400" dirty="0" err="1">
                <a:solidFill>
                  <a:srgbClr val="000000"/>
                </a:solidFill>
                <a:latin typeface="standard_ct_lightlight"/>
              </a:rPr>
              <a:t>effective</a:t>
            </a:r>
            <a:endParaRPr lang="de-DE" sz="2400" dirty="0">
              <a:solidFill>
                <a:srgbClr val="000000"/>
              </a:solidFill>
              <a:latin typeface="standard_ct_lightlight"/>
            </a:endParaRPr>
          </a:p>
          <a:p>
            <a:pPr marL="457200" indent="-457200">
              <a:buFont typeface="Arial" panose="020B0604020202020204" pitchFamily="34" charset="0"/>
              <a:buChar char="•"/>
            </a:pPr>
            <a:r>
              <a:rPr lang="de-DE" sz="2400" dirty="0" err="1">
                <a:solidFill>
                  <a:srgbClr val="000000"/>
                </a:solidFill>
                <a:latin typeface="standard_ct_lightlight"/>
              </a:rPr>
              <a:t>Hiring</a:t>
            </a:r>
            <a:r>
              <a:rPr lang="de-DE" sz="2400" dirty="0">
                <a:solidFill>
                  <a:srgbClr val="000000"/>
                </a:solidFill>
                <a:latin typeface="standard_ct_lightlight"/>
              </a:rPr>
              <a:t> </a:t>
            </a:r>
            <a:r>
              <a:rPr lang="de-DE" sz="2400" dirty="0" err="1">
                <a:solidFill>
                  <a:srgbClr val="000000"/>
                </a:solidFill>
                <a:latin typeface="standard_ct_lightlight"/>
              </a:rPr>
              <a:t>people</a:t>
            </a:r>
            <a:r>
              <a:rPr lang="de-DE" sz="2400" dirty="0">
                <a:solidFill>
                  <a:srgbClr val="000000"/>
                </a:solidFill>
                <a:latin typeface="standard_ct_lightlight"/>
              </a:rPr>
              <a:t> </a:t>
            </a:r>
            <a:r>
              <a:rPr lang="de-DE" sz="2400" dirty="0" err="1">
                <a:solidFill>
                  <a:srgbClr val="000000"/>
                </a:solidFill>
                <a:latin typeface="standard_ct_lightlight"/>
              </a:rPr>
              <a:t>from</a:t>
            </a:r>
            <a:r>
              <a:rPr lang="de-DE" sz="2400" dirty="0">
                <a:solidFill>
                  <a:srgbClr val="000000"/>
                </a:solidFill>
                <a:latin typeface="standard_ct_lightlight"/>
              </a:rPr>
              <a:t> </a:t>
            </a:r>
            <a:r>
              <a:rPr lang="de-DE" sz="2400" dirty="0" err="1">
                <a:solidFill>
                  <a:srgbClr val="000000"/>
                </a:solidFill>
                <a:latin typeface="standard_ct_lightlight"/>
              </a:rPr>
              <a:t>abroad</a:t>
            </a:r>
            <a:r>
              <a:rPr lang="de-DE" sz="2400" dirty="0">
                <a:solidFill>
                  <a:srgbClr val="000000"/>
                </a:solidFill>
                <a:latin typeface="standard_ct_lightlight"/>
              </a:rPr>
              <a:t> (</a:t>
            </a:r>
            <a:r>
              <a:rPr lang="de-DE" sz="2400" dirty="0" err="1">
                <a:solidFill>
                  <a:srgbClr val="000000"/>
                </a:solidFill>
                <a:latin typeface="standard_ct_lightlight"/>
              </a:rPr>
              <a:t>commuters</a:t>
            </a:r>
            <a:r>
              <a:rPr lang="de-DE" sz="2400" dirty="0">
                <a:solidFill>
                  <a:srgbClr val="000000"/>
                </a:solidFill>
                <a:latin typeface="standard_ct_lightlight"/>
              </a:rPr>
              <a:t>, </a:t>
            </a:r>
            <a:r>
              <a:rPr lang="de-DE" sz="2400" dirty="0" err="1">
                <a:solidFill>
                  <a:srgbClr val="000000"/>
                </a:solidFill>
                <a:latin typeface="standard_ct_lightlight"/>
              </a:rPr>
              <a:t>immigrants</a:t>
            </a:r>
            <a:r>
              <a:rPr lang="de-DE" sz="2400" dirty="0">
                <a:solidFill>
                  <a:srgbClr val="000000"/>
                </a:solidFill>
                <a:latin typeface="standard_ct_lightlight"/>
              </a:rPr>
              <a:t>, </a:t>
            </a:r>
            <a:r>
              <a:rPr lang="de-DE" sz="2400" dirty="0" err="1">
                <a:solidFill>
                  <a:srgbClr val="000000"/>
                </a:solidFill>
                <a:latin typeface="standard_ct_lightlight"/>
              </a:rPr>
              <a:t>refugees</a:t>
            </a:r>
            <a:r>
              <a:rPr lang="de-DE" sz="2400" dirty="0">
                <a:solidFill>
                  <a:srgbClr val="000000"/>
                </a:solidFill>
                <a:latin typeface="standard_ct_lightlight"/>
              </a:rPr>
              <a:t> </a:t>
            </a:r>
            <a:r>
              <a:rPr lang="de-DE" sz="2400" dirty="0" err="1">
                <a:solidFill>
                  <a:srgbClr val="000000"/>
                </a:solidFill>
                <a:latin typeface="standard_ct_lightlight"/>
              </a:rPr>
              <a:t>or</a:t>
            </a:r>
            <a:r>
              <a:rPr lang="de-DE" sz="2400" dirty="0">
                <a:solidFill>
                  <a:srgbClr val="000000"/>
                </a:solidFill>
                <a:latin typeface="standard_ct_lightlight"/>
              </a:rPr>
              <a:t> </a:t>
            </a:r>
            <a:r>
              <a:rPr lang="de-DE" sz="2400" dirty="0" err="1">
                <a:solidFill>
                  <a:srgbClr val="000000"/>
                </a:solidFill>
                <a:latin typeface="standard_ct_lightlight"/>
              </a:rPr>
              <a:t>asylum</a:t>
            </a:r>
            <a:r>
              <a:rPr lang="de-DE" sz="2400" dirty="0">
                <a:solidFill>
                  <a:srgbClr val="000000"/>
                </a:solidFill>
                <a:latin typeface="standard_ct_lightlight"/>
              </a:rPr>
              <a:t> </a:t>
            </a:r>
            <a:r>
              <a:rPr lang="de-DE" sz="2400" dirty="0" err="1">
                <a:solidFill>
                  <a:srgbClr val="000000"/>
                </a:solidFill>
                <a:latin typeface="standard_ct_lightlight"/>
              </a:rPr>
              <a:t>seekrs</a:t>
            </a:r>
            <a:r>
              <a:rPr lang="de-DE" sz="2400" dirty="0">
                <a:solidFill>
                  <a:srgbClr val="000000"/>
                </a:solidFill>
                <a:latin typeface="standard_ct_lightlight"/>
              </a:rPr>
              <a:t>) </a:t>
            </a:r>
            <a:r>
              <a:rPr lang="de-DE" sz="2400" dirty="0" err="1">
                <a:solidFill>
                  <a:srgbClr val="000000"/>
                </a:solidFill>
                <a:latin typeface="standard_ct_lightlight"/>
              </a:rPr>
              <a:t>is</a:t>
            </a:r>
            <a:r>
              <a:rPr lang="de-DE" sz="2400" dirty="0">
                <a:solidFill>
                  <a:srgbClr val="000000"/>
                </a:solidFill>
                <a:latin typeface="standard_ct_lightlight"/>
              </a:rPr>
              <a:t> </a:t>
            </a:r>
            <a:r>
              <a:rPr lang="de-DE" sz="2400" dirty="0" err="1">
                <a:solidFill>
                  <a:srgbClr val="000000"/>
                </a:solidFill>
                <a:latin typeface="standard_ct_lightlight"/>
              </a:rPr>
              <a:t>less</a:t>
            </a:r>
            <a:r>
              <a:rPr lang="de-DE" sz="2400" dirty="0">
                <a:solidFill>
                  <a:srgbClr val="000000"/>
                </a:solidFill>
                <a:latin typeface="standard_ct_lightlight"/>
              </a:rPr>
              <a:t> </a:t>
            </a:r>
            <a:r>
              <a:rPr lang="de-DE" sz="2400" dirty="0" err="1">
                <a:solidFill>
                  <a:srgbClr val="000000"/>
                </a:solidFill>
                <a:latin typeface="standard_ct_lightlight"/>
              </a:rPr>
              <a:t>effective</a:t>
            </a:r>
            <a:endParaRPr lang="de-DE" sz="2400" dirty="0">
              <a:solidFill>
                <a:srgbClr val="000000"/>
              </a:solidFill>
              <a:latin typeface="standard_ct_lightlight"/>
            </a:endParaRPr>
          </a:p>
          <a:p>
            <a:endParaRPr lang="de-DE" dirty="0"/>
          </a:p>
        </p:txBody>
      </p:sp>
    </p:spTree>
    <p:extLst>
      <p:ext uri="{BB962C8B-B14F-4D97-AF65-F5344CB8AC3E}">
        <p14:creationId xmlns:p14="http://schemas.microsoft.com/office/powerpoint/2010/main" val="3474166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D9538-390A-2C2B-AFB6-D2695E3A2736}"/>
              </a:ext>
            </a:extLst>
          </p:cNvPr>
          <p:cNvSpPr>
            <a:spLocks noGrp="1"/>
          </p:cNvSpPr>
          <p:nvPr>
            <p:ph type="ctrTitle"/>
          </p:nvPr>
        </p:nvSpPr>
        <p:spPr/>
        <p:txBody>
          <a:bodyPr/>
          <a:lstStyle/>
          <a:p>
            <a:r>
              <a:rPr lang="de-DE" dirty="0" err="1"/>
              <a:t>Thank</a:t>
            </a:r>
            <a:r>
              <a:rPr lang="de-DE" dirty="0"/>
              <a:t> </a:t>
            </a:r>
            <a:r>
              <a:rPr lang="de-DE" dirty="0" err="1"/>
              <a:t>you</a:t>
            </a:r>
            <a:r>
              <a:rPr lang="de-DE" dirty="0"/>
              <a:t>! </a:t>
            </a:r>
            <a:r>
              <a:rPr lang="de-DE" dirty="0">
                <a:sym typeface="Wingdings" panose="05000000000000000000" pitchFamily="2" charset="2"/>
              </a:rPr>
              <a:t></a:t>
            </a:r>
            <a:endParaRPr lang="de-DE" dirty="0"/>
          </a:p>
        </p:txBody>
      </p:sp>
      <p:sp>
        <p:nvSpPr>
          <p:cNvPr id="3" name="Inhaltsplatzhalter 2">
            <a:extLst>
              <a:ext uri="{FF2B5EF4-FFF2-40B4-BE49-F238E27FC236}">
                <a16:creationId xmlns:a16="http://schemas.microsoft.com/office/drawing/2014/main" id="{AC6E49E9-EABB-5C0C-B7BE-BE1A67A8DE92}"/>
              </a:ext>
            </a:extLst>
          </p:cNvPr>
          <p:cNvSpPr>
            <a:spLocks noGrp="1"/>
          </p:cNvSpPr>
          <p:nvPr>
            <p:ph sz="quarter" idx="10"/>
          </p:nvPr>
        </p:nvSpPr>
        <p:spPr>
          <a:xfrm>
            <a:off x="110049" y="5608708"/>
            <a:ext cx="8935626" cy="1152198"/>
          </a:xfrm>
        </p:spPr>
        <p:txBody>
          <a:bodyPr/>
          <a:lstStyle/>
          <a:p>
            <a:r>
              <a:rPr lang="de-DE" dirty="0"/>
              <a:t>Moreno </a:t>
            </a:r>
            <a:r>
              <a:rPr lang="de-DE" dirty="0" err="1"/>
              <a:t>Baruffini</a:t>
            </a:r>
            <a:endParaRPr lang="de-DE" dirty="0"/>
          </a:p>
          <a:p>
            <a:r>
              <a:rPr lang="de-DE" dirty="0"/>
              <a:t>moreno.baruffini@usi.ch</a:t>
            </a:r>
          </a:p>
        </p:txBody>
      </p:sp>
      <p:sp>
        <p:nvSpPr>
          <p:cNvPr id="4" name="Inhaltsplatzhalter 4">
            <a:extLst>
              <a:ext uri="{FF2B5EF4-FFF2-40B4-BE49-F238E27FC236}">
                <a16:creationId xmlns:a16="http://schemas.microsoft.com/office/drawing/2014/main" id="{D97A2722-F8E8-9C5B-5569-A839BF23E56F}"/>
              </a:ext>
            </a:extLst>
          </p:cNvPr>
          <p:cNvSpPr txBox="1">
            <a:spLocks/>
          </p:cNvSpPr>
          <p:nvPr/>
        </p:nvSpPr>
        <p:spPr>
          <a:xfrm>
            <a:off x="118500" y="1764709"/>
            <a:ext cx="8935626" cy="305896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fontAlgn="base">
              <a:buFont typeface="Arial" panose="020B0604020202020204" pitchFamily="34" charset="0"/>
              <a:buChar char="•"/>
            </a:pPr>
            <a:r>
              <a:rPr lang="en-US" sz="2400" dirty="0">
                <a:solidFill>
                  <a:srgbClr val="000000"/>
                </a:solidFill>
                <a:latin typeface="standard_ct_lightlight"/>
              </a:rPr>
              <a:t>Let’s discuss tomorrow in the Working Group “Skills Shortage and Twin Transition: Challenges and Chances” ;-) </a:t>
            </a:r>
          </a:p>
          <a:p>
            <a:endParaRPr lang="de-DE" sz="2600" dirty="0"/>
          </a:p>
        </p:txBody>
      </p:sp>
    </p:spTree>
    <p:extLst>
      <p:ext uri="{BB962C8B-B14F-4D97-AF65-F5344CB8AC3E}">
        <p14:creationId xmlns:p14="http://schemas.microsoft.com/office/powerpoint/2010/main" val="4041697916"/>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D17F8E-3CB6-4F1A-AB1C-C0FA346E23D7}">
  <ds:schemaRefs>
    <ds:schemaRef ds:uri="http://purl.org/dc/dcmitype/"/>
    <ds:schemaRef ds:uri="b60ce84f-f280-4667-9800-e3f576e2a563"/>
    <ds:schemaRef ds:uri="http://schemas.microsoft.com/office/2006/documentManagement/types"/>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 ds:uri="62366948-6865-4f5e-9e13-175c864d6460"/>
    <ds:schemaRef ds:uri="http://www.w3.org/XML/1998/namespace"/>
  </ds:schemaRefs>
</ds:datastoreItem>
</file>

<file path=customXml/itemProps2.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4DF3C6-2793-4481-929B-A0395C7E91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TotalTime>
  <Words>422</Words>
  <Application>Microsoft Office PowerPoint</Application>
  <PresentationFormat>Widescreen</PresentationFormat>
  <Paragraphs>32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standard_ct_lightlight</vt:lpstr>
      <vt:lpstr>standard_ctmedium</vt:lpstr>
      <vt:lpstr>Wingdings</vt:lpstr>
      <vt:lpstr>Custom Design</vt:lpstr>
      <vt:lpstr>PowerPoint Presentation</vt:lpstr>
      <vt:lpstr>Welcome to USI!</vt:lpstr>
      <vt:lpstr>Data gaps for the „green economy“</vt:lpstr>
      <vt:lpstr>An original survey</vt:lpstr>
      <vt:lpstr>Preliminary evidence </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Baruffini Moreno</cp:lastModifiedBy>
  <cp:revision>90</cp:revision>
  <cp:lastPrinted>2022-08-18T12:34:37Z</cp:lastPrinted>
  <dcterms:created xsi:type="dcterms:W3CDTF">2021-07-14T07:03:25Z</dcterms:created>
  <dcterms:modified xsi:type="dcterms:W3CDTF">2024-08-30T08:41:45Z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