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4"/>
  </p:sldMasterIdLst>
  <p:handoutMasterIdLst>
    <p:handoutMasterId r:id="rId10"/>
  </p:handoutMasterIdLst>
  <p:sldIdLst>
    <p:sldId id="287" r:id="rId5"/>
    <p:sldId id="296" r:id="rId6"/>
    <p:sldId id="291" r:id="rId7"/>
    <p:sldId id="292" r:id="rId8"/>
    <p:sldId id="293" r:id="rId9"/>
  </p:sldIdLst>
  <p:sldSz cx="12192000" cy="6858000"/>
  <p:notesSz cx="6888163" cy="100218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BA01C2F-7B8F-58FF-231C-4B33C68A644F}" name="kassgjxjt7@goetheuniversitaet.onmicrosoft.com" initials="k" userId="kassgjxjt7@goetheuniversitaet.onmicrosoft.com" providerId="None"/>
  <p188:author id="{CF70888A-B34C-C119-1D1D-90E510B7CD70}" name="MW" initials="MW" userId="MW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nald.s.larsen@gmail.com" initials="r" lastIdx="1" clrIdx="0">
    <p:extLst>
      <p:ext uri="{19B8F6BF-5375-455C-9EA6-DF929625EA0E}">
        <p15:presenceInfo xmlns:p15="http://schemas.microsoft.com/office/powerpoint/2012/main" userId="89381c6f69a7aad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7E7BF"/>
    <a:srgbClr val="D8ECEE"/>
    <a:srgbClr val="D4E0F2"/>
    <a:srgbClr val="769FC3"/>
    <a:srgbClr val="FFF3F8"/>
    <a:srgbClr val="FFE7F2"/>
    <a:srgbClr val="FFBDDB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Designformatvorlage 1 - Akz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93D81CF-94F2-401A-BA57-92F5A7B2D0C5}" styleName="Mittlere Formatvorlag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3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58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2280" y="8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Mappe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1562370522566888E-2"/>
          <c:y val="5.8522502749030106E-2"/>
          <c:w val="0.87657125398176727"/>
          <c:h val="0.6922552671853498"/>
        </c:manualLayout>
      </c:layout>
      <c:lineChart>
        <c:grouping val="standard"/>
        <c:varyColors val="0"/>
        <c:ser>
          <c:idx val="0"/>
          <c:order val="0"/>
          <c:tx>
            <c:strRef>
              <c:f>Tabelle1!$A$9</c:f>
              <c:strCache>
                <c:ptCount val="1"/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Tabelle1!$B$7:$CE$8</c:f>
              <c:numCache>
                <c:formatCode>\ @</c:formatCode>
                <c:ptCount val="82"/>
                <c:pt idx="0">
                  <c:v>2004</c:v>
                </c:pt>
                <c:pt idx="4">
                  <c:v>2005</c:v>
                </c:pt>
                <c:pt idx="8">
                  <c:v>2006</c:v>
                </c:pt>
                <c:pt idx="12">
                  <c:v>2007</c:v>
                </c:pt>
                <c:pt idx="16">
                  <c:v>2008</c:v>
                </c:pt>
                <c:pt idx="20">
                  <c:v>2009</c:v>
                </c:pt>
                <c:pt idx="24">
                  <c:v>2010</c:v>
                </c:pt>
                <c:pt idx="28">
                  <c:v>2011</c:v>
                </c:pt>
                <c:pt idx="32">
                  <c:v>2012</c:v>
                </c:pt>
                <c:pt idx="36">
                  <c:v>2013</c:v>
                </c:pt>
                <c:pt idx="40">
                  <c:v>2014</c:v>
                </c:pt>
                <c:pt idx="44">
                  <c:v>2015</c:v>
                </c:pt>
                <c:pt idx="48">
                  <c:v>2016</c:v>
                </c:pt>
                <c:pt idx="52">
                  <c:v>2017</c:v>
                </c:pt>
                <c:pt idx="56">
                  <c:v>2018</c:v>
                </c:pt>
                <c:pt idx="60">
                  <c:v>2019</c:v>
                </c:pt>
                <c:pt idx="64">
                  <c:v>2020</c:v>
                </c:pt>
                <c:pt idx="68">
                  <c:v>2021</c:v>
                </c:pt>
                <c:pt idx="72">
                  <c:v>2022</c:v>
                </c:pt>
                <c:pt idx="76">
                  <c:v>2023</c:v>
                </c:pt>
                <c:pt idx="80">
                  <c:v>2024</c:v>
                </c:pt>
              </c:numCache>
            </c:numRef>
          </c:cat>
          <c:val>
            <c:numRef>
              <c:f>Tabelle1!$B$9:$CE$9</c:f>
            </c:numRef>
          </c:val>
          <c:smooth val="0"/>
          <c:extLst>
            <c:ext xmlns:c16="http://schemas.microsoft.com/office/drawing/2014/chart" uri="{C3380CC4-5D6E-409C-BE32-E72D297353CC}">
              <c16:uniqueId val="{00000000-D5F7-481D-B451-9F32821B7312}"/>
            </c:ext>
          </c:extLst>
        </c:ser>
        <c:ser>
          <c:idx val="1"/>
          <c:order val="1"/>
          <c:tx>
            <c:strRef>
              <c:f>Tabelle1!$A$10</c:f>
              <c:strCache>
                <c:ptCount val="1"/>
                <c:pt idx="0">
                  <c:v>SWITZERLAND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cat>
            <c:numRef>
              <c:f>Tabelle1!$B$7:$CE$8</c:f>
              <c:numCache>
                <c:formatCode>\ @</c:formatCode>
                <c:ptCount val="82"/>
                <c:pt idx="0">
                  <c:v>2004</c:v>
                </c:pt>
                <c:pt idx="4">
                  <c:v>2005</c:v>
                </c:pt>
                <c:pt idx="8">
                  <c:v>2006</c:v>
                </c:pt>
                <c:pt idx="12">
                  <c:v>2007</c:v>
                </c:pt>
                <c:pt idx="16">
                  <c:v>2008</c:v>
                </c:pt>
                <c:pt idx="20">
                  <c:v>2009</c:v>
                </c:pt>
                <c:pt idx="24">
                  <c:v>2010</c:v>
                </c:pt>
                <c:pt idx="28">
                  <c:v>2011</c:v>
                </c:pt>
                <c:pt idx="32">
                  <c:v>2012</c:v>
                </c:pt>
                <c:pt idx="36">
                  <c:v>2013</c:v>
                </c:pt>
                <c:pt idx="40">
                  <c:v>2014</c:v>
                </c:pt>
                <c:pt idx="44">
                  <c:v>2015</c:v>
                </c:pt>
                <c:pt idx="48">
                  <c:v>2016</c:v>
                </c:pt>
                <c:pt idx="52">
                  <c:v>2017</c:v>
                </c:pt>
                <c:pt idx="56">
                  <c:v>2018</c:v>
                </c:pt>
                <c:pt idx="60">
                  <c:v>2019</c:v>
                </c:pt>
                <c:pt idx="64">
                  <c:v>2020</c:v>
                </c:pt>
                <c:pt idx="68">
                  <c:v>2021</c:v>
                </c:pt>
                <c:pt idx="72">
                  <c:v>2022</c:v>
                </c:pt>
                <c:pt idx="76">
                  <c:v>2023</c:v>
                </c:pt>
                <c:pt idx="80">
                  <c:v>2024</c:v>
                </c:pt>
              </c:numCache>
            </c:numRef>
          </c:cat>
          <c:val>
            <c:numRef>
              <c:f>Tabelle1!$B$10:$CE$10</c:f>
              <c:numCache>
                <c:formatCode>#\ ###\ ##0.0</c:formatCode>
                <c:ptCount val="82"/>
                <c:pt idx="0">
                  <c:v>15.4176</c:v>
                </c:pt>
                <c:pt idx="1">
                  <c:v>18.265599999999999</c:v>
                </c:pt>
                <c:pt idx="2">
                  <c:v>16.654599999999999</c:v>
                </c:pt>
                <c:pt idx="3">
                  <c:v>15.279400000000001</c:v>
                </c:pt>
                <c:pt idx="4">
                  <c:v>17.0413</c:v>
                </c:pt>
                <c:pt idx="5">
                  <c:v>16.862400000000001</c:v>
                </c:pt>
                <c:pt idx="6">
                  <c:v>19.264800000000001</c:v>
                </c:pt>
                <c:pt idx="7">
                  <c:v>16.595300000000002</c:v>
                </c:pt>
                <c:pt idx="8">
                  <c:v>19.069600000000001</c:v>
                </c:pt>
                <c:pt idx="9">
                  <c:v>20.905899999999999</c:v>
                </c:pt>
                <c:pt idx="10">
                  <c:v>21.423200000000001</c:v>
                </c:pt>
                <c:pt idx="11">
                  <c:v>22.8367</c:v>
                </c:pt>
                <c:pt idx="12">
                  <c:v>25.344799999999999</c:v>
                </c:pt>
                <c:pt idx="13">
                  <c:v>29.5747</c:v>
                </c:pt>
                <c:pt idx="14">
                  <c:v>30.528700000000001</c:v>
                </c:pt>
                <c:pt idx="15">
                  <c:v>29.993200000000002</c:v>
                </c:pt>
                <c:pt idx="16">
                  <c:v>30.9983</c:v>
                </c:pt>
                <c:pt idx="17">
                  <c:v>33.750300000000003</c:v>
                </c:pt>
                <c:pt idx="18">
                  <c:v>34.526400000000002</c:v>
                </c:pt>
                <c:pt idx="19">
                  <c:v>30.39</c:v>
                </c:pt>
                <c:pt idx="20">
                  <c:v>25.5044</c:v>
                </c:pt>
                <c:pt idx="21">
                  <c:v>23.685099999999998</c:v>
                </c:pt>
                <c:pt idx="22">
                  <c:v>24.7363</c:v>
                </c:pt>
                <c:pt idx="23">
                  <c:v>23.651</c:v>
                </c:pt>
                <c:pt idx="24">
                  <c:v>25.3001</c:v>
                </c:pt>
                <c:pt idx="25">
                  <c:v>28.458600000000001</c:v>
                </c:pt>
                <c:pt idx="26">
                  <c:v>29.613499999999998</c:v>
                </c:pt>
                <c:pt idx="27">
                  <c:v>29.027200000000001</c:v>
                </c:pt>
                <c:pt idx="28">
                  <c:v>30.9587</c:v>
                </c:pt>
                <c:pt idx="29">
                  <c:v>32.212400000000002</c:v>
                </c:pt>
                <c:pt idx="30">
                  <c:v>31.922799999999999</c:v>
                </c:pt>
                <c:pt idx="31">
                  <c:v>30.293099999999999</c:v>
                </c:pt>
                <c:pt idx="32">
                  <c:v>30.893899999999999</c:v>
                </c:pt>
                <c:pt idx="33">
                  <c:v>31.303599999999999</c:v>
                </c:pt>
                <c:pt idx="34">
                  <c:v>31.268000000000001</c:v>
                </c:pt>
                <c:pt idx="35">
                  <c:v>29.826899999999998</c:v>
                </c:pt>
                <c:pt idx="36">
                  <c:v>29.046299999999999</c:v>
                </c:pt>
                <c:pt idx="37">
                  <c:v>29.679300000000001</c:v>
                </c:pt>
                <c:pt idx="38">
                  <c:v>29.428699999999999</c:v>
                </c:pt>
                <c:pt idx="39">
                  <c:v>29.739100000000001</c:v>
                </c:pt>
                <c:pt idx="40">
                  <c:v>29.689800000000002</c:v>
                </c:pt>
                <c:pt idx="41">
                  <c:v>31.491599999999998</c:v>
                </c:pt>
                <c:pt idx="42">
                  <c:v>30.970099999999999</c:v>
                </c:pt>
                <c:pt idx="43">
                  <c:v>30.932200000000002</c:v>
                </c:pt>
                <c:pt idx="44">
                  <c:v>29.979800000000001</c:v>
                </c:pt>
                <c:pt idx="45">
                  <c:v>31.148299999999999</c:v>
                </c:pt>
                <c:pt idx="46">
                  <c:v>31.121099999999998</c:v>
                </c:pt>
                <c:pt idx="47">
                  <c:v>29.3184</c:v>
                </c:pt>
                <c:pt idx="48">
                  <c:v>28.788</c:v>
                </c:pt>
                <c:pt idx="49">
                  <c:v>28.825600000000001</c:v>
                </c:pt>
                <c:pt idx="50">
                  <c:v>29.286300000000001</c:v>
                </c:pt>
                <c:pt idx="51">
                  <c:v>28.9939</c:v>
                </c:pt>
                <c:pt idx="52">
                  <c:v>28.7803</c:v>
                </c:pt>
                <c:pt idx="53">
                  <c:v>29.530100000000001</c:v>
                </c:pt>
                <c:pt idx="54">
                  <c:v>29.703800000000001</c:v>
                </c:pt>
                <c:pt idx="55">
                  <c:v>30.138400000000001</c:v>
                </c:pt>
                <c:pt idx="56">
                  <c:v>30.897500000000001</c:v>
                </c:pt>
                <c:pt idx="57">
                  <c:v>32.2834</c:v>
                </c:pt>
                <c:pt idx="58">
                  <c:v>33.083100000000002</c:v>
                </c:pt>
                <c:pt idx="59">
                  <c:v>33.349200000000003</c:v>
                </c:pt>
                <c:pt idx="60">
                  <c:v>31.9283</c:v>
                </c:pt>
                <c:pt idx="61">
                  <c:v>33.273200000000003</c:v>
                </c:pt>
                <c:pt idx="62">
                  <c:v>31.646599999999999</c:v>
                </c:pt>
                <c:pt idx="63">
                  <c:v>32.036000000000001</c:v>
                </c:pt>
                <c:pt idx="64">
                  <c:v>28.057200000000002</c:v>
                </c:pt>
                <c:pt idx="65">
                  <c:v>28.218299999999999</c:v>
                </c:pt>
                <c:pt idx="66">
                  <c:v>28.793800000000001</c:v>
                </c:pt>
                <c:pt idx="67">
                  <c:v>28.045400000000001</c:v>
                </c:pt>
                <c:pt idx="68">
                  <c:v>28.666899999999998</c:v>
                </c:pt>
                <c:pt idx="69">
                  <c:v>31.307500000000001</c:v>
                </c:pt>
                <c:pt idx="70">
                  <c:v>34.452199999999998</c:v>
                </c:pt>
                <c:pt idx="71">
                  <c:v>36.044199999999996</c:v>
                </c:pt>
                <c:pt idx="72">
                  <c:v>38.637500000000003</c:v>
                </c:pt>
                <c:pt idx="73">
                  <c:v>41.278799999999997</c:v>
                </c:pt>
                <c:pt idx="74">
                  <c:v>41.241700000000002</c:v>
                </c:pt>
                <c:pt idx="75">
                  <c:v>40.754800000000003</c:v>
                </c:pt>
                <c:pt idx="76">
                  <c:v>40.995800000000003</c:v>
                </c:pt>
                <c:pt idx="77">
                  <c:v>40.955800000000004</c:v>
                </c:pt>
                <c:pt idx="78">
                  <c:v>40.752899999999997</c:v>
                </c:pt>
                <c:pt idx="79">
                  <c:v>40.0411</c:v>
                </c:pt>
                <c:pt idx="80">
                  <c:v>39.093899999999998</c:v>
                </c:pt>
                <c:pt idx="81">
                  <c:v>39.351599999999998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5F7-481D-B451-9F32821B7312}"/>
            </c:ext>
          </c:extLst>
        </c:ser>
        <c:ser>
          <c:idx val="2"/>
          <c:order val="2"/>
          <c:tx>
            <c:strRef>
              <c:f>Tabelle1!$A$11</c:f>
              <c:strCache>
                <c:ptCount val="1"/>
                <c:pt idx="0">
                  <c:v>North-Western Switzerland</c:v>
                </c:pt>
              </c:strCache>
            </c:strRef>
          </c:tx>
          <c:spPr>
            <a:ln w="28575" cap="rnd">
              <a:solidFill>
                <a:schemeClr val="bg1">
                  <a:lumMod val="5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Tabelle1!$B$7:$CE$8</c:f>
              <c:numCache>
                <c:formatCode>\ @</c:formatCode>
                <c:ptCount val="82"/>
                <c:pt idx="0">
                  <c:v>2004</c:v>
                </c:pt>
                <c:pt idx="4">
                  <c:v>2005</c:v>
                </c:pt>
                <c:pt idx="8">
                  <c:v>2006</c:v>
                </c:pt>
                <c:pt idx="12">
                  <c:v>2007</c:v>
                </c:pt>
                <c:pt idx="16">
                  <c:v>2008</c:v>
                </c:pt>
                <c:pt idx="20">
                  <c:v>2009</c:v>
                </c:pt>
                <c:pt idx="24">
                  <c:v>2010</c:v>
                </c:pt>
                <c:pt idx="28">
                  <c:v>2011</c:v>
                </c:pt>
                <c:pt idx="32">
                  <c:v>2012</c:v>
                </c:pt>
                <c:pt idx="36">
                  <c:v>2013</c:v>
                </c:pt>
                <c:pt idx="40">
                  <c:v>2014</c:v>
                </c:pt>
                <c:pt idx="44">
                  <c:v>2015</c:v>
                </c:pt>
                <c:pt idx="48">
                  <c:v>2016</c:v>
                </c:pt>
                <c:pt idx="52">
                  <c:v>2017</c:v>
                </c:pt>
                <c:pt idx="56">
                  <c:v>2018</c:v>
                </c:pt>
                <c:pt idx="60">
                  <c:v>2019</c:v>
                </c:pt>
                <c:pt idx="64">
                  <c:v>2020</c:v>
                </c:pt>
                <c:pt idx="68">
                  <c:v>2021</c:v>
                </c:pt>
                <c:pt idx="72">
                  <c:v>2022</c:v>
                </c:pt>
                <c:pt idx="76">
                  <c:v>2023</c:v>
                </c:pt>
                <c:pt idx="80">
                  <c:v>2024</c:v>
                </c:pt>
              </c:numCache>
            </c:numRef>
          </c:cat>
          <c:val>
            <c:numRef>
              <c:f>Tabelle1!$B$11:$CE$11</c:f>
              <c:numCache>
                <c:formatCode>#\ ###\ ##0.0</c:formatCode>
                <c:ptCount val="82"/>
                <c:pt idx="0">
                  <c:v>18.071400000000001</c:v>
                </c:pt>
                <c:pt idx="1">
                  <c:v>21.198</c:v>
                </c:pt>
                <c:pt idx="2">
                  <c:v>18.563199999999998</c:v>
                </c:pt>
                <c:pt idx="3">
                  <c:v>18.9483</c:v>
                </c:pt>
                <c:pt idx="4">
                  <c:v>18.950199999999999</c:v>
                </c:pt>
                <c:pt idx="5">
                  <c:v>20.733899999999998</c:v>
                </c:pt>
                <c:pt idx="6">
                  <c:v>21.053999999999998</c:v>
                </c:pt>
                <c:pt idx="7">
                  <c:v>21.289899999999999</c:v>
                </c:pt>
                <c:pt idx="8">
                  <c:v>22.639800000000001</c:v>
                </c:pt>
                <c:pt idx="9">
                  <c:v>26.881900000000002</c:v>
                </c:pt>
                <c:pt idx="10">
                  <c:v>26.228899999999999</c:v>
                </c:pt>
                <c:pt idx="11">
                  <c:v>30.073399999999999</c:v>
                </c:pt>
                <c:pt idx="12">
                  <c:v>33.391800000000003</c:v>
                </c:pt>
                <c:pt idx="13">
                  <c:v>36.002200000000002</c:v>
                </c:pt>
                <c:pt idx="14">
                  <c:v>35.010300000000001</c:v>
                </c:pt>
                <c:pt idx="15">
                  <c:v>32.016800000000003</c:v>
                </c:pt>
                <c:pt idx="16">
                  <c:v>33.510599999999997</c:v>
                </c:pt>
                <c:pt idx="17">
                  <c:v>35.521900000000002</c:v>
                </c:pt>
                <c:pt idx="18">
                  <c:v>38.822200000000002</c:v>
                </c:pt>
                <c:pt idx="19">
                  <c:v>34.625599999999999</c:v>
                </c:pt>
                <c:pt idx="20">
                  <c:v>28.064499999999999</c:v>
                </c:pt>
                <c:pt idx="21">
                  <c:v>26.257000000000001</c:v>
                </c:pt>
                <c:pt idx="22">
                  <c:v>27.641200000000001</c:v>
                </c:pt>
                <c:pt idx="23">
                  <c:v>26.342600000000001</c:v>
                </c:pt>
                <c:pt idx="24">
                  <c:v>26.577999999999999</c:v>
                </c:pt>
                <c:pt idx="25">
                  <c:v>30.482199999999999</c:v>
                </c:pt>
                <c:pt idx="26">
                  <c:v>31.644200000000001</c:v>
                </c:pt>
                <c:pt idx="27">
                  <c:v>30.092500000000001</c:v>
                </c:pt>
                <c:pt idx="28">
                  <c:v>32.683300000000003</c:v>
                </c:pt>
                <c:pt idx="29">
                  <c:v>34.161900000000003</c:v>
                </c:pt>
                <c:pt idx="30">
                  <c:v>33.774500000000003</c:v>
                </c:pt>
                <c:pt idx="31">
                  <c:v>33.162300000000002</c:v>
                </c:pt>
                <c:pt idx="32">
                  <c:v>33.458599999999997</c:v>
                </c:pt>
                <c:pt idx="33">
                  <c:v>33.589399999999998</c:v>
                </c:pt>
                <c:pt idx="34">
                  <c:v>35.237900000000003</c:v>
                </c:pt>
                <c:pt idx="35">
                  <c:v>35.676099999999998</c:v>
                </c:pt>
                <c:pt idx="36">
                  <c:v>34.408700000000003</c:v>
                </c:pt>
                <c:pt idx="37">
                  <c:v>36.438299999999998</c:v>
                </c:pt>
                <c:pt idx="38">
                  <c:v>33.296399999999998</c:v>
                </c:pt>
                <c:pt idx="39">
                  <c:v>36.570399999999999</c:v>
                </c:pt>
                <c:pt idx="40">
                  <c:v>35.725999999999999</c:v>
                </c:pt>
                <c:pt idx="41">
                  <c:v>40.003999999999998</c:v>
                </c:pt>
                <c:pt idx="42">
                  <c:v>37.098700000000001</c:v>
                </c:pt>
                <c:pt idx="43">
                  <c:v>35.131</c:v>
                </c:pt>
                <c:pt idx="44">
                  <c:v>37.0702</c:v>
                </c:pt>
                <c:pt idx="45">
                  <c:v>37.843000000000004</c:v>
                </c:pt>
                <c:pt idx="46">
                  <c:v>36.846600000000002</c:v>
                </c:pt>
                <c:pt idx="47">
                  <c:v>33.464199999999998</c:v>
                </c:pt>
                <c:pt idx="48">
                  <c:v>33.752800000000001</c:v>
                </c:pt>
                <c:pt idx="49">
                  <c:v>34.822200000000002</c:v>
                </c:pt>
                <c:pt idx="50">
                  <c:v>34.607900000000001</c:v>
                </c:pt>
                <c:pt idx="51">
                  <c:v>32.727499999999999</c:v>
                </c:pt>
                <c:pt idx="52">
                  <c:v>31.939399999999999</c:v>
                </c:pt>
                <c:pt idx="53">
                  <c:v>34.465000000000003</c:v>
                </c:pt>
                <c:pt idx="54">
                  <c:v>34.737000000000002</c:v>
                </c:pt>
                <c:pt idx="55">
                  <c:v>34.137</c:v>
                </c:pt>
                <c:pt idx="56">
                  <c:v>34.927199999999999</c:v>
                </c:pt>
                <c:pt idx="57">
                  <c:v>36.076099999999997</c:v>
                </c:pt>
                <c:pt idx="58">
                  <c:v>40.753300000000003</c:v>
                </c:pt>
                <c:pt idx="59">
                  <c:v>37.494199999999999</c:v>
                </c:pt>
                <c:pt idx="60">
                  <c:v>36.585999999999999</c:v>
                </c:pt>
                <c:pt idx="61">
                  <c:v>38.549500000000002</c:v>
                </c:pt>
                <c:pt idx="62">
                  <c:v>36.346200000000003</c:v>
                </c:pt>
                <c:pt idx="63">
                  <c:v>35.470100000000002</c:v>
                </c:pt>
                <c:pt idx="64">
                  <c:v>32.548299999999998</c:v>
                </c:pt>
                <c:pt idx="65">
                  <c:v>34.807200000000002</c:v>
                </c:pt>
                <c:pt idx="66">
                  <c:v>32.683199999999999</c:v>
                </c:pt>
                <c:pt idx="67">
                  <c:v>32.622300000000003</c:v>
                </c:pt>
                <c:pt idx="68">
                  <c:v>34.804699999999997</c:v>
                </c:pt>
                <c:pt idx="69">
                  <c:v>37.889600000000002</c:v>
                </c:pt>
                <c:pt idx="70">
                  <c:v>38.249899999999997</c:v>
                </c:pt>
                <c:pt idx="71">
                  <c:v>42.558500000000002</c:v>
                </c:pt>
                <c:pt idx="72">
                  <c:v>45.688299999999998</c:v>
                </c:pt>
                <c:pt idx="73">
                  <c:v>44.188800000000001</c:v>
                </c:pt>
                <c:pt idx="74">
                  <c:v>45.3613</c:v>
                </c:pt>
                <c:pt idx="75">
                  <c:v>46.7624</c:v>
                </c:pt>
                <c:pt idx="76">
                  <c:v>47.011099999999999</c:v>
                </c:pt>
                <c:pt idx="77">
                  <c:v>47.953200000000002</c:v>
                </c:pt>
                <c:pt idx="78">
                  <c:v>45.389899999999997</c:v>
                </c:pt>
                <c:pt idx="79">
                  <c:v>47.249099999999999</c:v>
                </c:pt>
                <c:pt idx="80">
                  <c:v>44.5974</c:v>
                </c:pt>
                <c:pt idx="81">
                  <c:v>45.881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5F7-481D-B451-9F32821B7312}"/>
            </c:ext>
          </c:extLst>
        </c:ser>
        <c:ser>
          <c:idx val="3"/>
          <c:order val="3"/>
          <c:tx>
            <c:strRef>
              <c:f>Tabelle1!$A$12</c:f>
              <c:strCache>
                <c:ptCount val="1"/>
                <c:pt idx="0">
                  <c:v>Ticino</c:v>
                </c:pt>
              </c:strCache>
            </c:strRef>
          </c:tx>
          <c:spPr>
            <a:ln w="28575" cap="rnd">
              <a:solidFill>
                <a:schemeClr val="bg1">
                  <a:lumMod val="75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Tabelle1!$B$7:$CE$8</c:f>
              <c:numCache>
                <c:formatCode>\ @</c:formatCode>
                <c:ptCount val="82"/>
                <c:pt idx="0">
                  <c:v>2004</c:v>
                </c:pt>
                <c:pt idx="4">
                  <c:v>2005</c:v>
                </c:pt>
                <c:pt idx="8">
                  <c:v>2006</c:v>
                </c:pt>
                <c:pt idx="12">
                  <c:v>2007</c:v>
                </c:pt>
                <c:pt idx="16">
                  <c:v>2008</c:v>
                </c:pt>
                <c:pt idx="20">
                  <c:v>2009</c:v>
                </c:pt>
                <c:pt idx="24">
                  <c:v>2010</c:v>
                </c:pt>
                <c:pt idx="28">
                  <c:v>2011</c:v>
                </c:pt>
                <c:pt idx="32">
                  <c:v>2012</c:v>
                </c:pt>
                <c:pt idx="36">
                  <c:v>2013</c:v>
                </c:pt>
                <c:pt idx="40">
                  <c:v>2014</c:v>
                </c:pt>
                <c:pt idx="44">
                  <c:v>2015</c:v>
                </c:pt>
                <c:pt idx="48">
                  <c:v>2016</c:v>
                </c:pt>
                <c:pt idx="52">
                  <c:v>2017</c:v>
                </c:pt>
                <c:pt idx="56">
                  <c:v>2018</c:v>
                </c:pt>
                <c:pt idx="60">
                  <c:v>2019</c:v>
                </c:pt>
                <c:pt idx="64">
                  <c:v>2020</c:v>
                </c:pt>
                <c:pt idx="68">
                  <c:v>2021</c:v>
                </c:pt>
                <c:pt idx="72">
                  <c:v>2022</c:v>
                </c:pt>
                <c:pt idx="76">
                  <c:v>2023</c:v>
                </c:pt>
                <c:pt idx="80">
                  <c:v>2024</c:v>
                </c:pt>
              </c:numCache>
            </c:numRef>
          </c:cat>
          <c:val>
            <c:numRef>
              <c:f>Tabelle1!$B$12:$CE$12</c:f>
              <c:numCache>
                <c:formatCode>#\ ###\ ##0.0</c:formatCode>
                <c:ptCount val="82"/>
                <c:pt idx="0">
                  <c:v>12.770300000000001</c:v>
                </c:pt>
                <c:pt idx="1">
                  <c:v>12.6212</c:v>
                </c:pt>
                <c:pt idx="2">
                  <c:v>11.484</c:v>
                </c:pt>
                <c:pt idx="3">
                  <c:v>11.4452</c:v>
                </c:pt>
                <c:pt idx="4">
                  <c:v>13.698700000000001</c:v>
                </c:pt>
                <c:pt idx="5">
                  <c:v>13.078900000000001</c:v>
                </c:pt>
                <c:pt idx="6">
                  <c:v>13.2981</c:v>
                </c:pt>
                <c:pt idx="7">
                  <c:v>10.3758</c:v>
                </c:pt>
                <c:pt idx="8">
                  <c:v>11.708500000000001</c:v>
                </c:pt>
                <c:pt idx="9">
                  <c:v>14.8712</c:v>
                </c:pt>
                <c:pt idx="10">
                  <c:v>11.439</c:v>
                </c:pt>
                <c:pt idx="11">
                  <c:v>13.5662</c:v>
                </c:pt>
                <c:pt idx="12">
                  <c:v>12.582599999999999</c:v>
                </c:pt>
                <c:pt idx="13">
                  <c:v>19.321400000000001</c:v>
                </c:pt>
                <c:pt idx="14">
                  <c:v>19.0684</c:v>
                </c:pt>
                <c:pt idx="15">
                  <c:v>19.9373</c:v>
                </c:pt>
                <c:pt idx="16">
                  <c:v>18.7819</c:v>
                </c:pt>
                <c:pt idx="17">
                  <c:v>20.1922</c:v>
                </c:pt>
                <c:pt idx="18">
                  <c:v>20.995799999999999</c:v>
                </c:pt>
                <c:pt idx="19">
                  <c:v>15.4458</c:v>
                </c:pt>
                <c:pt idx="20">
                  <c:v>13.5326</c:v>
                </c:pt>
                <c:pt idx="21">
                  <c:v>13.346500000000001</c:v>
                </c:pt>
                <c:pt idx="22">
                  <c:v>12.403700000000001</c:v>
                </c:pt>
                <c:pt idx="23">
                  <c:v>13.1076</c:v>
                </c:pt>
                <c:pt idx="24">
                  <c:v>13.5154</c:v>
                </c:pt>
                <c:pt idx="25">
                  <c:v>16.148700000000002</c:v>
                </c:pt>
                <c:pt idx="26">
                  <c:v>16.832999999999998</c:v>
                </c:pt>
                <c:pt idx="27">
                  <c:v>15.287800000000001</c:v>
                </c:pt>
                <c:pt idx="28">
                  <c:v>17.899699999999999</c:v>
                </c:pt>
                <c:pt idx="29">
                  <c:v>18.032699999999998</c:v>
                </c:pt>
                <c:pt idx="30">
                  <c:v>17.055199999999999</c:v>
                </c:pt>
                <c:pt idx="31">
                  <c:v>16.534199999999998</c:v>
                </c:pt>
                <c:pt idx="32">
                  <c:v>16.694500000000001</c:v>
                </c:pt>
                <c:pt idx="33">
                  <c:v>18.658899999999999</c:v>
                </c:pt>
                <c:pt idx="34">
                  <c:v>18.2986</c:v>
                </c:pt>
                <c:pt idx="35">
                  <c:v>15.5395</c:v>
                </c:pt>
                <c:pt idx="36">
                  <c:v>17.317699999999999</c:v>
                </c:pt>
                <c:pt idx="37">
                  <c:v>16.5365</c:v>
                </c:pt>
                <c:pt idx="38">
                  <c:v>16.512599999999999</c:v>
                </c:pt>
                <c:pt idx="39">
                  <c:v>15.9398</c:v>
                </c:pt>
                <c:pt idx="40">
                  <c:v>16.517800000000001</c:v>
                </c:pt>
                <c:pt idx="41">
                  <c:v>16.992699999999999</c:v>
                </c:pt>
                <c:pt idx="42">
                  <c:v>16.517199999999999</c:v>
                </c:pt>
                <c:pt idx="43">
                  <c:v>16.543500000000002</c:v>
                </c:pt>
                <c:pt idx="44">
                  <c:v>16.2135</c:v>
                </c:pt>
                <c:pt idx="45">
                  <c:v>17.740600000000001</c:v>
                </c:pt>
                <c:pt idx="46">
                  <c:v>18.050899999999999</c:v>
                </c:pt>
                <c:pt idx="47">
                  <c:v>17.473700000000001</c:v>
                </c:pt>
                <c:pt idx="48">
                  <c:v>16.567599999999999</c:v>
                </c:pt>
                <c:pt idx="49">
                  <c:v>15.9155</c:v>
                </c:pt>
                <c:pt idx="50">
                  <c:v>23.135200000000001</c:v>
                </c:pt>
                <c:pt idx="51">
                  <c:v>23.108799999999999</c:v>
                </c:pt>
                <c:pt idx="52">
                  <c:v>15.936500000000001</c:v>
                </c:pt>
                <c:pt idx="53">
                  <c:v>15.978199999999999</c:v>
                </c:pt>
                <c:pt idx="54">
                  <c:v>15.2804</c:v>
                </c:pt>
                <c:pt idx="55">
                  <c:v>16.993200000000002</c:v>
                </c:pt>
                <c:pt idx="56">
                  <c:v>16.126899999999999</c:v>
                </c:pt>
                <c:pt idx="57">
                  <c:v>15.944599999999999</c:v>
                </c:pt>
                <c:pt idx="58">
                  <c:v>16.497800000000002</c:v>
                </c:pt>
                <c:pt idx="59">
                  <c:v>17.606400000000001</c:v>
                </c:pt>
                <c:pt idx="60">
                  <c:v>17.046500000000002</c:v>
                </c:pt>
                <c:pt idx="61">
                  <c:v>18.7319</c:v>
                </c:pt>
                <c:pt idx="62">
                  <c:v>14.077</c:v>
                </c:pt>
                <c:pt idx="63">
                  <c:v>18.3474</c:v>
                </c:pt>
                <c:pt idx="64">
                  <c:v>14.167400000000001</c:v>
                </c:pt>
                <c:pt idx="65">
                  <c:v>11.635400000000001</c:v>
                </c:pt>
                <c:pt idx="66">
                  <c:v>11.5504</c:v>
                </c:pt>
                <c:pt idx="67">
                  <c:v>13.6226</c:v>
                </c:pt>
                <c:pt idx="68">
                  <c:v>12.3589</c:v>
                </c:pt>
                <c:pt idx="69">
                  <c:v>12.581899999999999</c:v>
                </c:pt>
                <c:pt idx="70">
                  <c:v>17.4239</c:v>
                </c:pt>
                <c:pt idx="71">
                  <c:v>15.6417</c:v>
                </c:pt>
                <c:pt idx="72">
                  <c:v>20.073699999999999</c:v>
                </c:pt>
                <c:pt idx="73">
                  <c:v>20.702100000000002</c:v>
                </c:pt>
                <c:pt idx="74">
                  <c:v>22.674499999999998</c:v>
                </c:pt>
                <c:pt idx="75">
                  <c:v>19.530100000000001</c:v>
                </c:pt>
                <c:pt idx="76">
                  <c:v>19.143899999999999</c:v>
                </c:pt>
                <c:pt idx="77">
                  <c:v>19.0718</c:v>
                </c:pt>
                <c:pt idx="78">
                  <c:v>22.865600000000001</c:v>
                </c:pt>
                <c:pt idx="79">
                  <c:v>18.440999999999999</c:v>
                </c:pt>
                <c:pt idx="80">
                  <c:v>19.007899999999999</c:v>
                </c:pt>
                <c:pt idx="81">
                  <c:v>20.771799999999999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D5F7-481D-B451-9F32821B73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716242752"/>
        <c:axId val="716244000"/>
      </c:lineChart>
      <c:catAx>
        <c:axId val="716242752"/>
        <c:scaling>
          <c:orientation val="minMax"/>
        </c:scaling>
        <c:delete val="0"/>
        <c:axPos val="b"/>
        <c:numFmt formatCode="\ @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716244000"/>
        <c:crosses val="autoZero"/>
        <c:auto val="1"/>
        <c:lblAlgn val="ctr"/>
        <c:lblOffset val="100"/>
        <c:noMultiLvlLbl val="0"/>
      </c:catAx>
      <c:valAx>
        <c:axId val="7162440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#\ 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7162427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6.8525558563093183E-2"/>
          <c:y val="0.89891210453810111"/>
          <c:w val="0.80833566441986482"/>
          <c:h val="7.798221553997064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A7FB268-2581-4429-9A03-D555EB068F7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835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3D1585-D06A-4616-B7E9-41980A8516E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01698" y="0"/>
            <a:ext cx="2984871" cy="502835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r">
              <a:defRPr sz="1300"/>
            </a:lvl1pPr>
          </a:lstStyle>
          <a:p>
            <a:fld id="{FD5D270C-AD71-46E6-A5A6-B9B37BC4B257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F2A851-5384-46FE-8C6C-45AFB7CDA59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519055"/>
            <a:ext cx="2984871" cy="502834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B1F046-965E-46B3-8F38-1BF59FE5CFE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01698" y="9519055"/>
            <a:ext cx="2984871" cy="502834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r">
              <a:defRPr sz="1300"/>
            </a:lvl1pPr>
          </a:lstStyle>
          <a:p>
            <a:fld id="{A433BB8F-7739-4E84-9D14-DC6BE98AAA9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5448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g"/><Relationship Id="rId2" Type="http://schemas.openxmlformats.org/officeDocument/2006/relationships/image" Target="../media/image4.w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1F5CE1F-3A2A-4EDB-95DB-2C47FDE415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6452" y="2222627"/>
            <a:ext cx="8706892" cy="7508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Insert the title of your presentation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25EB480-B3F4-4567-B0B3-7D3AA938ECB6}"/>
              </a:ext>
            </a:extLst>
          </p:cNvPr>
          <p:cNvSpPr txBox="1">
            <a:spLocks/>
          </p:cNvSpPr>
          <p:nvPr userDrawn="1"/>
        </p:nvSpPr>
        <p:spPr>
          <a:xfrm>
            <a:off x="246452" y="137159"/>
            <a:ext cx="8706892" cy="13716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2800" dirty="0"/>
              <a:t>19th Annual Meeting of the European Network on Regional </a:t>
            </a:r>
            <a:r>
              <a:rPr lang="en-US" sz="2800" dirty="0" err="1"/>
              <a:t>Labour</a:t>
            </a:r>
            <a:r>
              <a:rPr lang="en-US" sz="2800" dirty="0"/>
              <a:t> Market Monitoring </a:t>
            </a:r>
            <a:endParaRPr lang="en-US" dirty="0"/>
          </a:p>
          <a:p>
            <a:endParaRPr lang="en-US" sz="2400" b="0" dirty="0"/>
          </a:p>
          <a:p>
            <a:r>
              <a:rPr lang="en-US" sz="2400" b="0" dirty="0"/>
              <a:t>Lugano, Switzerland 5. – 6. September 2024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960D059-FEC1-41FA-BAB4-F0D97DDF699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6452" y="3429000"/>
            <a:ext cx="8706892" cy="5762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Insert you academic title, first name, last name and position within ENRLMM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591B148-5494-4A77-A84C-2BF42A956BD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452" y="4443413"/>
            <a:ext cx="8706892" cy="357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lang="en-US" sz="2000" dirty="0" smtClean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Insert the name of your </a:t>
            </a:r>
            <a:r>
              <a:rPr lang="en-US" dirty="0" err="1"/>
              <a:t>organisation</a:t>
            </a:r>
            <a:endParaRPr lang="en-US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1DB112E-6832-47F6-98A5-88DE9AA106F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6452" y="4972594"/>
            <a:ext cx="8706892" cy="33813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Insert your country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A79BD329-971D-4480-B9CF-DA4D9C0ED569}"/>
              </a:ext>
            </a:extLst>
          </p:cNvPr>
          <p:cNvSpPr txBox="1">
            <a:spLocks/>
          </p:cNvSpPr>
          <p:nvPr userDrawn="1"/>
        </p:nvSpPr>
        <p:spPr>
          <a:xfrm>
            <a:off x="9778904" y="1865363"/>
            <a:ext cx="2029288" cy="3571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1400" b="0" dirty="0">
                <a:solidFill>
                  <a:schemeClr val="tx2"/>
                </a:solidFill>
              </a:rPr>
              <a:t>In partnership with:</a:t>
            </a:r>
            <a:endParaRPr lang="en-US" sz="1100" b="0" dirty="0">
              <a:solidFill>
                <a:schemeClr val="tx2"/>
              </a:solidFill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DC0ACCC5-830E-4F0D-703F-17CC99EAFB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58" b="35594"/>
          <a:stretch>
            <a:fillRect/>
          </a:stretch>
        </p:blipFill>
        <p:spPr bwMode="auto">
          <a:xfrm>
            <a:off x="9778904" y="2804957"/>
            <a:ext cx="2304000" cy="641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96464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4" name="Picture 5">
            <a:extLst>
              <a:ext uri="{FF2B5EF4-FFF2-40B4-BE49-F238E27FC236}">
                <a16:creationId xmlns:a16="http://schemas.microsoft.com/office/drawing/2014/main" id="{5473AFCE-BD19-9DF4-1BB0-AF8D323968F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3235" y="5811774"/>
            <a:ext cx="1455838" cy="792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96464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12" name="Grafik 11" descr="Ein Bild, das Text, Grafiken, Schrift, Logo enthält.&#10;&#10;Automatisch generierte Beschreibung">
            <a:extLst>
              <a:ext uri="{FF2B5EF4-FFF2-40B4-BE49-F238E27FC236}">
                <a16:creationId xmlns:a16="http://schemas.microsoft.com/office/drawing/2014/main" id="{B1A0C8F5-F28E-4D83-DEFB-8782FFD2EE5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0772" y="3498281"/>
            <a:ext cx="1624980" cy="767629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FC787FDE-E89B-AF5C-EEE8-7F410EE9642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986556" y="4309240"/>
            <a:ext cx="1743075" cy="609600"/>
          </a:xfrm>
          <a:prstGeom prst="rect">
            <a:avLst/>
          </a:prstGeom>
        </p:spPr>
      </p:pic>
      <p:pic>
        <p:nvPicPr>
          <p:cNvPr id="6" name="Grafik 5" descr="Ein Bild, das Text, Schrift, Logo, Grafiken enthält.&#10;&#10;Automatisch generierte Beschreibung">
            <a:extLst>
              <a:ext uri="{FF2B5EF4-FFF2-40B4-BE49-F238E27FC236}">
                <a16:creationId xmlns:a16="http://schemas.microsoft.com/office/drawing/2014/main" id="{58D36BD6-00F8-77CF-95C7-06FDE2256D8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930" y="2112287"/>
            <a:ext cx="1429188" cy="800973"/>
          </a:xfrm>
          <a:prstGeom prst="rect">
            <a:avLst/>
          </a:prstGeom>
        </p:spPr>
      </p:pic>
      <p:pic>
        <p:nvPicPr>
          <p:cNvPr id="8" name="Grafik 7" descr="Ein Bild, das Text, Screenshot, Schrift, Visitenkarte enthält.&#10;&#10;Automatisch generierte Beschreibung">
            <a:extLst>
              <a:ext uri="{FF2B5EF4-FFF2-40B4-BE49-F238E27FC236}">
                <a16:creationId xmlns:a16="http://schemas.microsoft.com/office/drawing/2014/main" id="{9F308512-E035-40D2-DECE-CD6DDF8444BC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7836" y="4866291"/>
            <a:ext cx="2178414" cy="903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128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-1"/>
            <a:ext cx="9681493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681494" y="0"/>
            <a:ext cx="2510506" cy="68580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0051" y="88831"/>
            <a:ext cx="8935626" cy="137307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4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Insert your title</a:t>
            </a:r>
          </a:p>
        </p:txBody>
      </p:sp>
      <p:pic>
        <p:nvPicPr>
          <p:cNvPr id="11" name="Picture 10" descr="HD-ShadowLong.png">
            <a:extLst>
              <a:ext uri="{FF2B5EF4-FFF2-40B4-BE49-F238E27FC236}">
                <a16:creationId xmlns:a16="http://schemas.microsoft.com/office/drawing/2014/main" id="{1984B02F-7741-40DE-BA07-961FA275AF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50" y="1461901"/>
            <a:ext cx="9571443" cy="321164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95EA64DE-1FF1-4B27-97BF-2E75695B0967}"/>
              </a:ext>
            </a:extLst>
          </p:cNvPr>
          <p:cNvGrpSpPr/>
          <p:nvPr userDrawn="1"/>
        </p:nvGrpSpPr>
        <p:grpSpPr>
          <a:xfrm>
            <a:off x="9936852" y="117996"/>
            <a:ext cx="2145097" cy="1314740"/>
            <a:chOff x="7163314" y="287057"/>
            <a:chExt cx="1980000" cy="1314740"/>
          </a:xfrm>
        </p:grpSpPr>
        <p:pic>
          <p:nvPicPr>
            <p:cNvPr id="13" name="Picture 2" descr="킎খh">
              <a:extLst>
                <a:ext uri="{FF2B5EF4-FFF2-40B4-BE49-F238E27FC236}">
                  <a16:creationId xmlns:a16="http://schemas.microsoft.com/office/drawing/2014/main" id="{C2BA09F0-5B3B-4712-9F80-E6CFC73EFDB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 r="77258"/>
            <a:stretch>
              <a:fillRect/>
            </a:stretch>
          </p:blipFill>
          <p:spPr bwMode="auto">
            <a:xfrm>
              <a:off x="7289219" y="911309"/>
              <a:ext cx="1728192" cy="690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feld 7">
              <a:extLst>
                <a:ext uri="{FF2B5EF4-FFF2-40B4-BE49-F238E27FC236}">
                  <a16:creationId xmlns:a16="http://schemas.microsoft.com/office/drawing/2014/main" id="{1E14E94C-8CD9-4AC2-BA7B-65EBEE761964}"/>
                </a:ext>
              </a:extLst>
            </p:cNvPr>
            <p:cNvSpPr txBox="1"/>
            <p:nvPr/>
          </p:nvSpPr>
          <p:spPr>
            <a:xfrm>
              <a:off x="7163314" y="287057"/>
              <a:ext cx="198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European Network 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on Regional Labour 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Market Monitoring</a:t>
              </a:r>
            </a:p>
          </p:txBody>
        </p:sp>
      </p:grpSp>
      <p:pic>
        <p:nvPicPr>
          <p:cNvPr id="15" name="Picture 14" descr="HD-ShadowShort.png">
            <a:extLst>
              <a:ext uri="{FF2B5EF4-FFF2-40B4-BE49-F238E27FC236}">
                <a16:creationId xmlns:a16="http://schemas.microsoft.com/office/drawing/2014/main" id="{5888F627-CC4D-415C-B39D-DE7802DD722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493" y="1478212"/>
            <a:ext cx="2400456" cy="216041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1AAABA5D-EB5B-4C15-99A3-DCD4E39F5FC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10049" y="1756446"/>
            <a:ext cx="8935626" cy="50044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Insert your text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BAC2965-A360-4DE9-8AC4-E3CB8152CE87}"/>
              </a:ext>
            </a:extLst>
          </p:cNvPr>
          <p:cNvSpPr txBox="1">
            <a:spLocks/>
          </p:cNvSpPr>
          <p:nvPr userDrawn="1"/>
        </p:nvSpPr>
        <p:spPr>
          <a:xfrm>
            <a:off x="9791542" y="2253942"/>
            <a:ext cx="2304662" cy="27921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z="1800" b="0" dirty="0">
                <a:solidFill>
                  <a:schemeClr val="tx2">
                    <a:lumMod val="50000"/>
                  </a:schemeClr>
                </a:solidFill>
              </a:rPr>
              <a:t>19th Annual Meeting of the European Network on Regional </a:t>
            </a:r>
            <a:r>
              <a:rPr lang="en-US" sz="1800" b="0" dirty="0" err="1">
                <a:solidFill>
                  <a:schemeClr val="tx2">
                    <a:lumMod val="50000"/>
                  </a:schemeClr>
                </a:solidFill>
              </a:rPr>
              <a:t>Labour</a:t>
            </a:r>
            <a:r>
              <a:rPr lang="en-US" sz="1800" b="0" dirty="0">
                <a:solidFill>
                  <a:schemeClr val="tx2">
                    <a:lumMod val="50000"/>
                  </a:schemeClr>
                </a:solidFill>
              </a:rPr>
              <a:t> Market Monitoring </a:t>
            </a:r>
          </a:p>
          <a:p>
            <a:pPr algn="ctr"/>
            <a:endParaRPr lang="en-US" sz="1400" b="0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it-IT" sz="1400" b="0" dirty="0">
                <a:solidFill>
                  <a:schemeClr val="tx2">
                    <a:lumMod val="50000"/>
                  </a:schemeClr>
                </a:solidFill>
              </a:rPr>
              <a:t>Lugano, </a:t>
            </a:r>
            <a:r>
              <a:rPr lang="it-IT" sz="1400" b="0" dirty="0" err="1">
                <a:solidFill>
                  <a:schemeClr val="tx2">
                    <a:lumMod val="50000"/>
                  </a:schemeClr>
                </a:solidFill>
              </a:rPr>
              <a:t>Switzerland</a:t>
            </a:r>
            <a:endParaRPr lang="it-IT" sz="1400" b="0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it-IT" sz="1400" b="0" dirty="0">
                <a:solidFill>
                  <a:schemeClr val="tx2">
                    <a:lumMod val="50000"/>
                  </a:schemeClr>
                </a:solidFill>
              </a:rPr>
              <a:t>5 – 6 </a:t>
            </a:r>
            <a:r>
              <a:rPr lang="it-IT" sz="1400" b="0" dirty="0" err="1">
                <a:solidFill>
                  <a:schemeClr val="tx2">
                    <a:lumMod val="50000"/>
                  </a:schemeClr>
                </a:solidFill>
              </a:rPr>
              <a:t>September</a:t>
            </a:r>
            <a:r>
              <a:rPr lang="it-IT" sz="1400" b="0" dirty="0">
                <a:solidFill>
                  <a:schemeClr val="tx2">
                    <a:lumMod val="50000"/>
                  </a:schemeClr>
                </a:solidFill>
              </a:rPr>
              <a:t> 2024</a:t>
            </a:r>
          </a:p>
        </p:txBody>
      </p:sp>
    </p:spTree>
    <p:extLst>
      <p:ext uri="{BB962C8B-B14F-4D97-AF65-F5344CB8AC3E}">
        <p14:creationId xmlns:p14="http://schemas.microsoft.com/office/powerpoint/2010/main" val="2867798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C8816FC-ECC9-4E2C-B76D-0CDEBA67512B}"/>
              </a:ext>
            </a:extLst>
          </p:cNvPr>
          <p:cNvSpPr/>
          <p:nvPr userDrawn="1"/>
        </p:nvSpPr>
        <p:spPr>
          <a:xfrm>
            <a:off x="0" y="0"/>
            <a:ext cx="9681494" cy="68580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879D9C8-F0AC-4035-AB5F-F1329A987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452" y="135240"/>
            <a:ext cx="8706892" cy="12841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The 19th Edition of the Annual Meeting of the European Network on Regional </a:t>
            </a:r>
            <a:r>
              <a:rPr lang="en-US" dirty="0" err="1"/>
              <a:t>Labour</a:t>
            </a:r>
            <a:r>
              <a:rPr lang="en-US" dirty="0"/>
              <a:t> Market Monitoring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33BF84-E170-4E24-BF7E-02468EB45D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9393" y="1710564"/>
            <a:ext cx="868395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 descr="HD-ShadowLong.png">
            <a:extLst>
              <a:ext uri="{FF2B5EF4-FFF2-40B4-BE49-F238E27FC236}">
                <a16:creationId xmlns:a16="http://schemas.microsoft.com/office/drawing/2014/main" id="{21004AF7-CB4E-4558-B900-883138B3FCA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50" y="1635637"/>
            <a:ext cx="9571443" cy="321164"/>
          </a:xfrm>
          <a:prstGeom prst="rect">
            <a:avLst/>
          </a:prstGeom>
        </p:spPr>
      </p:pic>
      <p:pic>
        <p:nvPicPr>
          <p:cNvPr id="10" name="Picture 9" descr="HD-ShadowShort.png">
            <a:extLst>
              <a:ext uri="{FF2B5EF4-FFF2-40B4-BE49-F238E27FC236}">
                <a16:creationId xmlns:a16="http://schemas.microsoft.com/office/drawing/2014/main" id="{B740A125-BA67-4F1B-B5CF-D59957EB00B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493" y="1651948"/>
            <a:ext cx="2400456" cy="216041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31E32BB2-CFEB-4A74-9C51-3821D4675383}"/>
              </a:ext>
            </a:extLst>
          </p:cNvPr>
          <p:cNvGrpSpPr/>
          <p:nvPr userDrawn="1"/>
        </p:nvGrpSpPr>
        <p:grpSpPr>
          <a:xfrm>
            <a:off x="9936852" y="117996"/>
            <a:ext cx="2145097" cy="1314740"/>
            <a:chOff x="7163314" y="287057"/>
            <a:chExt cx="1980000" cy="1314740"/>
          </a:xfrm>
        </p:grpSpPr>
        <p:pic>
          <p:nvPicPr>
            <p:cNvPr id="12" name="Picture 2" descr="킎খh">
              <a:extLst>
                <a:ext uri="{FF2B5EF4-FFF2-40B4-BE49-F238E27FC236}">
                  <a16:creationId xmlns:a16="http://schemas.microsoft.com/office/drawing/2014/main" id="{BFBD542C-418F-44CE-A445-DAF775C326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 r="77258"/>
            <a:stretch>
              <a:fillRect/>
            </a:stretch>
          </p:blipFill>
          <p:spPr bwMode="auto">
            <a:xfrm>
              <a:off x="7289219" y="911309"/>
              <a:ext cx="1728192" cy="690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extfeld 7">
              <a:extLst>
                <a:ext uri="{FF2B5EF4-FFF2-40B4-BE49-F238E27FC236}">
                  <a16:creationId xmlns:a16="http://schemas.microsoft.com/office/drawing/2014/main" id="{DA9DAAAA-8000-4E1E-B003-DAD34EEC2C47}"/>
                </a:ext>
              </a:extLst>
            </p:cNvPr>
            <p:cNvSpPr txBox="1"/>
            <p:nvPr/>
          </p:nvSpPr>
          <p:spPr>
            <a:xfrm>
              <a:off x="7163314" y="287057"/>
              <a:ext cx="198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European Network 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on Regional Labour 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Market Monitoring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6743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platzhalter 35">
            <a:extLst>
              <a:ext uri="{FF2B5EF4-FFF2-40B4-BE49-F238E27FC236}">
                <a16:creationId xmlns:a16="http://schemas.microsoft.com/office/drawing/2014/main" id="{EF0F8535-37F0-E165-AE18-FEFE6364C34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 err="1"/>
              <a:t>Introduction</a:t>
            </a:r>
            <a:endParaRPr lang="de-DE" dirty="0"/>
          </a:p>
        </p:txBody>
      </p:sp>
      <p:sp>
        <p:nvSpPr>
          <p:cNvPr id="37" name="Textplatzhalter 36">
            <a:extLst>
              <a:ext uri="{FF2B5EF4-FFF2-40B4-BE49-F238E27FC236}">
                <a16:creationId xmlns:a16="http://schemas.microsoft.com/office/drawing/2014/main" id="{2712324E-5CF5-4D81-8D58-24B3464B7AC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46452" y="4928632"/>
            <a:ext cx="8706892" cy="338138"/>
          </a:xfrm>
        </p:spPr>
        <p:txBody>
          <a:bodyPr/>
          <a:lstStyle/>
          <a:p>
            <a:r>
              <a:rPr lang="de-DE" dirty="0" err="1"/>
              <a:t>Switzerland</a:t>
            </a:r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7868DB4-4E87-6829-1940-7C0A6478547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Christian Müller, member of the ENRLMM scientific committee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392101BB-CF76-B001-F82B-D92EE58B2F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US" sz="8000" dirty="0"/>
              <a:t>Swiss Unemployment Insurance/State Secretariat for Economic Affairs (SECO)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72310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D9F7CFF3-8E9F-9C34-845E-8A5BA8A57F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dirty="0" err="1">
                <a:latin typeface="+mn-lt"/>
              </a:rPr>
              <a:t>Switzerland</a:t>
            </a:r>
            <a:r>
              <a:rPr lang="de-CH" dirty="0">
                <a:latin typeface="+mn-lt"/>
              </a:rPr>
              <a:t> in a </a:t>
            </a:r>
            <a:r>
              <a:rPr lang="de-CH" dirty="0" err="1">
                <a:latin typeface="+mn-lt"/>
              </a:rPr>
              <a:t>nutshell</a:t>
            </a:r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36EC0866-2F47-4EB9-8C5A-CE056D0915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1578" y="2048609"/>
            <a:ext cx="6320465" cy="3972642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F8399748-48A6-47CB-BC63-F7B7BC9DE319}"/>
              </a:ext>
            </a:extLst>
          </p:cNvPr>
          <p:cNvSpPr txBox="1"/>
          <p:nvPr/>
        </p:nvSpPr>
        <p:spPr>
          <a:xfrm>
            <a:off x="6096000" y="1619386"/>
            <a:ext cx="3697488" cy="52386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de-CH" sz="3600" dirty="0">
                <a:latin typeface="+mn-lt"/>
              </a:rPr>
              <a:t>Key </a:t>
            </a:r>
            <a:r>
              <a:rPr lang="de-CH" sz="3600" dirty="0" err="1">
                <a:latin typeface="+mn-lt"/>
              </a:rPr>
              <a:t>figures</a:t>
            </a:r>
            <a:endParaRPr lang="de-CH" sz="3600" dirty="0">
              <a:latin typeface="+mn-lt"/>
            </a:endParaRPr>
          </a:p>
          <a:p>
            <a:pPr>
              <a:lnSpc>
                <a:spcPct val="110000"/>
              </a:lnSpc>
            </a:pPr>
            <a:r>
              <a:rPr lang="de-CH" sz="1800" dirty="0">
                <a:latin typeface="+mn-lt"/>
              </a:rPr>
              <a:t>Federal </a:t>
            </a:r>
            <a:r>
              <a:rPr lang="de-CH" sz="1800" dirty="0" err="1">
                <a:latin typeface="+mn-lt"/>
              </a:rPr>
              <a:t>state</a:t>
            </a:r>
            <a:r>
              <a:rPr lang="de-CH" sz="1800" dirty="0">
                <a:latin typeface="+mn-lt"/>
              </a:rPr>
              <a:t>: 26 </a:t>
            </a:r>
            <a:r>
              <a:rPr lang="de-CH" sz="1800" dirty="0" err="1">
                <a:latin typeface="+mn-lt"/>
              </a:rPr>
              <a:t>antons</a:t>
            </a:r>
            <a:endParaRPr lang="de-CH" sz="1800" dirty="0">
              <a:latin typeface="+mn-lt"/>
            </a:endParaRPr>
          </a:p>
          <a:p>
            <a:pPr>
              <a:lnSpc>
                <a:spcPct val="110000"/>
              </a:lnSpc>
              <a:spcAft>
                <a:spcPts val="900"/>
              </a:spcAft>
            </a:pPr>
            <a:r>
              <a:rPr lang="de-CH" sz="1800" dirty="0">
                <a:latin typeface="+mn-lt"/>
              </a:rPr>
              <a:t>Federal </a:t>
            </a:r>
            <a:r>
              <a:rPr lang="de-CH" sz="1800" dirty="0" err="1">
                <a:latin typeface="+mn-lt"/>
              </a:rPr>
              <a:t>capital</a:t>
            </a:r>
            <a:r>
              <a:rPr lang="de-CH" sz="1800" dirty="0">
                <a:latin typeface="+mn-lt"/>
              </a:rPr>
              <a:t>: Bern</a:t>
            </a:r>
          </a:p>
          <a:p>
            <a:pPr>
              <a:lnSpc>
                <a:spcPct val="110000"/>
              </a:lnSpc>
            </a:pPr>
            <a:r>
              <a:rPr lang="de-CH" sz="1800" dirty="0">
                <a:latin typeface="+mn-lt"/>
              </a:rPr>
              <a:t>High </a:t>
            </a:r>
            <a:r>
              <a:rPr lang="de-CH" sz="1800" dirty="0" err="1">
                <a:latin typeface="+mn-lt"/>
              </a:rPr>
              <a:t>gdp</a:t>
            </a:r>
            <a:r>
              <a:rPr lang="de-CH" sz="1800" dirty="0">
                <a:latin typeface="+mn-lt"/>
              </a:rPr>
              <a:t>/per </a:t>
            </a:r>
            <a:r>
              <a:rPr lang="de-CH" sz="1800" dirty="0" err="1">
                <a:latin typeface="+mn-lt"/>
              </a:rPr>
              <a:t>capita</a:t>
            </a:r>
            <a:endParaRPr lang="de-CH" sz="1800" dirty="0">
              <a:latin typeface="+mn-lt"/>
            </a:endParaRPr>
          </a:p>
          <a:p>
            <a:pPr>
              <a:lnSpc>
                <a:spcPct val="110000"/>
              </a:lnSpc>
            </a:pPr>
            <a:r>
              <a:rPr lang="de-CH" sz="1800" dirty="0">
                <a:latin typeface="+mn-lt"/>
              </a:rPr>
              <a:t>Population: 9 m.</a:t>
            </a:r>
          </a:p>
          <a:p>
            <a:pPr>
              <a:lnSpc>
                <a:spcPct val="110000"/>
              </a:lnSpc>
              <a:spcAft>
                <a:spcPts val="900"/>
              </a:spcAft>
            </a:pPr>
            <a:r>
              <a:rPr lang="de-CH" sz="1800" dirty="0" err="1">
                <a:latin typeface="+mn-lt"/>
              </a:rPr>
              <a:t>Multicultural</a:t>
            </a:r>
            <a:r>
              <a:rPr lang="de-CH" sz="1800" dirty="0">
                <a:latin typeface="+mn-lt"/>
              </a:rPr>
              <a:t> </a:t>
            </a:r>
            <a:r>
              <a:rPr lang="de-CH" sz="1800" dirty="0" err="1">
                <a:latin typeface="+mn-lt"/>
              </a:rPr>
              <a:t>society</a:t>
            </a:r>
            <a:br>
              <a:rPr lang="de-CH" sz="1800" dirty="0">
                <a:latin typeface="+mn-lt"/>
              </a:rPr>
            </a:br>
            <a:r>
              <a:rPr lang="de-CH" sz="1800" dirty="0">
                <a:latin typeface="+mn-lt"/>
              </a:rPr>
              <a:t>	</a:t>
            </a:r>
            <a:r>
              <a:rPr lang="de-CH" sz="1400" dirty="0">
                <a:latin typeface="+mn-lt"/>
              </a:rPr>
              <a:t>4 </a:t>
            </a:r>
            <a:r>
              <a:rPr lang="de-CH" sz="1400" dirty="0" err="1">
                <a:latin typeface="+mn-lt"/>
              </a:rPr>
              <a:t>official</a:t>
            </a:r>
            <a:r>
              <a:rPr lang="de-CH" sz="1400" dirty="0">
                <a:latin typeface="+mn-lt"/>
              </a:rPr>
              <a:t> </a:t>
            </a:r>
            <a:r>
              <a:rPr lang="de-CH" sz="1400" dirty="0" err="1">
                <a:latin typeface="+mn-lt"/>
              </a:rPr>
              <a:t>languages</a:t>
            </a:r>
            <a:br>
              <a:rPr lang="de-CH" sz="1400" dirty="0">
                <a:latin typeface="+mn-lt"/>
              </a:rPr>
            </a:br>
            <a:r>
              <a:rPr lang="de-CH" sz="1400" dirty="0">
                <a:latin typeface="+mn-lt"/>
              </a:rPr>
              <a:t>	</a:t>
            </a:r>
            <a:r>
              <a:rPr lang="de-CH" sz="1400" dirty="0"/>
              <a:t>26 % </a:t>
            </a:r>
            <a:r>
              <a:rPr lang="de-CH" sz="1400" dirty="0" err="1"/>
              <a:t>foreigners</a:t>
            </a:r>
            <a:br>
              <a:rPr lang="de-CH" sz="1400" dirty="0"/>
            </a:br>
            <a:r>
              <a:rPr lang="de-CH" sz="1400" dirty="0"/>
              <a:t>	31 % </a:t>
            </a:r>
            <a:r>
              <a:rPr lang="de-CH" sz="1400" dirty="0" err="1"/>
              <a:t>born</a:t>
            </a:r>
            <a:r>
              <a:rPr lang="de-CH" sz="1400" dirty="0"/>
              <a:t> outside of </a:t>
            </a:r>
            <a:r>
              <a:rPr lang="de-CH" sz="1400" dirty="0" err="1"/>
              <a:t>Switzerland</a:t>
            </a:r>
            <a:br>
              <a:rPr lang="de-CH" sz="1400" dirty="0"/>
            </a:br>
            <a:r>
              <a:rPr lang="de-CH" sz="1400" dirty="0"/>
              <a:t>	40 % </a:t>
            </a:r>
            <a:r>
              <a:rPr lang="de-CH" sz="1400" dirty="0" err="1">
                <a:latin typeface="+mn-lt"/>
              </a:rPr>
              <a:t>with</a:t>
            </a:r>
            <a:r>
              <a:rPr lang="de-CH" sz="1400" dirty="0">
                <a:latin typeface="+mn-lt"/>
              </a:rPr>
              <a:t> a </a:t>
            </a:r>
            <a:r>
              <a:rPr lang="de-CH" sz="1400" dirty="0" err="1">
                <a:latin typeface="+mn-lt"/>
              </a:rPr>
              <a:t>migrant</a:t>
            </a:r>
            <a:r>
              <a:rPr lang="de-CH" sz="1400" dirty="0">
                <a:latin typeface="+mn-lt"/>
              </a:rPr>
              <a:t> </a:t>
            </a:r>
            <a:r>
              <a:rPr lang="de-CH" sz="1400" dirty="0" err="1">
                <a:latin typeface="+mn-lt"/>
              </a:rPr>
              <a:t>background</a:t>
            </a:r>
            <a:endParaRPr lang="de-CH" sz="1400" dirty="0"/>
          </a:p>
          <a:p>
            <a:pPr>
              <a:lnSpc>
                <a:spcPct val="110000"/>
              </a:lnSpc>
              <a:spcAft>
                <a:spcPts val="300"/>
              </a:spcAft>
            </a:pPr>
            <a:r>
              <a:rPr lang="de-CH" dirty="0" err="1"/>
              <a:t>Direct</a:t>
            </a:r>
            <a:r>
              <a:rPr lang="de-CH" dirty="0"/>
              <a:t> </a:t>
            </a:r>
            <a:r>
              <a:rPr lang="de-CH" dirty="0" err="1"/>
              <a:t>democracy</a:t>
            </a:r>
            <a:endParaRPr lang="de-CH" dirty="0"/>
          </a:p>
          <a:p>
            <a:pPr>
              <a:lnSpc>
                <a:spcPct val="110000"/>
              </a:lnSpc>
              <a:spcAft>
                <a:spcPts val="300"/>
              </a:spcAft>
            </a:pPr>
            <a:r>
              <a:rPr lang="de-CH" dirty="0"/>
              <a:t>7 </a:t>
            </a:r>
            <a:r>
              <a:rPr lang="de-CH" dirty="0" err="1"/>
              <a:t>federal</a:t>
            </a:r>
            <a:r>
              <a:rPr lang="de-CH" dirty="0"/>
              <a:t> </a:t>
            </a:r>
            <a:r>
              <a:rPr lang="de-CH" dirty="0" err="1"/>
              <a:t>councils</a:t>
            </a:r>
            <a:endParaRPr lang="de-CH" dirty="0"/>
          </a:p>
          <a:p>
            <a:pPr>
              <a:lnSpc>
                <a:spcPct val="110000"/>
              </a:lnSpc>
              <a:spcAft>
                <a:spcPts val="300"/>
              </a:spcAft>
            </a:pPr>
            <a:r>
              <a:rPr lang="de-CH" dirty="0" err="1"/>
              <a:t>C</a:t>
            </a:r>
            <a:r>
              <a:rPr lang="de-CH" sz="1800" dirty="0" err="1">
                <a:latin typeface="+mn-lt"/>
              </a:rPr>
              <a:t>onsensual</a:t>
            </a:r>
            <a:r>
              <a:rPr lang="de-CH" sz="1800" dirty="0">
                <a:latin typeface="+mn-lt"/>
              </a:rPr>
              <a:t> </a:t>
            </a:r>
            <a:r>
              <a:rPr lang="de-CH" sz="1800" dirty="0" err="1">
                <a:latin typeface="+mn-lt"/>
              </a:rPr>
              <a:t>democracy</a:t>
            </a:r>
            <a:endParaRPr lang="de-CH" sz="1800" dirty="0">
              <a:latin typeface="+mn-lt"/>
            </a:endParaRPr>
          </a:p>
          <a:p>
            <a:pPr>
              <a:lnSpc>
                <a:spcPct val="110000"/>
              </a:lnSpc>
              <a:spcAft>
                <a:spcPts val="300"/>
              </a:spcAft>
            </a:pPr>
            <a:r>
              <a:rPr lang="de-CH" sz="1800" dirty="0">
                <a:latin typeface="+mn-lt"/>
              </a:rPr>
              <a:t>Liberal </a:t>
            </a:r>
            <a:r>
              <a:rPr lang="de-CH" sz="1800" dirty="0" err="1">
                <a:latin typeface="+mn-lt"/>
              </a:rPr>
              <a:t>welfare</a:t>
            </a:r>
            <a:r>
              <a:rPr lang="de-CH" sz="1800" dirty="0">
                <a:latin typeface="+mn-lt"/>
              </a:rPr>
              <a:t> </a:t>
            </a:r>
            <a:r>
              <a:rPr lang="de-CH" sz="1800" dirty="0" err="1">
                <a:latin typeface="+mn-lt"/>
              </a:rPr>
              <a:t>state</a:t>
            </a:r>
            <a:endParaRPr lang="de-CH" sz="18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 marL="342900" indent="-342900">
              <a:lnSpc>
                <a:spcPct val="11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de-CH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436369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D9F7CFF3-8E9F-9C34-845E-8A5BA8A57F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600" dirty="0"/>
              <a:t>State Secretariat for Economic Affairs SECO</a:t>
            </a:r>
            <a:endParaRPr lang="de-DE" sz="3600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A9774198-30B6-4B42-9AC3-E811B3D93324}"/>
              </a:ext>
            </a:extLst>
          </p:cNvPr>
          <p:cNvSpPr txBox="1">
            <a:spLocks/>
          </p:cNvSpPr>
          <p:nvPr/>
        </p:nvSpPr>
        <p:spPr>
          <a:xfrm>
            <a:off x="536121" y="1589677"/>
            <a:ext cx="7649935" cy="45333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CH" dirty="0"/>
              <a:t>State </a:t>
            </a:r>
            <a:r>
              <a:rPr lang="de-CH" dirty="0" err="1"/>
              <a:t>Secretariat</a:t>
            </a:r>
            <a:r>
              <a:rPr lang="de-CH" dirty="0"/>
              <a:t> </a:t>
            </a:r>
            <a:r>
              <a:rPr lang="de-CH" dirty="0" err="1"/>
              <a:t>within</a:t>
            </a:r>
            <a:r>
              <a:rPr lang="de-CH" dirty="0"/>
              <a:t> </a:t>
            </a:r>
            <a:r>
              <a:rPr lang="de-CH" dirty="0" err="1"/>
              <a:t>the</a:t>
            </a:r>
            <a:r>
              <a:rPr lang="de-CH" dirty="0"/>
              <a:t> Federal Department </a:t>
            </a:r>
            <a:r>
              <a:rPr lang="de-CH" dirty="0" err="1"/>
              <a:t>for</a:t>
            </a:r>
            <a:r>
              <a:rPr lang="de-CH" dirty="0"/>
              <a:t> </a:t>
            </a:r>
            <a:r>
              <a:rPr lang="de-CH" dirty="0" err="1"/>
              <a:t>Economic</a:t>
            </a:r>
            <a:r>
              <a:rPr lang="de-CH" dirty="0"/>
              <a:t> Affairs, Education and Research (EAER)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de-CH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de-CH" b="1" dirty="0"/>
              <a:t>Mission Statement</a:t>
            </a:r>
            <a:endParaRPr lang="en-US" i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/>
              <a:t>SECO is the federal government’s </a:t>
            </a:r>
            <a:r>
              <a:rPr lang="en-US" sz="2000" dirty="0" err="1"/>
              <a:t>centre</a:t>
            </a:r>
            <a:r>
              <a:rPr lang="en-US" sz="2000" dirty="0"/>
              <a:t> of expertise for core issues relating to economic policy. Its aim is to ensure </a:t>
            </a:r>
            <a:r>
              <a:rPr lang="en-US" sz="2000" b="1" dirty="0"/>
              <a:t>sustainable economic growth</a:t>
            </a:r>
            <a:r>
              <a:rPr lang="en-US" sz="2000" dirty="0"/>
              <a:t>, </a:t>
            </a:r>
            <a:r>
              <a:rPr lang="en-US" sz="2000" b="1" dirty="0"/>
              <a:t>high employment </a:t>
            </a:r>
            <a:r>
              <a:rPr lang="en-US" sz="2000" dirty="0"/>
              <a:t>and </a:t>
            </a:r>
            <a:r>
              <a:rPr lang="en-US" sz="2000" b="1" dirty="0"/>
              <a:t>fair working conditions </a:t>
            </a:r>
            <a:r>
              <a:rPr lang="en-US" sz="2000" dirty="0"/>
              <a:t>by providing a stable environment for regulatory, economic and foreign trade policy.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/>
          </a:p>
          <a:p>
            <a:pPr>
              <a:buFont typeface="Wingdings" panose="05000000000000000000" pitchFamily="2" charset="2"/>
              <a:buChar char="à"/>
            </a:pPr>
            <a:r>
              <a:rPr lang="en-US" sz="2000" i="1" dirty="0" err="1">
                <a:sym typeface="Wingdings" panose="05000000000000000000" pitchFamily="2" charset="2"/>
              </a:rPr>
              <a:t>Responsability</a:t>
            </a:r>
            <a:r>
              <a:rPr lang="en-US" sz="2000" i="1" dirty="0">
                <a:sym typeface="Wingdings" panose="05000000000000000000" pitchFamily="2" charset="2"/>
              </a:rPr>
              <a:t> for sustainable </a:t>
            </a:r>
            <a:br>
              <a:rPr lang="en-US" sz="2000" i="1" dirty="0">
                <a:sym typeface="Wingdings" panose="05000000000000000000" pitchFamily="2" charset="2"/>
              </a:rPr>
            </a:br>
            <a:r>
              <a:rPr lang="en-US" sz="2000" i="1" dirty="0">
                <a:sym typeface="Wingdings" panose="05000000000000000000" pitchFamily="2" charset="2"/>
              </a:rPr>
              <a:t>economic policy and </a:t>
            </a:r>
            <a:r>
              <a:rPr lang="en-US" sz="2000" i="1" dirty="0" err="1">
                <a:sym typeface="Wingdings" panose="05000000000000000000" pitchFamily="2" charset="2"/>
              </a:rPr>
              <a:t>labour</a:t>
            </a:r>
            <a:r>
              <a:rPr lang="en-US" sz="2000" i="1" dirty="0">
                <a:sym typeface="Wingdings" panose="05000000000000000000" pitchFamily="2" charset="2"/>
              </a:rPr>
              <a:t> </a:t>
            </a:r>
            <a:br>
              <a:rPr lang="en-US" sz="2000" i="1" dirty="0">
                <a:sym typeface="Wingdings" panose="05000000000000000000" pitchFamily="2" charset="2"/>
              </a:rPr>
            </a:br>
            <a:r>
              <a:rPr lang="en-US" sz="2000" i="1" dirty="0">
                <a:sym typeface="Wingdings" panose="05000000000000000000" pitchFamily="2" charset="2"/>
              </a:rPr>
              <a:t>market policies under one roof.</a:t>
            </a:r>
            <a:endParaRPr lang="de-CH" sz="2000" i="1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4A0DB900-EAA7-4062-9DB4-4F7565870E8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  <a:duotone>
              <a:prstClr val="black"/>
              <a:srgbClr val="A7E7BF">
                <a:tint val="45000"/>
                <a:satMod val="400000"/>
              </a:srgbClr>
            </a:duotone>
          </a:blip>
          <a:srcRect t="17355"/>
          <a:stretch/>
        </p:blipFill>
        <p:spPr>
          <a:xfrm>
            <a:off x="4433478" y="4895740"/>
            <a:ext cx="3977449" cy="1539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3152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6D9538-390A-2C2B-AFB6-D2695E3A27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dirty="0" err="1"/>
              <a:t>Current</a:t>
            </a:r>
            <a:r>
              <a:rPr lang="de-CH" dirty="0"/>
              <a:t> </a:t>
            </a:r>
            <a:r>
              <a:rPr lang="de-CH" dirty="0" err="1"/>
              <a:t>state</a:t>
            </a:r>
            <a:r>
              <a:rPr lang="de-CH" dirty="0"/>
              <a:t> on </a:t>
            </a:r>
            <a:r>
              <a:rPr lang="de-CH" dirty="0" err="1"/>
              <a:t>the</a:t>
            </a:r>
            <a:r>
              <a:rPr lang="de-CH" dirty="0"/>
              <a:t> </a:t>
            </a:r>
            <a:r>
              <a:rPr lang="de-CH" dirty="0" err="1"/>
              <a:t>labour</a:t>
            </a:r>
            <a:r>
              <a:rPr lang="de-CH" dirty="0"/>
              <a:t> </a:t>
            </a:r>
            <a:r>
              <a:rPr lang="de-CH" dirty="0" err="1"/>
              <a:t>market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C6E49E9-EABB-5C0C-B7BE-BE1A67A8DE9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0051" y="1544174"/>
            <a:ext cx="8935626" cy="5004460"/>
          </a:xfrm>
        </p:spPr>
        <p:txBody>
          <a:bodyPr>
            <a:normAutofit/>
          </a:bodyPr>
          <a:lstStyle/>
          <a:p>
            <a:r>
              <a:rPr lang="de-CH" sz="2800" dirty="0"/>
              <a:t>On </a:t>
            </a:r>
            <a:r>
              <a:rPr lang="de-CH" sz="2800" dirty="0" err="1"/>
              <a:t>the</a:t>
            </a:r>
            <a:r>
              <a:rPr lang="de-CH" sz="2800" dirty="0"/>
              <a:t> </a:t>
            </a:r>
            <a:r>
              <a:rPr lang="de-CH" sz="2800" dirty="0" err="1"/>
              <a:t>one</a:t>
            </a:r>
            <a:r>
              <a:rPr lang="de-CH" sz="2800" dirty="0"/>
              <a:t> </a:t>
            </a:r>
            <a:r>
              <a:rPr lang="de-CH" sz="2800" dirty="0" err="1"/>
              <a:t>hand</a:t>
            </a:r>
            <a:r>
              <a:rPr lang="de-CH" sz="2800" dirty="0"/>
              <a:t> </a:t>
            </a:r>
            <a:r>
              <a:rPr lang="de-CH" sz="2800" dirty="0" err="1"/>
              <a:t>we</a:t>
            </a:r>
            <a:r>
              <a:rPr lang="de-CH" sz="2800" dirty="0"/>
              <a:t> </a:t>
            </a:r>
            <a:r>
              <a:rPr lang="de-CH" sz="2800" dirty="0" err="1"/>
              <a:t>observe</a:t>
            </a:r>
            <a:r>
              <a:rPr lang="de-CH" sz="2800" dirty="0"/>
              <a:t> high </a:t>
            </a:r>
            <a:r>
              <a:rPr lang="de-CH" sz="2800" dirty="0" err="1"/>
              <a:t>employment</a:t>
            </a:r>
            <a:r>
              <a:rPr lang="de-CH" sz="2800" dirty="0"/>
              <a:t> </a:t>
            </a:r>
            <a:r>
              <a:rPr lang="de-CH" sz="2800" dirty="0" err="1"/>
              <a:t>rates</a:t>
            </a:r>
            <a:r>
              <a:rPr lang="de-CH" sz="2800" dirty="0"/>
              <a:t> and </a:t>
            </a:r>
            <a:r>
              <a:rPr lang="de-CH" sz="2800" dirty="0" err="1"/>
              <a:t>skills</a:t>
            </a:r>
            <a:r>
              <a:rPr lang="de-CH" sz="2800" dirty="0"/>
              <a:t> </a:t>
            </a:r>
            <a:r>
              <a:rPr lang="de-CH" sz="2800" dirty="0" err="1"/>
              <a:t>shortages</a:t>
            </a:r>
            <a:r>
              <a:rPr lang="de-CH" sz="2800" dirty="0"/>
              <a:t>…</a:t>
            </a:r>
          </a:p>
          <a:p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ABFF5589-E5A3-4356-9BBC-60689F2A26BC}"/>
              </a:ext>
            </a:extLst>
          </p:cNvPr>
          <p:cNvSpPr txBox="1"/>
          <p:nvPr/>
        </p:nvSpPr>
        <p:spPr>
          <a:xfrm>
            <a:off x="171597" y="2737295"/>
            <a:ext cx="4041596" cy="2462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de-CH" sz="2800" dirty="0"/>
              <a:t>high </a:t>
            </a:r>
            <a:r>
              <a:rPr lang="de-CH" sz="2800" dirty="0" err="1"/>
              <a:t>employment</a:t>
            </a:r>
            <a:r>
              <a:rPr lang="de-CH" sz="2800" dirty="0"/>
              <a:t> </a:t>
            </a:r>
            <a:r>
              <a:rPr lang="de-CH" sz="2800" dirty="0" err="1"/>
              <a:t>rates</a:t>
            </a:r>
            <a:endParaRPr lang="de-CH" sz="2800" dirty="0"/>
          </a:p>
          <a:p>
            <a:r>
              <a:rPr lang="de-CH" dirty="0"/>
              <a:t>As a </a:t>
            </a:r>
            <a:r>
              <a:rPr lang="de-CH" dirty="0" err="1"/>
              <a:t>percentage</a:t>
            </a:r>
            <a:r>
              <a:rPr lang="de-CH" dirty="0"/>
              <a:t> </a:t>
            </a:r>
            <a:r>
              <a:rPr lang="de-CH" sz="1800" dirty="0" err="1"/>
              <a:t>percentage</a:t>
            </a:r>
            <a:r>
              <a:rPr lang="de-CH" sz="1800" dirty="0"/>
              <a:t> of </a:t>
            </a:r>
            <a:r>
              <a:rPr lang="de-CH" sz="1800" dirty="0" err="1"/>
              <a:t>working</a:t>
            </a:r>
            <a:r>
              <a:rPr lang="de-CH" sz="1800" dirty="0"/>
              <a:t> </a:t>
            </a:r>
            <a:r>
              <a:rPr lang="de-CH" sz="1800" dirty="0" err="1"/>
              <a:t>population</a:t>
            </a:r>
            <a:r>
              <a:rPr lang="de-CH" sz="1800" dirty="0"/>
              <a:t>, 2023, 4th </a:t>
            </a:r>
            <a:r>
              <a:rPr lang="de-CH" sz="1800" dirty="0" err="1"/>
              <a:t>quarter</a:t>
            </a:r>
            <a:endParaRPr lang="de-CH" sz="1800" dirty="0"/>
          </a:p>
          <a:p>
            <a:endParaRPr lang="de-CH" dirty="0"/>
          </a:p>
          <a:p>
            <a:endParaRPr lang="de-CH" dirty="0"/>
          </a:p>
          <a:p>
            <a:r>
              <a:rPr lang="de-CH" dirty="0" err="1"/>
              <a:t>overall</a:t>
            </a:r>
            <a:r>
              <a:rPr lang="de-CH" dirty="0"/>
              <a:t>: 	80.9%</a:t>
            </a:r>
          </a:p>
          <a:p>
            <a:r>
              <a:rPr lang="de-CH" dirty="0" err="1"/>
              <a:t>women</a:t>
            </a:r>
            <a:r>
              <a:rPr lang="de-CH" dirty="0"/>
              <a:t>: 	77.2%</a:t>
            </a:r>
          </a:p>
          <a:p>
            <a:r>
              <a:rPr lang="de-CH" dirty="0" err="1"/>
              <a:t>men</a:t>
            </a:r>
            <a:r>
              <a:rPr lang="de-CH" dirty="0"/>
              <a:t>: 	84.6%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68166B6F-57F1-4920-B229-3221D44AA2F0}"/>
              </a:ext>
            </a:extLst>
          </p:cNvPr>
          <p:cNvSpPr txBox="1"/>
          <p:nvPr/>
        </p:nvSpPr>
        <p:spPr>
          <a:xfrm>
            <a:off x="4406414" y="2737295"/>
            <a:ext cx="4384495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de-CH" sz="2800" dirty="0" err="1"/>
              <a:t>tight</a:t>
            </a:r>
            <a:r>
              <a:rPr lang="de-CH" sz="2800" dirty="0"/>
              <a:t> </a:t>
            </a:r>
            <a:r>
              <a:rPr lang="de-CH" sz="2800" dirty="0" err="1"/>
              <a:t>labour</a:t>
            </a:r>
            <a:r>
              <a:rPr lang="de-CH" sz="2800" dirty="0"/>
              <a:t> </a:t>
            </a:r>
            <a:r>
              <a:rPr lang="de-CH" sz="2800" dirty="0" err="1"/>
              <a:t>market</a:t>
            </a:r>
            <a:endParaRPr lang="de-CH" sz="2800" dirty="0"/>
          </a:p>
          <a:p>
            <a:pPr>
              <a:spcAft>
                <a:spcPts val="600"/>
              </a:spcAft>
            </a:pPr>
            <a:r>
              <a:rPr lang="de-CH" sz="1800" dirty="0"/>
              <a:t>40% of </a:t>
            </a:r>
            <a:r>
              <a:rPr lang="de-CH" sz="1800" dirty="0" err="1"/>
              <a:t>companies</a:t>
            </a:r>
            <a:r>
              <a:rPr lang="de-CH" sz="1800" dirty="0"/>
              <a:t> </a:t>
            </a:r>
            <a:r>
              <a:rPr lang="de-CH" sz="1800" dirty="0" err="1"/>
              <a:t>reporting</a:t>
            </a:r>
            <a:r>
              <a:rPr lang="de-CH" sz="1800" dirty="0"/>
              <a:t>  </a:t>
            </a:r>
            <a:r>
              <a:rPr lang="de-CH" sz="1800" dirty="0" err="1"/>
              <a:t>difficulties</a:t>
            </a:r>
            <a:r>
              <a:rPr lang="de-CH" sz="1800" dirty="0"/>
              <a:t> in </a:t>
            </a:r>
            <a:r>
              <a:rPr lang="de-CH" sz="1800" dirty="0" err="1"/>
              <a:t>recruiting</a:t>
            </a:r>
            <a:r>
              <a:rPr lang="de-CH" sz="1800" dirty="0"/>
              <a:t> </a:t>
            </a:r>
            <a:r>
              <a:rPr lang="de-CH" sz="1800" dirty="0" err="1"/>
              <a:t>qualified</a:t>
            </a:r>
            <a:r>
              <a:rPr lang="de-CH" sz="1800" dirty="0"/>
              <a:t> personell</a:t>
            </a:r>
          </a:p>
        </p:txBody>
      </p:sp>
      <p:graphicFrame>
        <p:nvGraphicFramePr>
          <p:cNvPr id="8" name="Diagramm 7">
            <a:extLst>
              <a:ext uri="{FF2B5EF4-FFF2-40B4-BE49-F238E27FC236}">
                <a16:creationId xmlns:a16="http://schemas.microsoft.com/office/drawing/2014/main" id="{A425EBD3-7D84-4F6F-BF80-91272E2B2AB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2603861"/>
              </p:ext>
            </p:extLst>
          </p:nvPr>
        </p:nvGraphicFramePr>
        <p:xfrm>
          <a:off x="4406414" y="3997848"/>
          <a:ext cx="4650907" cy="27482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474661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6D9538-390A-2C2B-AFB6-D2695E3A27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dirty="0" err="1"/>
              <a:t>Current</a:t>
            </a:r>
            <a:r>
              <a:rPr lang="de-CH" dirty="0"/>
              <a:t> </a:t>
            </a:r>
            <a:r>
              <a:rPr lang="de-CH" dirty="0" err="1"/>
              <a:t>state</a:t>
            </a:r>
            <a:r>
              <a:rPr lang="de-CH" dirty="0"/>
              <a:t> on </a:t>
            </a:r>
            <a:r>
              <a:rPr lang="de-CH" dirty="0" err="1"/>
              <a:t>the</a:t>
            </a:r>
            <a:r>
              <a:rPr lang="de-CH" dirty="0"/>
              <a:t> </a:t>
            </a:r>
            <a:r>
              <a:rPr lang="de-CH" dirty="0" err="1"/>
              <a:t>labour</a:t>
            </a:r>
            <a:r>
              <a:rPr lang="de-CH" dirty="0"/>
              <a:t> </a:t>
            </a:r>
            <a:r>
              <a:rPr lang="de-CH" dirty="0" err="1"/>
              <a:t>market</a:t>
            </a:r>
            <a:r>
              <a:rPr lang="en-US" dirty="0"/>
              <a:t>…</a:t>
            </a:r>
            <a:endParaRPr lang="de-DE" dirty="0"/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ADC331E9-4FFC-408D-8C00-F3FEF95BFC78}"/>
              </a:ext>
            </a:extLst>
          </p:cNvPr>
          <p:cNvGrpSpPr/>
          <p:nvPr/>
        </p:nvGrpSpPr>
        <p:grpSpPr>
          <a:xfrm>
            <a:off x="110051" y="2180140"/>
            <a:ext cx="9385641" cy="4320096"/>
            <a:chOff x="-34842" y="1412720"/>
            <a:chExt cx="10167778" cy="4680105"/>
          </a:xfrm>
        </p:grpSpPr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89E09BB3-5F3F-4E7B-91EE-5D4D3C282D9E}"/>
                </a:ext>
              </a:extLst>
            </p:cNvPr>
            <p:cNvSpPr/>
            <p:nvPr/>
          </p:nvSpPr>
          <p:spPr bwMode="auto">
            <a:xfrm>
              <a:off x="-34842" y="1412720"/>
              <a:ext cx="10080434" cy="4680105"/>
            </a:xfrm>
            <a:prstGeom prst="rect">
              <a:avLst/>
            </a:prstGeom>
            <a:solidFill>
              <a:srgbClr val="D8ECEE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4406" tIns="42203" rIns="84406" bIns="42203" numCol="1" rtlCol="0" anchor="t" anchorCtr="0" compatLnSpc="1">
              <a:prstTxWarp prst="textNoShape">
                <a:avLst/>
              </a:prstTxWarp>
            </a:bodyPr>
            <a:lstStyle/>
            <a:p>
              <a:pPr defTabSz="789863" eaLnBrk="1" hangingPunct="1"/>
              <a:endParaRPr lang="de-CH" sz="1939" dirty="0">
                <a:latin typeface="Arial" charset="0"/>
              </a:endParaRPr>
            </a:p>
          </p:txBody>
        </p:sp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50BC821A-AFCC-40A2-A980-FCCA95C7FE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34" t="64177" r="51850" b="16221"/>
            <a:stretch/>
          </p:blipFill>
          <p:spPr>
            <a:xfrm>
              <a:off x="3092547" y="3501010"/>
              <a:ext cx="2141148" cy="2591815"/>
            </a:xfrm>
            <a:prstGeom prst="rect">
              <a:avLst/>
            </a:prstGeom>
          </p:spPr>
        </p:pic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A4D95E92-4809-496E-9059-34042244A5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8860" r="86139"/>
            <a:stretch/>
          </p:blipFill>
          <p:spPr>
            <a:xfrm>
              <a:off x="2507664" y="1412720"/>
              <a:ext cx="2745183" cy="2088290"/>
            </a:xfrm>
            <a:prstGeom prst="rect">
              <a:avLst/>
            </a:prstGeom>
            <a:solidFill>
              <a:srgbClr val="71BBFF"/>
            </a:solidFill>
          </p:spPr>
        </p:pic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2C315932-ED42-407D-8ED1-F393AD79F873}"/>
                </a:ext>
              </a:extLst>
            </p:cNvPr>
            <p:cNvSpPr txBox="1"/>
            <p:nvPr/>
          </p:nvSpPr>
          <p:spPr>
            <a:xfrm>
              <a:off x="359335" y="1770348"/>
              <a:ext cx="4864906" cy="37286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769"/>
                </a:lnSpc>
                <a:spcAft>
                  <a:spcPts val="1108"/>
                </a:spcAft>
              </a:pPr>
              <a:r>
                <a:rPr lang="de-CH" sz="2215" b="1" dirty="0">
                  <a:latin typeface="+mn-lt"/>
                </a:rPr>
                <a:t>Registered </a:t>
              </a:r>
              <a:r>
                <a:rPr lang="de-CH" sz="2215" b="1" dirty="0" err="1">
                  <a:latin typeface="+mn-lt"/>
                </a:rPr>
                <a:t>unemployment</a:t>
              </a:r>
              <a:r>
                <a:rPr lang="de-CH" sz="2215" b="1" dirty="0">
                  <a:latin typeface="+mn-lt"/>
                </a:rPr>
                <a:t>, SECO-definition </a:t>
              </a:r>
              <a:r>
                <a:rPr lang="de-CH" sz="1292" dirty="0">
                  <a:latin typeface="+mn-lt"/>
                </a:rPr>
                <a:t>(</a:t>
              </a:r>
              <a:r>
                <a:rPr lang="de-CH" sz="1292" dirty="0" err="1">
                  <a:latin typeface="+mn-lt"/>
                </a:rPr>
                <a:t>as</a:t>
              </a:r>
              <a:r>
                <a:rPr lang="de-CH" sz="1292" dirty="0">
                  <a:latin typeface="+mn-lt"/>
                </a:rPr>
                <a:t> </a:t>
              </a:r>
              <a:r>
                <a:rPr lang="de-CH" sz="1292" dirty="0" err="1">
                  <a:latin typeface="+mn-lt"/>
                </a:rPr>
                <a:t>of</a:t>
              </a:r>
              <a:r>
                <a:rPr lang="de-CH" sz="1292" dirty="0">
                  <a:latin typeface="+mn-lt"/>
                </a:rPr>
                <a:t> </a:t>
              </a:r>
              <a:r>
                <a:rPr lang="de-CH" sz="1292" dirty="0" err="1">
                  <a:latin typeface="+mn-lt"/>
                </a:rPr>
                <a:t>July</a:t>
              </a:r>
              <a:r>
                <a:rPr lang="de-CH" sz="1292" dirty="0">
                  <a:latin typeface="+mn-lt"/>
                </a:rPr>
                <a:t> 2024)</a:t>
              </a:r>
            </a:p>
            <a:p>
              <a:pPr marL="342900" indent="-342900">
                <a:lnSpc>
                  <a:spcPts val="2769"/>
                </a:lnSpc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de-CH" sz="1846" dirty="0">
                  <a:latin typeface="+mn-lt"/>
                </a:rPr>
                <a:t>CH-Durchschnitt: 2.3%</a:t>
              </a:r>
            </a:p>
            <a:p>
              <a:pPr marL="342900" indent="-342900">
                <a:lnSpc>
                  <a:spcPts val="2769"/>
                </a:lnSpc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de-CH" sz="1846" dirty="0">
                  <a:latin typeface="+mn-lt"/>
                </a:rPr>
                <a:t>Women: 2.2%</a:t>
              </a:r>
            </a:p>
            <a:p>
              <a:pPr marL="342900" indent="-342900">
                <a:lnSpc>
                  <a:spcPts val="2769"/>
                </a:lnSpc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de-CH" sz="1846" dirty="0">
                  <a:latin typeface="+mn-lt"/>
                </a:rPr>
                <a:t>Men: 2.4%</a:t>
              </a:r>
            </a:p>
            <a:p>
              <a:pPr marL="342900" indent="-342900">
                <a:lnSpc>
                  <a:spcPts val="2769"/>
                </a:lnSpc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de-CH" sz="1846" dirty="0">
                  <a:latin typeface="+mn-lt"/>
                </a:rPr>
                <a:t>Age </a:t>
              </a:r>
              <a:r>
                <a:rPr lang="de-CH" sz="1846" dirty="0"/>
                <a:t>G</a:t>
              </a:r>
              <a:r>
                <a:rPr lang="de-CH" sz="1846" dirty="0">
                  <a:latin typeface="+mn-lt"/>
                </a:rPr>
                <a:t>roup 50-64: 2.1%</a:t>
              </a:r>
            </a:p>
            <a:p>
              <a:pPr marL="342900" indent="-342900">
                <a:lnSpc>
                  <a:spcPts val="2769"/>
                </a:lnSpc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de-CH" sz="1846" dirty="0">
                  <a:latin typeface="+mn-lt"/>
                </a:rPr>
                <a:t>Swiss Citizens: 1.6%</a:t>
              </a:r>
            </a:p>
            <a:p>
              <a:pPr marL="342900" indent="-342900">
                <a:lnSpc>
                  <a:spcPts val="2769"/>
                </a:lnSpc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de-CH" sz="1846" dirty="0" err="1">
                  <a:latin typeface="+mn-lt"/>
                </a:rPr>
                <a:t>Foreigners</a:t>
              </a:r>
              <a:r>
                <a:rPr lang="de-CH" sz="1846" dirty="0">
                  <a:latin typeface="+mn-lt"/>
                </a:rPr>
                <a:t>: 4.3%</a:t>
              </a:r>
              <a:br>
                <a:rPr lang="de-CH" sz="1846" dirty="0"/>
              </a:br>
              <a:endParaRPr lang="de-CH" sz="2215" dirty="0"/>
            </a:p>
          </p:txBody>
        </p:sp>
        <p:sp>
          <p:nvSpPr>
            <p:cNvPr id="9" name="Abgerundetes Rechteck 5">
              <a:extLst>
                <a:ext uri="{FF2B5EF4-FFF2-40B4-BE49-F238E27FC236}">
                  <a16:creationId xmlns:a16="http://schemas.microsoft.com/office/drawing/2014/main" id="{D06CB33E-D11E-4CA7-92B2-9652FD017749}"/>
                </a:ext>
              </a:extLst>
            </p:cNvPr>
            <p:cNvSpPr/>
            <p:nvPr/>
          </p:nvSpPr>
          <p:spPr bwMode="auto">
            <a:xfrm>
              <a:off x="5252846" y="1412721"/>
              <a:ext cx="4880090" cy="4680104"/>
            </a:xfrm>
            <a:prstGeom prst="roundRect">
              <a:avLst>
                <a:gd name="adj" fmla="val 4927"/>
              </a:avLst>
            </a:prstGeom>
            <a:solidFill>
              <a:srgbClr val="FFF3F8"/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84406" tIns="42203" rIns="84406" bIns="42203" numCol="1" rtlCol="0" anchor="t" anchorCtr="0" compatLnSpc="1">
              <a:prstTxWarp prst="textNoShape">
                <a:avLst/>
              </a:prstTxWarp>
            </a:bodyPr>
            <a:lstStyle/>
            <a:p>
              <a:pPr defTabSz="789863" eaLnBrk="1" hangingPunct="1"/>
              <a:endParaRPr lang="de-CH" sz="1939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8647DD30-B1DD-4D12-BFF4-C1295CF43E6E}"/>
                </a:ext>
              </a:extLst>
            </p:cNvPr>
            <p:cNvSpPr txBox="1"/>
            <p:nvPr/>
          </p:nvSpPr>
          <p:spPr>
            <a:xfrm>
              <a:off x="5621208" y="1702033"/>
              <a:ext cx="4228472" cy="37286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769"/>
                </a:lnSpc>
                <a:spcAft>
                  <a:spcPts val="1108"/>
                </a:spcAft>
              </a:pPr>
              <a:r>
                <a:rPr lang="de-CH" sz="2215" b="1" dirty="0" err="1">
                  <a:latin typeface="+mn-lt"/>
                </a:rPr>
                <a:t>Unemployment</a:t>
              </a:r>
              <a:r>
                <a:rPr lang="de-CH" sz="2215" b="1" dirty="0">
                  <a:latin typeface="+mn-lt"/>
                </a:rPr>
                <a:t> </a:t>
              </a:r>
              <a:r>
                <a:rPr lang="de-CH" sz="2215" b="1" dirty="0" err="1">
                  <a:latin typeface="+mn-lt"/>
                </a:rPr>
                <a:t>based</a:t>
              </a:r>
              <a:r>
                <a:rPr lang="de-CH" sz="2215" b="1" dirty="0">
                  <a:latin typeface="+mn-lt"/>
                </a:rPr>
                <a:t> on </a:t>
              </a:r>
              <a:br>
                <a:rPr lang="de-CH" sz="2215" b="1" dirty="0">
                  <a:latin typeface="+mn-lt"/>
                </a:rPr>
              </a:br>
              <a:r>
                <a:rPr lang="de-CH" sz="2215" b="1" dirty="0">
                  <a:latin typeface="+mn-lt"/>
                </a:rPr>
                <a:t>ILO-definition </a:t>
              </a:r>
              <a:r>
                <a:rPr lang="de-CH" sz="1292" dirty="0">
                  <a:latin typeface="+mn-lt"/>
                </a:rPr>
                <a:t>(2nd </a:t>
              </a:r>
              <a:r>
                <a:rPr lang="de-CH" sz="1292" dirty="0" err="1">
                  <a:latin typeface="+mn-lt"/>
                </a:rPr>
                <a:t>quarter</a:t>
              </a:r>
              <a:r>
                <a:rPr lang="de-CH" sz="1292" dirty="0">
                  <a:latin typeface="+mn-lt"/>
                </a:rPr>
                <a:t> 2024)</a:t>
              </a:r>
            </a:p>
            <a:p>
              <a:pPr marL="342900" indent="-342900">
                <a:lnSpc>
                  <a:spcPts val="2769"/>
                </a:lnSpc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de-CH" sz="1846" dirty="0">
                  <a:latin typeface="+mn-lt"/>
                </a:rPr>
                <a:t>CH-Durchschnitt: </a:t>
              </a:r>
              <a:r>
                <a:rPr lang="de-CH" sz="1846" dirty="0"/>
                <a:t>4.0</a:t>
              </a:r>
              <a:r>
                <a:rPr lang="de-CH" sz="1846" dirty="0">
                  <a:latin typeface="+mn-lt"/>
                </a:rPr>
                <a:t>%</a:t>
              </a:r>
            </a:p>
            <a:p>
              <a:pPr marL="342900" indent="-342900">
                <a:lnSpc>
                  <a:spcPts val="2769"/>
                </a:lnSpc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de-CH" sz="1846" dirty="0">
                  <a:latin typeface="+mn-lt"/>
                </a:rPr>
                <a:t>Women: 4.2% </a:t>
              </a:r>
            </a:p>
            <a:p>
              <a:pPr marL="342900" indent="-342900">
                <a:lnSpc>
                  <a:spcPts val="2769"/>
                </a:lnSpc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de-CH" sz="1846" dirty="0">
                  <a:latin typeface="+mn-lt"/>
                </a:rPr>
                <a:t>Men: 3.8%</a:t>
              </a:r>
            </a:p>
            <a:p>
              <a:pPr marL="342900" indent="-342900">
                <a:lnSpc>
                  <a:spcPts val="2769"/>
                </a:lnSpc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de-CH" sz="1846" dirty="0">
                  <a:latin typeface="+mn-lt"/>
                </a:rPr>
                <a:t>Age </a:t>
              </a:r>
              <a:r>
                <a:rPr lang="de-CH" sz="1846" dirty="0"/>
                <a:t>G</a:t>
              </a:r>
              <a:r>
                <a:rPr lang="de-CH" sz="1846" dirty="0">
                  <a:latin typeface="+mn-lt"/>
                </a:rPr>
                <a:t>roup 50-64: 3.7%</a:t>
              </a:r>
            </a:p>
            <a:p>
              <a:pPr marL="342900" indent="-342900">
                <a:lnSpc>
                  <a:spcPts val="2769"/>
                </a:lnSpc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de-CH" sz="1846" dirty="0">
                  <a:latin typeface="+mn-lt"/>
                </a:rPr>
                <a:t>Swiss Citizens: 2.8%</a:t>
              </a:r>
            </a:p>
            <a:p>
              <a:pPr marL="342900" indent="-342900">
                <a:lnSpc>
                  <a:spcPts val="2769"/>
                </a:lnSpc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de-CH" sz="1846" dirty="0" err="1">
                  <a:latin typeface="+mn-lt"/>
                </a:rPr>
                <a:t>Foreigners</a:t>
              </a:r>
              <a:r>
                <a:rPr lang="de-CH" sz="1846" dirty="0">
                  <a:latin typeface="+mn-lt"/>
                </a:rPr>
                <a:t>: 6.9%</a:t>
              </a:r>
              <a:br>
                <a:rPr lang="de-CH" sz="1846" dirty="0">
                  <a:solidFill>
                    <a:schemeClr val="bg1"/>
                  </a:solidFill>
                </a:rPr>
              </a:br>
              <a:endParaRPr lang="de-CH" sz="2215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Textfeld 11">
            <a:extLst>
              <a:ext uri="{FF2B5EF4-FFF2-40B4-BE49-F238E27FC236}">
                <a16:creationId xmlns:a16="http://schemas.microsoft.com/office/drawing/2014/main" id="{9023CA7F-D628-45F3-AB30-BDC79C11F495}"/>
              </a:ext>
            </a:extLst>
          </p:cNvPr>
          <p:cNvSpPr txBox="1"/>
          <p:nvPr/>
        </p:nvSpPr>
        <p:spPr>
          <a:xfrm>
            <a:off x="240847" y="1582834"/>
            <a:ext cx="78989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/>
              <a:t>…on the other hand we also observe unemployment</a:t>
            </a:r>
            <a:endParaRPr lang="de-CH" sz="2800" dirty="0"/>
          </a:p>
        </p:txBody>
      </p:sp>
    </p:spTree>
    <p:extLst>
      <p:ext uri="{BB962C8B-B14F-4D97-AF65-F5344CB8AC3E}">
        <p14:creationId xmlns:p14="http://schemas.microsoft.com/office/powerpoint/2010/main" val="3474166255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60ce84f-f280-4667-9800-e3f576e2a563" xsi:nil="true"/>
    <lcf76f155ced4ddcb4097134ff3c332f xmlns="62366948-6865-4f5e-9e13-175c864d6460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A786F4D3521C947A13764588761BDFD" ma:contentTypeVersion="13" ma:contentTypeDescription="Ein neues Dokument erstellen." ma:contentTypeScope="" ma:versionID="19c55e26425c36d25f2885635c132951">
  <xsd:schema xmlns:xsd="http://www.w3.org/2001/XMLSchema" xmlns:xs="http://www.w3.org/2001/XMLSchema" xmlns:p="http://schemas.microsoft.com/office/2006/metadata/properties" xmlns:ns2="62366948-6865-4f5e-9e13-175c864d6460" xmlns:ns3="b60ce84f-f280-4667-9800-e3f576e2a563" targetNamespace="http://schemas.microsoft.com/office/2006/metadata/properties" ma:root="true" ma:fieldsID="ff6bc6a7c77e7a478956928e1d70d72d" ns2:_="" ns3:_="">
    <xsd:import namespace="62366948-6865-4f5e-9e13-175c864d6460"/>
    <xsd:import namespace="b60ce84f-f280-4667-9800-e3f576e2a5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366948-6865-4f5e-9e13-175c864d646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85d66e8a-b612-4457-adbc-74bf8204ec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0ce84f-f280-4667-9800-e3f576e2a56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ec56780-86c1-413c-9fe6-1747b3b964a4}" ma:internalName="TaxCatchAll" ma:showField="CatchAllData" ma:web="b60ce84f-f280-4667-9800-e3f576e2a5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1D17F8E-3CB6-4F1A-AB1C-C0FA346E23D7}">
  <ds:schemaRefs>
    <ds:schemaRef ds:uri="http://purl.org/dc/elements/1.1/"/>
    <ds:schemaRef ds:uri="b60ce84f-f280-4667-9800-e3f576e2a563"/>
    <ds:schemaRef ds:uri="http://schemas.microsoft.com/office/2006/metadata/properties"/>
    <ds:schemaRef ds:uri="http://purl.org/dc/dcmitype/"/>
    <ds:schemaRef ds:uri="http://purl.org/dc/terms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62366948-6865-4f5e-9e13-175c864d6460"/>
  </ds:schemaRefs>
</ds:datastoreItem>
</file>

<file path=customXml/itemProps2.xml><?xml version="1.0" encoding="utf-8"?>
<ds:datastoreItem xmlns:ds="http://schemas.openxmlformats.org/officeDocument/2006/customXml" ds:itemID="{72D1822C-BD73-4086-B6F1-801F42C9423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2366948-6865-4f5e-9e13-175c864d6460"/>
    <ds:schemaRef ds:uri="b60ce84f-f280-4667-9800-e3f576e2a5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04DF3C6-2793-4481-929B-A0395C7E912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324</Words>
  <Application>Microsoft Office PowerPoint</Application>
  <PresentationFormat>Breitbild</PresentationFormat>
  <Paragraphs>49</Paragraphs>
  <Slides>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Wingdings</vt:lpstr>
      <vt:lpstr>Custom Design</vt:lpstr>
      <vt:lpstr>PowerPoint-Präsentation</vt:lpstr>
      <vt:lpstr>Switzerland in a nutshell</vt:lpstr>
      <vt:lpstr>State Secretariat for Economic Affairs SECO</vt:lpstr>
      <vt:lpstr>Current state on the labour market</vt:lpstr>
      <vt:lpstr>Current state on the labour market…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Ciprian Panzaru</dc:creator>
  <cp:lastModifiedBy>Müller Christian Hannes SECO</cp:lastModifiedBy>
  <cp:revision>107</cp:revision>
  <cp:lastPrinted>2022-08-18T12:34:37Z</cp:lastPrinted>
  <dcterms:created xsi:type="dcterms:W3CDTF">2021-07-14T07:03:25Z</dcterms:created>
  <dcterms:modified xsi:type="dcterms:W3CDTF">2024-09-02T08:59:46Z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0x0101005A786F4D3521C947A13764588761BDFD</vt:lpwstr>
  </property>
  <property fmtid="{D5CDD505-2E9C-101B-9397-08002B2CF9AE}" pid="3" name="MediaServiceImageTags">
    <vt:lpwstr/>
  </property>
</Properties>
</file>