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50" r:id="rId4"/>
  </p:sldMasterIdLst>
  <p:handoutMasterIdLst>
    <p:handoutMasterId r:id="rId26"/>
  </p:handoutMasterIdLst>
  <p:sldIdLst>
    <p:sldId id="287" r:id="rId5"/>
    <p:sldId id="289" r:id="rId6"/>
    <p:sldId id="308" r:id="rId7"/>
    <p:sldId id="290" r:id="rId8"/>
    <p:sldId id="301" r:id="rId9"/>
    <p:sldId id="291" r:id="rId10"/>
    <p:sldId id="295" r:id="rId11"/>
    <p:sldId id="296" r:id="rId12"/>
    <p:sldId id="302" r:id="rId13"/>
    <p:sldId id="307" r:id="rId14"/>
    <p:sldId id="297" r:id="rId15"/>
    <p:sldId id="298" r:id="rId16"/>
    <p:sldId id="303" r:id="rId17"/>
    <p:sldId id="299" r:id="rId18"/>
    <p:sldId id="300" r:id="rId19"/>
    <p:sldId id="304" r:id="rId20"/>
    <p:sldId id="306" r:id="rId21"/>
    <p:sldId id="305" r:id="rId22"/>
    <p:sldId id="292" r:id="rId23"/>
    <p:sldId id="293" r:id="rId24"/>
    <p:sldId id="294" r:id="rId25"/>
  </p:sldIdLst>
  <p:sldSz cx="12192000" cy="6858000"/>
  <p:notesSz cx="6888163" cy="10021888"/>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EBA01C2F-7B8F-58FF-231C-4B33C68A644F}" name="kassgjxjt7@goetheuniversitaet.onmicrosoft.com" initials="k" userId="kassgjxjt7@goetheuniversitaet.onmicrosoft.com" providerId="None"/>
  <p188:author id="{CF70888A-B34C-C119-1D1D-90E510B7CD70}" name="MW" initials="MW" userId="MW" providerId="None"/>
  <p188:author id="{BB13A8CE-DD6C-29D8-B9C8-2A90D69BCF50}" name="Anna Staszewska" initials="AS" userId="S::Anna.Staszewska@gwsh.pl::2574b30f-29bc-4dd8-a0b5-374540d5bd63"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ronald.s.larsen@gmail.com" initials="r" lastIdx="1" clrIdx="0">
    <p:extLst>
      <p:ext uri="{19B8F6BF-5375-455C-9EA6-DF929625EA0E}">
        <p15:presenceInfo xmlns:p15="http://schemas.microsoft.com/office/powerpoint/2012/main" userId="89381c6f69a7aad1"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6600"/>
    <a:srgbClr val="E8711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FEC0D8A-91D7-451C-8751-7692FEB89B39}" v="14" dt="2024-08-26T09:58:40.118"/>
  </p1510:revLst>
</p1510:revInfo>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5758FB7-9AC5-4552-8A53-C91805E547FA}" styleName="Designformatvorlage 1 - Akz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93D81CF-94F2-401A-BA57-92F5A7B2D0C5}" styleName="Mittlere Formatvorlag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83" autoAdjust="0"/>
    <p:restoredTop sz="94660"/>
  </p:normalViewPr>
  <p:slideViewPr>
    <p:cSldViewPr snapToGrid="0">
      <p:cViewPr varScale="1">
        <p:scale>
          <a:sx n="63" d="100"/>
          <a:sy n="63" d="100"/>
        </p:scale>
        <p:origin x="804" y="56"/>
      </p:cViewPr>
      <p:guideLst/>
    </p:cSldViewPr>
  </p:slideViewPr>
  <p:notesTextViewPr>
    <p:cViewPr>
      <p:scale>
        <a:sx n="1" d="1"/>
        <a:sy n="1" d="1"/>
      </p:scale>
      <p:origin x="0" y="0"/>
    </p:cViewPr>
  </p:notesTextViewPr>
  <p:notesViewPr>
    <p:cSldViewPr snapToGrid="0">
      <p:cViewPr varScale="1">
        <p:scale>
          <a:sx n="63" d="100"/>
          <a:sy n="63" d="100"/>
        </p:scale>
        <p:origin x="2280" y="82"/>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handoutMaster" Target="handoutMasters/handoutMaster1.xml"/><Relationship Id="rId3" Type="http://schemas.openxmlformats.org/officeDocument/2006/relationships/customXml" Target="../customXml/item3.xml"/><Relationship Id="rId21" Type="http://schemas.openxmlformats.org/officeDocument/2006/relationships/slide" Target="slides/slide17.xml"/><Relationship Id="rId34" Type="http://schemas.microsoft.com/office/2018/10/relationships/authors" Target="author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commentAuthors" Target="commentAuthors.xml"/><Relationship Id="rId30" Type="http://schemas.openxmlformats.org/officeDocument/2006/relationships/theme" Target="theme/theme1.xml"/><Relationship Id="rId8"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Ewa Rollnik-Sadowska" userId="b4612a15-a30c-4b75-bd9c-2981c3ba82b7" providerId="ADAL" clId="{1FEC0D8A-91D7-451C-8751-7692FEB89B39}"/>
    <pc:docChg chg="undo custSel addSld modSld sldOrd">
      <pc:chgData name="Ewa Rollnik-Sadowska" userId="b4612a15-a30c-4b75-bd9c-2981c3ba82b7" providerId="ADAL" clId="{1FEC0D8A-91D7-451C-8751-7692FEB89B39}" dt="2024-08-26T10:01:00.728" v="189" actId="14100"/>
      <pc:docMkLst>
        <pc:docMk/>
      </pc:docMkLst>
      <pc:sldChg chg="modSp mod">
        <pc:chgData name="Ewa Rollnik-Sadowska" userId="b4612a15-a30c-4b75-bd9c-2981c3ba82b7" providerId="ADAL" clId="{1FEC0D8A-91D7-451C-8751-7692FEB89B39}" dt="2024-08-26T07:19:31.164" v="2" actId="20577"/>
        <pc:sldMkLst>
          <pc:docMk/>
          <pc:sldMk cId="3817231005" sldId="287"/>
        </pc:sldMkLst>
        <pc:spChg chg="mod">
          <ac:chgData name="Ewa Rollnik-Sadowska" userId="b4612a15-a30c-4b75-bd9c-2981c3ba82b7" providerId="ADAL" clId="{1FEC0D8A-91D7-451C-8751-7692FEB89B39}" dt="2024-08-26T07:19:31.164" v="2" actId="20577"/>
          <ac:spMkLst>
            <pc:docMk/>
            <pc:sldMk cId="3817231005" sldId="287"/>
            <ac:spMk id="36" creationId="{EF0F8535-37F0-E165-AE18-FEFE6364C342}"/>
          </ac:spMkLst>
        </pc:spChg>
      </pc:sldChg>
      <pc:sldChg chg="addSp delSp modSp mod">
        <pc:chgData name="Ewa Rollnik-Sadowska" userId="b4612a15-a30c-4b75-bd9c-2981c3ba82b7" providerId="ADAL" clId="{1FEC0D8A-91D7-451C-8751-7692FEB89B39}" dt="2024-08-26T09:19:43.360" v="41" actId="14100"/>
        <pc:sldMkLst>
          <pc:docMk/>
          <pc:sldMk cId="395433353" sldId="289"/>
        </pc:sldMkLst>
        <pc:spChg chg="del">
          <ac:chgData name="Ewa Rollnik-Sadowska" userId="b4612a15-a30c-4b75-bd9c-2981c3ba82b7" providerId="ADAL" clId="{1FEC0D8A-91D7-451C-8751-7692FEB89B39}" dt="2024-08-26T09:17:50.845" v="33" actId="478"/>
          <ac:spMkLst>
            <pc:docMk/>
            <pc:sldMk cId="395433353" sldId="289"/>
            <ac:spMk id="3" creationId="{1002F9E1-0DB8-EA64-BD63-4C4FB7445895}"/>
          </ac:spMkLst>
        </pc:spChg>
        <pc:spChg chg="add mod">
          <ac:chgData name="Ewa Rollnik-Sadowska" userId="b4612a15-a30c-4b75-bd9c-2981c3ba82b7" providerId="ADAL" clId="{1FEC0D8A-91D7-451C-8751-7692FEB89B39}" dt="2024-08-26T09:19:25.576" v="39" actId="1076"/>
          <ac:spMkLst>
            <pc:docMk/>
            <pc:sldMk cId="395433353" sldId="289"/>
            <ac:spMk id="6" creationId="{2C142B5A-846E-D939-4F8C-96DC7D03414F}"/>
          </ac:spMkLst>
        </pc:spChg>
        <pc:picChg chg="del">
          <ac:chgData name="Ewa Rollnik-Sadowska" userId="b4612a15-a30c-4b75-bd9c-2981c3ba82b7" providerId="ADAL" clId="{1FEC0D8A-91D7-451C-8751-7692FEB89B39}" dt="2024-08-26T09:17:26.891" v="30" actId="478"/>
          <ac:picMkLst>
            <pc:docMk/>
            <pc:sldMk cId="395433353" sldId="289"/>
            <ac:picMk id="2" creationId="{5296B973-DAF9-5CD0-0C4E-0A2921CBD55D}"/>
          </ac:picMkLst>
        </pc:picChg>
        <pc:picChg chg="add mod">
          <ac:chgData name="Ewa Rollnik-Sadowska" userId="b4612a15-a30c-4b75-bd9c-2981c3ba82b7" providerId="ADAL" clId="{1FEC0D8A-91D7-451C-8751-7692FEB89B39}" dt="2024-08-26T09:19:43.360" v="41" actId="14100"/>
          <ac:picMkLst>
            <pc:docMk/>
            <pc:sldMk cId="395433353" sldId="289"/>
            <ac:picMk id="4" creationId="{F3C43AE9-D72D-5408-DB3A-1B3EAC2D8D02}"/>
          </ac:picMkLst>
        </pc:picChg>
      </pc:sldChg>
      <pc:sldChg chg="addSp delSp modSp mod modAnim">
        <pc:chgData name="Ewa Rollnik-Sadowska" userId="b4612a15-a30c-4b75-bd9c-2981c3ba82b7" providerId="ADAL" clId="{1FEC0D8A-91D7-451C-8751-7692FEB89B39}" dt="2024-08-26T10:01:00.728" v="189" actId="14100"/>
        <pc:sldMkLst>
          <pc:docMk/>
          <pc:sldMk cId="3626191238" sldId="290"/>
        </pc:sldMkLst>
        <pc:spChg chg="mod">
          <ac:chgData name="Ewa Rollnik-Sadowska" userId="b4612a15-a30c-4b75-bd9c-2981c3ba82b7" providerId="ADAL" clId="{1FEC0D8A-91D7-451C-8751-7692FEB89B39}" dt="2024-08-26T09:59:47.409" v="182" actId="20577"/>
          <ac:spMkLst>
            <pc:docMk/>
            <pc:sldMk cId="3626191238" sldId="290"/>
            <ac:spMk id="2" creationId="{856D9538-390A-2C2B-AFB6-D2695E3A2736}"/>
          </ac:spMkLst>
        </pc:spChg>
        <pc:spChg chg="del mod">
          <ac:chgData name="Ewa Rollnik-Sadowska" userId="b4612a15-a30c-4b75-bd9c-2981c3ba82b7" providerId="ADAL" clId="{1FEC0D8A-91D7-451C-8751-7692FEB89B39}" dt="2024-08-26T09:58:40.118" v="166"/>
          <ac:spMkLst>
            <pc:docMk/>
            <pc:sldMk cId="3626191238" sldId="290"/>
            <ac:spMk id="3" creationId="{AC6E49E9-EABB-5C0C-B7BE-BE1A67A8DE92}"/>
          </ac:spMkLst>
        </pc:spChg>
        <pc:picChg chg="add mod modCrop">
          <ac:chgData name="Ewa Rollnik-Sadowska" userId="b4612a15-a30c-4b75-bd9c-2981c3ba82b7" providerId="ADAL" clId="{1FEC0D8A-91D7-451C-8751-7692FEB89B39}" dt="2024-08-26T10:01:00.728" v="189" actId="14100"/>
          <ac:picMkLst>
            <pc:docMk/>
            <pc:sldMk cId="3626191238" sldId="290"/>
            <ac:picMk id="4" creationId="{74D927CF-2F76-2F94-6028-CB0BA0C4C08B}"/>
          </ac:picMkLst>
        </pc:picChg>
      </pc:sldChg>
      <pc:sldChg chg="modSp mod">
        <pc:chgData name="Ewa Rollnik-Sadowska" userId="b4612a15-a30c-4b75-bd9c-2981c3ba82b7" providerId="ADAL" clId="{1FEC0D8A-91D7-451C-8751-7692FEB89B39}" dt="2024-08-26T07:23:37.301" v="27" actId="207"/>
        <pc:sldMkLst>
          <pc:docMk/>
          <pc:sldMk cId="2043898732" sldId="295"/>
        </pc:sldMkLst>
        <pc:spChg chg="mod">
          <ac:chgData name="Ewa Rollnik-Sadowska" userId="b4612a15-a30c-4b75-bd9c-2981c3ba82b7" providerId="ADAL" clId="{1FEC0D8A-91D7-451C-8751-7692FEB89B39}" dt="2024-08-26T07:23:37.301" v="27" actId="207"/>
          <ac:spMkLst>
            <pc:docMk/>
            <pc:sldMk cId="2043898732" sldId="295"/>
            <ac:spMk id="26" creationId="{07639E9F-1DCD-6EAB-05D9-C92211C766B5}"/>
          </ac:spMkLst>
        </pc:spChg>
      </pc:sldChg>
      <pc:sldChg chg="modSp">
        <pc:chgData name="Ewa Rollnik-Sadowska" userId="b4612a15-a30c-4b75-bd9c-2981c3ba82b7" providerId="ADAL" clId="{1FEC0D8A-91D7-451C-8751-7692FEB89B39}" dt="2024-08-26T07:30:21.175" v="29" actId="20577"/>
        <pc:sldMkLst>
          <pc:docMk/>
          <pc:sldMk cId="3715208515" sldId="298"/>
        </pc:sldMkLst>
        <pc:spChg chg="mod">
          <ac:chgData name="Ewa Rollnik-Sadowska" userId="b4612a15-a30c-4b75-bd9c-2981c3ba82b7" providerId="ADAL" clId="{1FEC0D8A-91D7-451C-8751-7692FEB89B39}" dt="2024-08-26T07:30:21.175" v="29" actId="20577"/>
          <ac:spMkLst>
            <pc:docMk/>
            <pc:sldMk cId="3715208515" sldId="298"/>
            <ac:spMk id="3" creationId="{AC6E49E9-EABB-5C0C-B7BE-BE1A67A8DE92}"/>
          </ac:spMkLst>
        </pc:spChg>
      </pc:sldChg>
      <pc:sldChg chg="addSp delSp modSp add mod">
        <pc:chgData name="Ewa Rollnik-Sadowska" userId="b4612a15-a30c-4b75-bd9c-2981c3ba82b7" providerId="ADAL" clId="{1FEC0D8A-91D7-451C-8751-7692FEB89B39}" dt="2024-08-26T09:49:54.416" v="161" actId="14100"/>
        <pc:sldMkLst>
          <pc:docMk/>
          <pc:sldMk cId="1465138617" sldId="307"/>
        </pc:sldMkLst>
        <pc:spChg chg="mod">
          <ac:chgData name="Ewa Rollnik-Sadowska" userId="b4612a15-a30c-4b75-bd9c-2981c3ba82b7" providerId="ADAL" clId="{1FEC0D8A-91D7-451C-8751-7692FEB89B39}" dt="2024-08-26T09:49:28.804" v="158" actId="20577"/>
          <ac:spMkLst>
            <pc:docMk/>
            <pc:sldMk cId="1465138617" sldId="307"/>
            <ac:spMk id="2" creationId="{856D9538-390A-2C2B-AFB6-D2695E3A2736}"/>
          </ac:spMkLst>
        </pc:spChg>
        <pc:spChg chg="add mod">
          <ac:chgData name="Ewa Rollnik-Sadowska" userId="b4612a15-a30c-4b75-bd9c-2981c3ba82b7" providerId="ADAL" clId="{1FEC0D8A-91D7-451C-8751-7692FEB89B39}" dt="2024-08-26T09:49:38.846" v="159" actId="14100"/>
          <ac:spMkLst>
            <pc:docMk/>
            <pc:sldMk cId="1465138617" sldId="307"/>
            <ac:spMk id="4" creationId="{02BB4A47-D468-F0BB-E6AD-15EBCD277F26}"/>
          </ac:spMkLst>
        </pc:spChg>
        <pc:spChg chg="add mod">
          <ac:chgData name="Ewa Rollnik-Sadowska" userId="b4612a15-a30c-4b75-bd9c-2981c3ba82b7" providerId="ADAL" clId="{1FEC0D8A-91D7-451C-8751-7692FEB89B39}" dt="2024-08-26T09:49:06.618" v="155" actId="20577"/>
          <ac:spMkLst>
            <pc:docMk/>
            <pc:sldMk cId="1465138617" sldId="307"/>
            <ac:spMk id="6" creationId="{41C51549-E592-1014-1412-F89072738CD7}"/>
          </ac:spMkLst>
        </pc:spChg>
        <pc:spChg chg="del">
          <ac:chgData name="Ewa Rollnik-Sadowska" userId="b4612a15-a30c-4b75-bd9c-2981c3ba82b7" providerId="ADAL" clId="{1FEC0D8A-91D7-451C-8751-7692FEB89B39}" dt="2024-08-26T09:29:04.911" v="44" actId="478"/>
          <ac:spMkLst>
            <pc:docMk/>
            <pc:sldMk cId="1465138617" sldId="307"/>
            <ac:spMk id="11" creationId="{A9C98B3B-6340-4851-125A-EC0BEFB0E963}"/>
          </ac:spMkLst>
        </pc:spChg>
        <pc:picChg chg="add mod">
          <ac:chgData name="Ewa Rollnik-Sadowska" userId="b4612a15-a30c-4b75-bd9c-2981c3ba82b7" providerId="ADAL" clId="{1FEC0D8A-91D7-451C-8751-7692FEB89B39}" dt="2024-08-26T09:49:54.416" v="161" actId="14100"/>
          <ac:picMkLst>
            <pc:docMk/>
            <pc:sldMk cId="1465138617" sldId="307"/>
            <ac:picMk id="5" creationId="{76058DD8-A537-CD7D-3234-5890B8054B74}"/>
          </ac:picMkLst>
        </pc:picChg>
        <pc:picChg chg="del">
          <ac:chgData name="Ewa Rollnik-Sadowska" userId="b4612a15-a30c-4b75-bd9c-2981c3ba82b7" providerId="ADAL" clId="{1FEC0D8A-91D7-451C-8751-7692FEB89B39}" dt="2024-08-26T09:28:45.544" v="43" actId="478"/>
          <ac:picMkLst>
            <pc:docMk/>
            <pc:sldMk cId="1465138617" sldId="307"/>
            <ac:picMk id="8" creationId="{4CE346A9-28F1-08A8-5E83-1997EFD914A8}"/>
          </ac:picMkLst>
        </pc:picChg>
      </pc:sldChg>
      <pc:sldChg chg="add ord">
        <pc:chgData name="Ewa Rollnik-Sadowska" userId="b4612a15-a30c-4b75-bd9c-2981c3ba82b7" providerId="ADAL" clId="{1FEC0D8A-91D7-451C-8751-7692FEB89B39}" dt="2024-08-26T10:00:17.827" v="185"/>
        <pc:sldMkLst>
          <pc:docMk/>
          <pc:sldMk cId="90373508" sldId="308"/>
        </pc:sldMkLst>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50D20C8-2221-4222-8977-4EFECA82103B}" type="doc">
      <dgm:prSet loTypeId="urn:microsoft.com/office/officeart/2005/8/layout/chevron2" loCatId="list" qsTypeId="urn:microsoft.com/office/officeart/2005/8/quickstyle/simple1" qsCatId="simple" csTypeId="urn:microsoft.com/office/officeart/2005/8/colors/accent0_3" csCatId="mainScheme" phldr="1"/>
      <dgm:spPr/>
      <dgm:t>
        <a:bodyPr/>
        <a:lstStyle/>
        <a:p>
          <a:endParaRPr lang="pl-PL"/>
        </a:p>
      </dgm:t>
    </dgm:pt>
    <dgm:pt modelId="{773E5941-9F54-4495-BF7D-5D4AEDB23237}">
      <dgm:prSet phldrT="[Tekst]"/>
      <dgm:spPr/>
      <dgm:t>
        <a:bodyPr/>
        <a:lstStyle/>
        <a:p>
          <a:r>
            <a:rPr lang="pl-PL"/>
            <a:t>1</a:t>
          </a:r>
        </a:p>
      </dgm:t>
    </dgm:pt>
    <dgm:pt modelId="{33168976-B8B1-466A-9606-E0B43B3D95B4}" type="parTrans" cxnId="{786DA5FB-DCFC-48B4-B627-6959CC33E4C2}">
      <dgm:prSet/>
      <dgm:spPr/>
      <dgm:t>
        <a:bodyPr/>
        <a:lstStyle/>
        <a:p>
          <a:endParaRPr lang="pl-PL"/>
        </a:p>
      </dgm:t>
    </dgm:pt>
    <dgm:pt modelId="{F983BF33-A1A6-49A7-A9CB-9C8B73866F6B}" type="sibTrans" cxnId="{786DA5FB-DCFC-48B4-B627-6959CC33E4C2}">
      <dgm:prSet/>
      <dgm:spPr/>
      <dgm:t>
        <a:bodyPr/>
        <a:lstStyle/>
        <a:p>
          <a:endParaRPr lang="pl-PL"/>
        </a:p>
      </dgm:t>
    </dgm:pt>
    <dgm:pt modelId="{AC95A933-41EB-4BD6-B44F-B9DF4D258D8A}">
      <dgm:prSet phldrT="[Tekst]"/>
      <dgm:spPr/>
      <dgm:t>
        <a:bodyPr/>
        <a:lstStyle/>
        <a:p>
          <a:r>
            <a:rPr lang="pl-PL" dirty="0" err="1"/>
            <a:t>Literature</a:t>
          </a:r>
          <a:r>
            <a:rPr lang="pl-PL" dirty="0"/>
            <a:t> </a:t>
          </a:r>
          <a:r>
            <a:rPr lang="pl-PL" dirty="0" err="1"/>
            <a:t>review</a:t>
          </a:r>
          <a:r>
            <a:rPr lang="pl-PL" dirty="0"/>
            <a:t> on the </a:t>
          </a:r>
          <a:r>
            <a:rPr lang="pl-PL" dirty="0" err="1"/>
            <a:t>selected</a:t>
          </a:r>
          <a:r>
            <a:rPr lang="pl-PL" dirty="0"/>
            <a:t> </a:t>
          </a:r>
          <a:r>
            <a:rPr lang="pl-PL" dirty="0" err="1"/>
            <a:t>topic</a:t>
          </a:r>
          <a:endParaRPr lang="pl-PL" dirty="0"/>
        </a:p>
      </dgm:t>
    </dgm:pt>
    <dgm:pt modelId="{490D0FA1-D501-4023-822F-E3F31FFAAA16}" type="parTrans" cxnId="{0BAFE44B-CB3F-4379-B065-69AEAE7B02F6}">
      <dgm:prSet/>
      <dgm:spPr/>
      <dgm:t>
        <a:bodyPr/>
        <a:lstStyle/>
        <a:p>
          <a:endParaRPr lang="pl-PL"/>
        </a:p>
      </dgm:t>
    </dgm:pt>
    <dgm:pt modelId="{C6E40BA7-A15A-4036-99E3-671F2AE5252D}" type="sibTrans" cxnId="{0BAFE44B-CB3F-4379-B065-69AEAE7B02F6}">
      <dgm:prSet/>
      <dgm:spPr/>
      <dgm:t>
        <a:bodyPr/>
        <a:lstStyle/>
        <a:p>
          <a:endParaRPr lang="pl-PL"/>
        </a:p>
      </dgm:t>
    </dgm:pt>
    <dgm:pt modelId="{11AAE795-CBD3-450B-B181-3E1BF2DCD18C}">
      <dgm:prSet phldrT="[Tekst]"/>
      <dgm:spPr/>
      <dgm:t>
        <a:bodyPr/>
        <a:lstStyle/>
        <a:p>
          <a:r>
            <a:rPr lang="pl-PL"/>
            <a:t>2</a:t>
          </a:r>
        </a:p>
      </dgm:t>
    </dgm:pt>
    <dgm:pt modelId="{9EFBEC21-D0FE-43FC-BFF1-0F88709D4E56}" type="parTrans" cxnId="{73C153CA-F2E6-4E84-B4D5-CA97A5158BC1}">
      <dgm:prSet/>
      <dgm:spPr/>
      <dgm:t>
        <a:bodyPr/>
        <a:lstStyle/>
        <a:p>
          <a:endParaRPr lang="pl-PL"/>
        </a:p>
      </dgm:t>
    </dgm:pt>
    <dgm:pt modelId="{AE54D43E-AD34-45FC-A7DA-03029788C9BD}" type="sibTrans" cxnId="{73C153CA-F2E6-4E84-B4D5-CA97A5158BC1}">
      <dgm:prSet/>
      <dgm:spPr/>
      <dgm:t>
        <a:bodyPr/>
        <a:lstStyle/>
        <a:p>
          <a:endParaRPr lang="pl-PL"/>
        </a:p>
      </dgm:t>
    </dgm:pt>
    <dgm:pt modelId="{B5843D4A-5B10-4F36-939A-9FEFB7D2FD0E}">
      <dgm:prSet phldrT="[Tekst]"/>
      <dgm:spPr/>
      <dgm:t>
        <a:bodyPr/>
        <a:lstStyle/>
        <a:p>
          <a:r>
            <a:rPr lang="pl-PL" dirty="0" err="1"/>
            <a:t>Identification</a:t>
          </a:r>
          <a:r>
            <a:rPr lang="pl-PL" dirty="0"/>
            <a:t> of the </a:t>
          </a:r>
          <a:r>
            <a:rPr lang="pl-PL" dirty="0" err="1"/>
            <a:t>initial</a:t>
          </a:r>
          <a:r>
            <a:rPr lang="pl-PL" dirty="0"/>
            <a:t> set of </a:t>
          </a:r>
          <a:r>
            <a:rPr lang="pl-PL" dirty="0" err="1"/>
            <a:t>theses</a:t>
          </a:r>
          <a:r>
            <a:rPr lang="pl-PL" dirty="0"/>
            <a:t>, the </a:t>
          </a:r>
          <a:r>
            <a:rPr lang="pl-PL" dirty="0" err="1"/>
            <a:t>contributing</a:t>
          </a:r>
          <a:r>
            <a:rPr lang="pl-PL" dirty="0"/>
            <a:t> </a:t>
          </a:r>
          <a:r>
            <a:rPr lang="pl-PL" dirty="0" err="1"/>
            <a:t>factors</a:t>
          </a:r>
          <a:r>
            <a:rPr lang="pl-PL" dirty="0"/>
            <a:t> on the </a:t>
          </a:r>
          <a:r>
            <a:rPr lang="pl-PL" dirty="0" err="1"/>
            <a:t>feasibility</a:t>
          </a:r>
          <a:r>
            <a:rPr lang="pl-PL" dirty="0"/>
            <a:t> of the </a:t>
          </a:r>
          <a:r>
            <a:rPr lang="pl-PL" dirty="0" err="1"/>
            <a:t>theses</a:t>
          </a:r>
          <a:r>
            <a:rPr lang="pl-PL" dirty="0"/>
            <a:t> and </a:t>
          </a:r>
          <a:r>
            <a:rPr lang="pl-PL" dirty="0" err="1"/>
            <a:t>barriers</a:t>
          </a:r>
          <a:endParaRPr lang="pl-PL" dirty="0"/>
        </a:p>
      </dgm:t>
    </dgm:pt>
    <dgm:pt modelId="{5F5B2CB1-543D-427F-B059-5EE51898380D}" type="parTrans" cxnId="{37E2E86C-65E3-4E9C-836E-C36669C271F0}">
      <dgm:prSet/>
      <dgm:spPr/>
      <dgm:t>
        <a:bodyPr/>
        <a:lstStyle/>
        <a:p>
          <a:endParaRPr lang="pl-PL"/>
        </a:p>
      </dgm:t>
    </dgm:pt>
    <dgm:pt modelId="{27CD44E8-9A3F-4C95-AB95-0517185E3B36}" type="sibTrans" cxnId="{37E2E86C-65E3-4E9C-836E-C36669C271F0}">
      <dgm:prSet/>
      <dgm:spPr/>
      <dgm:t>
        <a:bodyPr/>
        <a:lstStyle/>
        <a:p>
          <a:endParaRPr lang="pl-PL"/>
        </a:p>
      </dgm:t>
    </dgm:pt>
    <dgm:pt modelId="{5266F8DE-15A1-4CAC-B348-ADAEE3102062}">
      <dgm:prSet phldrT="[Tekst]"/>
      <dgm:spPr/>
      <dgm:t>
        <a:bodyPr/>
        <a:lstStyle/>
        <a:p>
          <a:r>
            <a:rPr lang="pl-PL"/>
            <a:t>4</a:t>
          </a:r>
        </a:p>
      </dgm:t>
    </dgm:pt>
    <dgm:pt modelId="{B89F043E-20C9-4FFF-894C-BD323EC19151}" type="parTrans" cxnId="{3BC2F160-A763-454F-BCBB-A485C0598FCB}">
      <dgm:prSet/>
      <dgm:spPr/>
      <dgm:t>
        <a:bodyPr/>
        <a:lstStyle/>
        <a:p>
          <a:endParaRPr lang="pl-PL"/>
        </a:p>
      </dgm:t>
    </dgm:pt>
    <dgm:pt modelId="{CDD103AF-1E2F-44B3-AA30-531B9552CFD0}" type="sibTrans" cxnId="{3BC2F160-A763-454F-BCBB-A485C0598FCB}">
      <dgm:prSet/>
      <dgm:spPr/>
      <dgm:t>
        <a:bodyPr/>
        <a:lstStyle/>
        <a:p>
          <a:endParaRPr lang="pl-PL"/>
        </a:p>
      </dgm:t>
    </dgm:pt>
    <dgm:pt modelId="{AA7190A8-5CE3-4A80-9A8A-5171BECF378C}">
      <dgm:prSet phldrT="[Tekst]"/>
      <dgm:spPr/>
      <dgm:t>
        <a:bodyPr/>
        <a:lstStyle/>
        <a:p>
          <a:r>
            <a:rPr lang="pl-PL"/>
            <a:t>First round of Delphi survey</a:t>
          </a:r>
        </a:p>
      </dgm:t>
    </dgm:pt>
    <dgm:pt modelId="{830EE09C-9630-43F2-91D0-E7AAAEABAEAE}" type="parTrans" cxnId="{B870B27C-62D8-4D3D-803C-E0B312A75910}">
      <dgm:prSet/>
      <dgm:spPr/>
      <dgm:t>
        <a:bodyPr/>
        <a:lstStyle/>
        <a:p>
          <a:endParaRPr lang="pl-PL"/>
        </a:p>
      </dgm:t>
    </dgm:pt>
    <dgm:pt modelId="{8863516E-72CA-415E-BED8-E3920A99AB2E}" type="sibTrans" cxnId="{B870B27C-62D8-4D3D-803C-E0B312A75910}">
      <dgm:prSet/>
      <dgm:spPr/>
      <dgm:t>
        <a:bodyPr/>
        <a:lstStyle/>
        <a:p>
          <a:endParaRPr lang="pl-PL"/>
        </a:p>
      </dgm:t>
    </dgm:pt>
    <dgm:pt modelId="{CEA949EA-F22A-4C7C-86F6-02A5AD9FFE4E}">
      <dgm:prSet phldrT="[Tekst]"/>
      <dgm:spPr/>
      <dgm:t>
        <a:bodyPr/>
        <a:lstStyle/>
        <a:p>
          <a:r>
            <a:rPr lang="pl-PL"/>
            <a:t>Second round of Delphi</a:t>
          </a:r>
        </a:p>
      </dgm:t>
    </dgm:pt>
    <dgm:pt modelId="{CC4D94F4-F992-4AB7-97B5-5F661C1936E9}" type="parTrans" cxnId="{B3AFBA37-E1DE-4C07-8E4F-C4B0DF73F6EB}">
      <dgm:prSet/>
      <dgm:spPr/>
      <dgm:t>
        <a:bodyPr/>
        <a:lstStyle/>
        <a:p>
          <a:endParaRPr lang="pl-PL"/>
        </a:p>
      </dgm:t>
    </dgm:pt>
    <dgm:pt modelId="{0C0D81F0-DBF5-439E-9A77-CE646B3C22CB}" type="sibTrans" cxnId="{B3AFBA37-E1DE-4C07-8E4F-C4B0DF73F6EB}">
      <dgm:prSet/>
      <dgm:spPr/>
      <dgm:t>
        <a:bodyPr/>
        <a:lstStyle/>
        <a:p>
          <a:endParaRPr lang="pl-PL"/>
        </a:p>
      </dgm:t>
    </dgm:pt>
    <dgm:pt modelId="{1B4A3AD0-6CF1-4586-89FD-3A589F0C018B}">
      <dgm:prSet phldrT="[Tekst]"/>
      <dgm:spPr/>
      <dgm:t>
        <a:bodyPr/>
        <a:lstStyle/>
        <a:p>
          <a:r>
            <a:rPr lang="pl-PL"/>
            <a:t>5</a:t>
          </a:r>
        </a:p>
      </dgm:t>
    </dgm:pt>
    <dgm:pt modelId="{BD4099AE-A033-4448-BA88-8DEE2287EA13}" type="parTrans" cxnId="{4C34ADF5-BD5C-41E2-B1D8-5C1DAB9DC950}">
      <dgm:prSet/>
      <dgm:spPr/>
      <dgm:t>
        <a:bodyPr/>
        <a:lstStyle/>
        <a:p>
          <a:endParaRPr lang="pl-PL"/>
        </a:p>
      </dgm:t>
    </dgm:pt>
    <dgm:pt modelId="{93E3CC4F-7299-43D9-8AE4-2CF599445356}" type="sibTrans" cxnId="{4C34ADF5-BD5C-41E2-B1D8-5C1DAB9DC950}">
      <dgm:prSet/>
      <dgm:spPr/>
      <dgm:t>
        <a:bodyPr/>
        <a:lstStyle/>
        <a:p>
          <a:endParaRPr lang="pl-PL"/>
        </a:p>
      </dgm:t>
    </dgm:pt>
    <dgm:pt modelId="{8BB5F01C-3EF0-4CED-A1F5-DD3444509F22}">
      <dgm:prSet phldrT="[Tekst]"/>
      <dgm:spPr/>
      <dgm:t>
        <a:bodyPr/>
        <a:lstStyle/>
        <a:p>
          <a:r>
            <a:rPr lang="pl-PL"/>
            <a:t>3</a:t>
          </a:r>
        </a:p>
      </dgm:t>
    </dgm:pt>
    <dgm:pt modelId="{F5523611-09EA-461D-A020-281902FDB16B}" type="parTrans" cxnId="{9629A70F-97F3-4858-9D82-A2356E08BBEB}">
      <dgm:prSet/>
      <dgm:spPr/>
      <dgm:t>
        <a:bodyPr/>
        <a:lstStyle/>
        <a:p>
          <a:endParaRPr lang="pl-PL"/>
        </a:p>
      </dgm:t>
    </dgm:pt>
    <dgm:pt modelId="{2BE818B6-6FAB-4B89-A715-51A38E451458}" type="sibTrans" cxnId="{9629A70F-97F3-4858-9D82-A2356E08BBEB}">
      <dgm:prSet/>
      <dgm:spPr/>
      <dgm:t>
        <a:bodyPr/>
        <a:lstStyle/>
        <a:p>
          <a:endParaRPr lang="pl-PL"/>
        </a:p>
      </dgm:t>
    </dgm:pt>
    <dgm:pt modelId="{3C479E71-8FD4-45EF-BBDA-75F6E044ADD0}">
      <dgm:prSet/>
      <dgm:spPr/>
      <dgm:t>
        <a:bodyPr/>
        <a:lstStyle/>
        <a:p>
          <a:r>
            <a:rPr lang="pl-PL" dirty="0"/>
            <a:t>Developing of the </a:t>
          </a:r>
          <a:r>
            <a:rPr lang="pl-PL" dirty="0" err="1"/>
            <a:t>final</a:t>
          </a:r>
          <a:r>
            <a:rPr lang="pl-PL" dirty="0"/>
            <a:t> list of </a:t>
          </a:r>
          <a:r>
            <a:rPr lang="pl-PL" dirty="0" err="1"/>
            <a:t>theses</a:t>
          </a:r>
          <a:r>
            <a:rPr lang="pl-PL" dirty="0"/>
            <a:t>, </a:t>
          </a:r>
          <a:r>
            <a:rPr lang="pl-PL" dirty="0" err="1"/>
            <a:t>contributing</a:t>
          </a:r>
          <a:r>
            <a:rPr lang="pl-PL" dirty="0"/>
            <a:t> </a:t>
          </a:r>
          <a:r>
            <a:rPr lang="pl-PL" dirty="0" err="1"/>
            <a:t>factors</a:t>
          </a:r>
          <a:r>
            <a:rPr lang="pl-PL" dirty="0"/>
            <a:t> and </a:t>
          </a:r>
          <a:r>
            <a:rPr lang="pl-PL" dirty="0" err="1"/>
            <a:t>barriers</a:t>
          </a:r>
          <a:endParaRPr lang="pl-PL" dirty="0"/>
        </a:p>
      </dgm:t>
    </dgm:pt>
    <dgm:pt modelId="{3795B2AD-5532-452C-8A78-1C3BF3F2A852}" type="parTrans" cxnId="{EC444CA4-95C7-4235-B90F-D9F6FBA4B161}">
      <dgm:prSet/>
      <dgm:spPr/>
      <dgm:t>
        <a:bodyPr/>
        <a:lstStyle/>
        <a:p>
          <a:endParaRPr lang="pl-PL"/>
        </a:p>
      </dgm:t>
    </dgm:pt>
    <dgm:pt modelId="{DFAF68CA-6F14-475B-B09A-4E9EC4CB8A4B}" type="sibTrans" cxnId="{EC444CA4-95C7-4235-B90F-D9F6FBA4B161}">
      <dgm:prSet/>
      <dgm:spPr/>
      <dgm:t>
        <a:bodyPr/>
        <a:lstStyle/>
        <a:p>
          <a:endParaRPr lang="pl-PL"/>
        </a:p>
      </dgm:t>
    </dgm:pt>
    <dgm:pt modelId="{8EE8093A-6264-4DC2-9871-1DBF1CE28DD6}">
      <dgm:prSet phldrT="[Tekst]"/>
      <dgm:spPr/>
      <dgm:t>
        <a:bodyPr/>
        <a:lstStyle/>
        <a:p>
          <a:r>
            <a:rPr lang="pl-PL"/>
            <a:t>6</a:t>
          </a:r>
        </a:p>
      </dgm:t>
    </dgm:pt>
    <dgm:pt modelId="{88CD75B3-D020-486A-8D81-0BC54561806C}" type="parTrans" cxnId="{3EB49CA6-246E-4364-BCAC-586B76597BE8}">
      <dgm:prSet/>
      <dgm:spPr/>
      <dgm:t>
        <a:bodyPr/>
        <a:lstStyle/>
        <a:p>
          <a:endParaRPr lang="pl-PL"/>
        </a:p>
      </dgm:t>
    </dgm:pt>
    <dgm:pt modelId="{0EA1F307-7504-45A1-8277-E70077F26FFE}" type="sibTrans" cxnId="{3EB49CA6-246E-4364-BCAC-586B76597BE8}">
      <dgm:prSet/>
      <dgm:spPr/>
      <dgm:t>
        <a:bodyPr/>
        <a:lstStyle/>
        <a:p>
          <a:endParaRPr lang="pl-PL"/>
        </a:p>
      </dgm:t>
    </dgm:pt>
    <dgm:pt modelId="{CB52CEDB-6E50-4209-B662-04392D95D1E8}">
      <dgm:prSet/>
      <dgm:spPr/>
      <dgm:t>
        <a:bodyPr/>
        <a:lstStyle/>
        <a:p>
          <a:r>
            <a:rPr lang="pl-PL"/>
            <a:t>Results development</a:t>
          </a:r>
        </a:p>
      </dgm:t>
    </dgm:pt>
    <dgm:pt modelId="{C5574D64-E2FF-409E-838A-341D8305E38C}" type="parTrans" cxnId="{0204F263-CDD1-419B-B91F-911BEACD7338}">
      <dgm:prSet/>
      <dgm:spPr/>
      <dgm:t>
        <a:bodyPr/>
        <a:lstStyle/>
        <a:p>
          <a:endParaRPr lang="pl-PL"/>
        </a:p>
      </dgm:t>
    </dgm:pt>
    <dgm:pt modelId="{2DA83633-1178-497F-935C-ACCA89F5EEDF}" type="sibTrans" cxnId="{0204F263-CDD1-419B-B91F-911BEACD7338}">
      <dgm:prSet/>
      <dgm:spPr/>
      <dgm:t>
        <a:bodyPr/>
        <a:lstStyle/>
        <a:p>
          <a:endParaRPr lang="pl-PL"/>
        </a:p>
      </dgm:t>
    </dgm:pt>
    <dgm:pt modelId="{65D2BB1B-53F5-4891-B53C-C62E882767A8}" type="pres">
      <dgm:prSet presAssocID="{150D20C8-2221-4222-8977-4EFECA82103B}" presName="linearFlow" presStyleCnt="0">
        <dgm:presLayoutVars>
          <dgm:dir/>
          <dgm:animLvl val="lvl"/>
          <dgm:resizeHandles val="exact"/>
        </dgm:presLayoutVars>
      </dgm:prSet>
      <dgm:spPr/>
    </dgm:pt>
    <dgm:pt modelId="{11ECE56B-9EE0-47DE-A639-5603CC1DADE2}" type="pres">
      <dgm:prSet presAssocID="{773E5941-9F54-4495-BF7D-5D4AEDB23237}" presName="composite" presStyleCnt="0"/>
      <dgm:spPr/>
    </dgm:pt>
    <dgm:pt modelId="{CEA786DE-CCB2-41B6-9E3A-5553C2725D56}" type="pres">
      <dgm:prSet presAssocID="{773E5941-9F54-4495-BF7D-5D4AEDB23237}" presName="parentText" presStyleLbl="alignNode1" presStyleIdx="0" presStyleCnt="6">
        <dgm:presLayoutVars>
          <dgm:chMax val="1"/>
          <dgm:bulletEnabled val="1"/>
        </dgm:presLayoutVars>
      </dgm:prSet>
      <dgm:spPr/>
    </dgm:pt>
    <dgm:pt modelId="{8E6E2427-4E9C-41AD-A915-DA66FF46133D}" type="pres">
      <dgm:prSet presAssocID="{773E5941-9F54-4495-BF7D-5D4AEDB23237}" presName="descendantText" presStyleLbl="alignAcc1" presStyleIdx="0" presStyleCnt="6">
        <dgm:presLayoutVars>
          <dgm:bulletEnabled val="1"/>
        </dgm:presLayoutVars>
      </dgm:prSet>
      <dgm:spPr/>
    </dgm:pt>
    <dgm:pt modelId="{38F22996-8506-4596-8783-DB4A732BF143}" type="pres">
      <dgm:prSet presAssocID="{F983BF33-A1A6-49A7-A9CB-9C8B73866F6B}" presName="sp" presStyleCnt="0"/>
      <dgm:spPr/>
    </dgm:pt>
    <dgm:pt modelId="{F0C26194-2FCE-491E-9133-DC314751B610}" type="pres">
      <dgm:prSet presAssocID="{11AAE795-CBD3-450B-B181-3E1BF2DCD18C}" presName="composite" presStyleCnt="0"/>
      <dgm:spPr/>
    </dgm:pt>
    <dgm:pt modelId="{4C3BA87E-E595-44F6-8EB6-D4563288A157}" type="pres">
      <dgm:prSet presAssocID="{11AAE795-CBD3-450B-B181-3E1BF2DCD18C}" presName="parentText" presStyleLbl="alignNode1" presStyleIdx="1" presStyleCnt="6">
        <dgm:presLayoutVars>
          <dgm:chMax val="1"/>
          <dgm:bulletEnabled val="1"/>
        </dgm:presLayoutVars>
      </dgm:prSet>
      <dgm:spPr/>
    </dgm:pt>
    <dgm:pt modelId="{A00520C9-A186-4F18-937E-8E1747255C48}" type="pres">
      <dgm:prSet presAssocID="{11AAE795-CBD3-450B-B181-3E1BF2DCD18C}" presName="descendantText" presStyleLbl="alignAcc1" presStyleIdx="1" presStyleCnt="6">
        <dgm:presLayoutVars>
          <dgm:bulletEnabled val="1"/>
        </dgm:presLayoutVars>
      </dgm:prSet>
      <dgm:spPr/>
    </dgm:pt>
    <dgm:pt modelId="{0954178C-81BF-4C6B-A6A2-EE33E578A535}" type="pres">
      <dgm:prSet presAssocID="{AE54D43E-AD34-45FC-A7DA-03029788C9BD}" presName="sp" presStyleCnt="0"/>
      <dgm:spPr/>
    </dgm:pt>
    <dgm:pt modelId="{5C192F5D-972B-4E32-B36A-1D3B361018A7}" type="pres">
      <dgm:prSet presAssocID="{8BB5F01C-3EF0-4CED-A1F5-DD3444509F22}" presName="composite" presStyleCnt="0"/>
      <dgm:spPr/>
    </dgm:pt>
    <dgm:pt modelId="{4B9994DA-C779-46B9-83AE-60F15C825929}" type="pres">
      <dgm:prSet presAssocID="{8BB5F01C-3EF0-4CED-A1F5-DD3444509F22}" presName="parentText" presStyleLbl="alignNode1" presStyleIdx="2" presStyleCnt="6">
        <dgm:presLayoutVars>
          <dgm:chMax val="1"/>
          <dgm:bulletEnabled val="1"/>
        </dgm:presLayoutVars>
      </dgm:prSet>
      <dgm:spPr/>
    </dgm:pt>
    <dgm:pt modelId="{F04D81C6-7DC4-42B8-B1E0-30642F53BFD0}" type="pres">
      <dgm:prSet presAssocID="{8BB5F01C-3EF0-4CED-A1F5-DD3444509F22}" presName="descendantText" presStyleLbl="alignAcc1" presStyleIdx="2" presStyleCnt="6">
        <dgm:presLayoutVars>
          <dgm:bulletEnabled val="1"/>
        </dgm:presLayoutVars>
      </dgm:prSet>
      <dgm:spPr/>
    </dgm:pt>
    <dgm:pt modelId="{FACC0648-4DC6-4789-B739-7B42904DF435}" type="pres">
      <dgm:prSet presAssocID="{2BE818B6-6FAB-4B89-A715-51A38E451458}" presName="sp" presStyleCnt="0"/>
      <dgm:spPr/>
    </dgm:pt>
    <dgm:pt modelId="{E48F862C-B2E8-42BF-A678-5DF81BBE5036}" type="pres">
      <dgm:prSet presAssocID="{5266F8DE-15A1-4CAC-B348-ADAEE3102062}" presName="composite" presStyleCnt="0"/>
      <dgm:spPr/>
    </dgm:pt>
    <dgm:pt modelId="{01BC0901-4266-42EE-8951-5BD1D3B70DD0}" type="pres">
      <dgm:prSet presAssocID="{5266F8DE-15A1-4CAC-B348-ADAEE3102062}" presName="parentText" presStyleLbl="alignNode1" presStyleIdx="3" presStyleCnt="6">
        <dgm:presLayoutVars>
          <dgm:chMax val="1"/>
          <dgm:bulletEnabled val="1"/>
        </dgm:presLayoutVars>
      </dgm:prSet>
      <dgm:spPr/>
    </dgm:pt>
    <dgm:pt modelId="{1499A02D-6A0C-4E20-BD45-21C90DF04D1D}" type="pres">
      <dgm:prSet presAssocID="{5266F8DE-15A1-4CAC-B348-ADAEE3102062}" presName="descendantText" presStyleLbl="alignAcc1" presStyleIdx="3" presStyleCnt="6">
        <dgm:presLayoutVars>
          <dgm:bulletEnabled val="1"/>
        </dgm:presLayoutVars>
      </dgm:prSet>
      <dgm:spPr/>
    </dgm:pt>
    <dgm:pt modelId="{5338A261-FD68-46C5-B34F-05AD7FC685E6}" type="pres">
      <dgm:prSet presAssocID="{CDD103AF-1E2F-44B3-AA30-531B9552CFD0}" presName="sp" presStyleCnt="0"/>
      <dgm:spPr/>
    </dgm:pt>
    <dgm:pt modelId="{2EB0F6FE-6995-4368-B189-AC19514A782B}" type="pres">
      <dgm:prSet presAssocID="{1B4A3AD0-6CF1-4586-89FD-3A589F0C018B}" presName="composite" presStyleCnt="0"/>
      <dgm:spPr/>
    </dgm:pt>
    <dgm:pt modelId="{03C85714-3881-4F08-827F-8E41BE484F18}" type="pres">
      <dgm:prSet presAssocID="{1B4A3AD0-6CF1-4586-89FD-3A589F0C018B}" presName="parentText" presStyleLbl="alignNode1" presStyleIdx="4" presStyleCnt="6">
        <dgm:presLayoutVars>
          <dgm:chMax val="1"/>
          <dgm:bulletEnabled val="1"/>
        </dgm:presLayoutVars>
      </dgm:prSet>
      <dgm:spPr/>
    </dgm:pt>
    <dgm:pt modelId="{5D9C15D5-89FA-485B-98C4-48140587336D}" type="pres">
      <dgm:prSet presAssocID="{1B4A3AD0-6CF1-4586-89FD-3A589F0C018B}" presName="descendantText" presStyleLbl="alignAcc1" presStyleIdx="4" presStyleCnt="6">
        <dgm:presLayoutVars>
          <dgm:bulletEnabled val="1"/>
        </dgm:presLayoutVars>
      </dgm:prSet>
      <dgm:spPr/>
    </dgm:pt>
    <dgm:pt modelId="{35EEEDA7-5697-4DF5-8C4B-7240BD789947}" type="pres">
      <dgm:prSet presAssocID="{93E3CC4F-7299-43D9-8AE4-2CF599445356}" presName="sp" presStyleCnt="0"/>
      <dgm:spPr/>
    </dgm:pt>
    <dgm:pt modelId="{6002AA41-50A3-4050-86A7-118DBCF8C44E}" type="pres">
      <dgm:prSet presAssocID="{8EE8093A-6264-4DC2-9871-1DBF1CE28DD6}" presName="composite" presStyleCnt="0"/>
      <dgm:spPr/>
    </dgm:pt>
    <dgm:pt modelId="{91E8E9E0-6538-43F8-8D51-AF1D1DA6EEC8}" type="pres">
      <dgm:prSet presAssocID="{8EE8093A-6264-4DC2-9871-1DBF1CE28DD6}" presName="parentText" presStyleLbl="alignNode1" presStyleIdx="5" presStyleCnt="6">
        <dgm:presLayoutVars>
          <dgm:chMax val="1"/>
          <dgm:bulletEnabled val="1"/>
        </dgm:presLayoutVars>
      </dgm:prSet>
      <dgm:spPr/>
    </dgm:pt>
    <dgm:pt modelId="{168AB38E-4B91-4912-A2C8-54C5963B87EE}" type="pres">
      <dgm:prSet presAssocID="{8EE8093A-6264-4DC2-9871-1DBF1CE28DD6}" presName="descendantText" presStyleLbl="alignAcc1" presStyleIdx="5" presStyleCnt="6">
        <dgm:presLayoutVars>
          <dgm:bulletEnabled val="1"/>
        </dgm:presLayoutVars>
      </dgm:prSet>
      <dgm:spPr/>
    </dgm:pt>
  </dgm:ptLst>
  <dgm:cxnLst>
    <dgm:cxn modelId="{9629A70F-97F3-4858-9D82-A2356E08BBEB}" srcId="{150D20C8-2221-4222-8977-4EFECA82103B}" destId="{8BB5F01C-3EF0-4CED-A1F5-DD3444509F22}" srcOrd="2" destOrd="0" parTransId="{F5523611-09EA-461D-A020-281902FDB16B}" sibTransId="{2BE818B6-6FAB-4B89-A715-51A38E451458}"/>
    <dgm:cxn modelId="{B0E21817-B1EC-4284-8085-D1E161DD654A}" type="presOf" srcId="{3C479E71-8FD4-45EF-BBDA-75F6E044ADD0}" destId="{F04D81C6-7DC4-42B8-B1E0-30642F53BFD0}" srcOrd="0" destOrd="0" presId="urn:microsoft.com/office/officeart/2005/8/layout/chevron2"/>
    <dgm:cxn modelId="{692A8A1D-E126-483D-9A1C-C299866FA5B0}" type="presOf" srcId="{5266F8DE-15A1-4CAC-B348-ADAEE3102062}" destId="{01BC0901-4266-42EE-8951-5BD1D3B70DD0}" srcOrd="0" destOrd="0" presId="urn:microsoft.com/office/officeart/2005/8/layout/chevron2"/>
    <dgm:cxn modelId="{A2C99F24-6C58-4EDA-8FDB-F10C81B0B29B}" type="presOf" srcId="{150D20C8-2221-4222-8977-4EFECA82103B}" destId="{65D2BB1B-53F5-4891-B53C-C62E882767A8}" srcOrd="0" destOrd="0" presId="urn:microsoft.com/office/officeart/2005/8/layout/chevron2"/>
    <dgm:cxn modelId="{F429D627-729C-4BB4-90CA-2C8EA7A937B0}" type="presOf" srcId="{8EE8093A-6264-4DC2-9871-1DBF1CE28DD6}" destId="{91E8E9E0-6538-43F8-8D51-AF1D1DA6EEC8}" srcOrd="0" destOrd="0" presId="urn:microsoft.com/office/officeart/2005/8/layout/chevron2"/>
    <dgm:cxn modelId="{B3AFBA37-E1DE-4C07-8E4F-C4B0DF73F6EB}" srcId="{1B4A3AD0-6CF1-4586-89FD-3A589F0C018B}" destId="{CEA949EA-F22A-4C7C-86F6-02A5AD9FFE4E}" srcOrd="0" destOrd="0" parTransId="{CC4D94F4-F992-4AB7-97B5-5F661C1936E9}" sibTransId="{0C0D81F0-DBF5-439E-9A77-CE646B3C22CB}"/>
    <dgm:cxn modelId="{3BC2F160-A763-454F-BCBB-A485C0598FCB}" srcId="{150D20C8-2221-4222-8977-4EFECA82103B}" destId="{5266F8DE-15A1-4CAC-B348-ADAEE3102062}" srcOrd="3" destOrd="0" parTransId="{B89F043E-20C9-4FFF-894C-BD323EC19151}" sibTransId="{CDD103AF-1E2F-44B3-AA30-531B9552CFD0}"/>
    <dgm:cxn modelId="{DEF5E341-7734-42A5-9B41-EE6FA05CCA83}" type="presOf" srcId="{1B4A3AD0-6CF1-4586-89FD-3A589F0C018B}" destId="{03C85714-3881-4F08-827F-8E41BE484F18}" srcOrd="0" destOrd="0" presId="urn:microsoft.com/office/officeart/2005/8/layout/chevron2"/>
    <dgm:cxn modelId="{A3682643-97E4-419F-AB8D-874D6358D94C}" type="presOf" srcId="{B5843D4A-5B10-4F36-939A-9FEFB7D2FD0E}" destId="{A00520C9-A186-4F18-937E-8E1747255C48}" srcOrd="0" destOrd="0" presId="urn:microsoft.com/office/officeart/2005/8/layout/chevron2"/>
    <dgm:cxn modelId="{0204F263-CDD1-419B-B91F-911BEACD7338}" srcId="{8EE8093A-6264-4DC2-9871-1DBF1CE28DD6}" destId="{CB52CEDB-6E50-4209-B662-04392D95D1E8}" srcOrd="0" destOrd="0" parTransId="{C5574D64-E2FF-409E-838A-341D8305E38C}" sibTransId="{2DA83633-1178-497F-935C-ACCA89F5EEDF}"/>
    <dgm:cxn modelId="{90738745-5189-4D57-8CAF-B8506A37798A}" type="presOf" srcId="{CB52CEDB-6E50-4209-B662-04392D95D1E8}" destId="{168AB38E-4B91-4912-A2C8-54C5963B87EE}" srcOrd="0" destOrd="0" presId="urn:microsoft.com/office/officeart/2005/8/layout/chevron2"/>
    <dgm:cxn modelId="{0BAFE44B-CB3F-4379-B065-69AEAE7B02F6}" srcId="{773E5941-9F54-4495-BF7D-5D4AEDB23237}" destId="{AC95A933-41EB-4BD6-B44F-B9DF4D258D8A}" srcOrd="0" destOrd="0" parTransId="{490D0FA1-D501-4023-822F-E3F31FFAAA16}" sibTransId="{C6E40BA7-A15A-4036-99E3-671F2AE5252D}"/>
    <dgm:cxn modelId="{37E2E86C-65E3-4E9C-836E-C36669C271F0}" srcId="{11AAE795-CBD3-450B-B181-3E1BF2DCD18C}" destId="{B5843D4A-5B10-4F36-939A-9FEFB7D2FD0E}" srcOrd="0" destOrd="0" parTransId="{5F5B2CB1-543D-427F-B059-5EE51898380D}" sibTransId="{27CD44E8-9A3F-4C95-AB95-0517185E3B36}"/>
    <dgm:cxn modelId="{D095686E-AE78-4CF5-92FD-535E0E41F46C}" type="presOf" srcId="{8BB5F01C-3EF0-4CED-A1F5-DD3444509F22}" destId="{4B9994DA-C779-46B9-83AE-60F15C825929}" srcOrd="0" destOrd="0" presId="urn:microsoft.com/office/officeart/2005/8/layout/chevron2"/>
    <dgm:cxn modelId="{00DF9B78-531A-4366-9079-038CD655DD5D}" type="presOf" srcId="{CEA949EA-F22A-4C7C-86F6-02A5AD9FFE4E}" destId="{5D9C15D5-89FA-485B-98C4-48140587336D}" srcOrd="0" destOrd="0" presId="urn:microsoft.com/office/officeart/2005/8/layout/chevron2"/>
    <dgm:cxn modelId="{B870B27C-62D8-4D3D-803C-E0B312A75910}" srcId="{5266F8DE-15A1-4CAC-B348-ADAEE3102062}" destId="{AA7190A8-5CE3-4A80-9A8A-5171BECF378C}" srcOrd="0" destOrd="0" parTransId="{830EE09C-9630-43F2-91D0-E7AAAEABAEAE}" sibTransId="{8863516E-72CA-415E-BED8-E3920A99AB2E}"/>
    <dgm:cxn modelId="{0D1147A1-F386-465D-82AC-B101069BCD1C}" type="presOf" srcId="{773E5941-9F54-4495-BF7D-5D4AEDB23237}" destId="{CEA786DE-CCB2-41B6-9E3A-5553C2725D56}" srcOrd="0" destOrd="0" presId="urn:microsoft.com/office/officeart/2005/8/layout/chevron2"/>
    <dgm:cxn modelId="{EC444CA4-95C7-4235-B90F-D9F6FBA4B161}" srcId="{8BB5F01C-3EF0-4CED-A1F5-DD3444509F22}" destId="{3C479E71-8FD4-45EF-BBDA-75F6E044ADD0}" srcOrd="0" destOrd="0" parTransId="{3795B2AD-5532-452C-8A78-1C3BF3F2A852}" sibTransId="{DFAF68CA-6F14-475B-B09A-4E9EC4CB8A4B}"/>
    <dgm:cxn modelId="{3EB49CA6-246E-4364-BCAC-586B76597BE8}" srcId="{150D20C8-2221-4222-8977-4EFECA82103B}" destId="{8EE8093A-6264-4DC2-9871-1DBF1CE28DD6}" srcOrd="5" destOrd="0" parTransId="{88CD75B3-D020-486A-8D81-0BC54561806C}" sibTransId="{0EA1F307-7504-45A1-8277-E70077F26FFE}"/>
    <dgm:cxn modelId="{15A1ADBA-29E2-44D7-9B1B-CB6E7B374AD9}" type="presOf" srcId="{11AAE795-CBD3-450B-B181-3E1BF2DCD18C}" destId="{4C3BA87E-E595-44F6-8EB6-D4563288A157}" srcOrd="0" destOrd="0" presId="urn:microsoft.com/office/officeart/2005/8/layout/chevron2"/>
    <dgm:cxn modelId="{9B4C9EBF-4FAF-413B-87DE-8EAB2341694B}" type="presOf" srcId="{AA7190A8-5CE3-4A80-9A8A-5171BECF378C}" destId="{1499A02D-6A0C-4E20-BD45-21C90DF04D1D}" srcOrd="0" destOrd="0" presId="urn:microsoft.com/office/officeart/2005/8/layout/chevron2"/>
    <dgm:cxn modelId="{73C153CA-F2E6-4E84-B4D5-CA97A5158BC1}" srcId="{150D20C8-2221-4222-8977-4EFECA82103B}" destId="{11AAE795-CBD3-450B-B181-3E1BF2DCD18C}" srcOrd="1" destOrd="0" parTransId="{9EFBEC21-D0FE-43FC-BFF1-0F88709D4E56}" sibTransId="{AE54D43E-AD34-45FC-A7DA-03029788C9BD}"/>
    <dgm:cxn modelId="{4C34ADF5-BD5C-41E2-B1D8-5C1DAB9DC950}" srcId="{150D20C8-2221-4222-8977-4EFECA82103B}" destId="{1B4A3AD0-6CF1-4586-89FD-3A589F0C018B}" srcOrd="4" destOrd="0" parTransId="{BD4099AE-A033-4448-BA88-8DEE2287EA13}" sibTransId="{93E3CC4F-7299-43D9-8AE4-2CF599445356}"/>
    <dgm:cxn modelId="{786DA5FB-DCFC-48B4-B627-6959CC33E4C2}" srcId="{150D20C8-2221-4222-8977-4EFECA82103B}" destId="{773E5941-9F54-4495-BF7D-5D4AEDB23237}" srcOrd="0" destOrd="0" parTransId="{33168976-B8B1-466A-9606-E0B43B3D95B4}" sibTransId="{F983BF33-A1A6-49A7-A9CB-9C8B73866F6B}"/>
    <dgm:cxn modelId="{564E97FF-13D4-4FC7-AEEF-90E5328F3B28}" type="presOf" srcId="{AC95A933-41EB-4BD6-B44F-B9DF4D258D8A}" destId="{8E6E2427-4E9C-41AD-A915-DA66FF46133D}" srcOrd="0" destOrd="0" presId="urn:microsoft.com/office/officeart/2005/8/layout/chevron2"/>
    <dgm:cxn modelId="{84F38BAC-BDCC-42F0-B774-CD48E35C2E3C}" type="presParOf" srcId="{65D2BB1B-53F5-4891-B53C-C62E882767A8}" destId="{11ECE56B-9EE0-47DE-A639-5603CC1DADE2}" srcOrd="0" destOrd="0" presId="urn:microsoft.com/office/officeart/2005/8/layout/chevron2"/>
    <dgm:cxn modelId="{79245DE0-3AFE-4581-B850-5201F7E6B397}" type="presParOf" srcId="{11ECE56B-9EE0-47DE-A639-5603CC1DADE2}" destId="{CEA786DE-CCB2-41B6-9E3A-5553C2725D56}" srcOrd="0" destOrd="0" presId="urn:microsoft.com/office/officeart/2005/8/layout/chevron2"/>
    <dgm:cxn modelId="{29F9D759-84E9-48E1-83C6-6D0F07610BD8}" type="presParOf" srcId="{11ECE56B-9EE0-47DE-A639-5603CC1DADE2}" destId="{8E6E2427-4E9C-41AD-A915-DA66FF46133D}" srcOrd="1" destOrd="0" presId="urn:microsoft.com/office/officeart/2005/8/layout/chevron2"/>
    <dgm:cxn modelId="{E65BBDF9-1E81-400E-A57F-F85854D0F932}" type="presParOf" srcId="{65D2BB1B-53F5-4891-B53C-C62E882767A8}" destId="{38F22996-8506-4596-8783-DB4A732BF143}" srcOrd="1" destOrd="0" presId="urn:microsoft.com/office/officeart/2005/8/layout/chevron2"/>
    <dgm:cxn modelId="{C13702D7-775D-4876-886F-65AB7E044231}" type="presParOf" srcId="{65D2BB1B-53F5-4891-B53C-C62E882767A8}" destId="{F0C26194-2FCE-491E-9133-DC314751B610}" srcOrd="2" destOrd="0" presId="urn:microsoft.com/office/officeart/2005/8/layout/chevron2"/>
    <dgm:cxn modelId="{0F8EA4E1-56F1-4950-B7C9-EA2E2A6E0538}" type="presParOf" srcId="{F0C26194-2FCE-491E-9133-DC314751B610}" destId="{4C3BA87E-E595-44F6-8EB6-D4563288A157}" srcOrd="0" destOrd="0" presId="urn:microsoft.com/office/officeart/2005/8/layout/chevron2"/>
    <dgm:cxn modelId="{A3627699-9C31-48FD-9F99-8F19252F3860}" type="presParOf" srcId="{F0C26194-2FCE-491E-9133-DC314751B610}" destId="{A00520C9-A186-4F18-937E-8E1747255C48}" srcOrd="1" destOrd="0" presId="urn:microsoft.com/office/officeart/2005/8/layout/chevron2"/>
    <dgm:cxn modelId="{7EED2A99-083E-49E9-A0D8-8AFE49382709}" type="presParOf" srcId="{65D2BB1B-53F5-4891-B53C-C62E882767A8}" destId="{0954178C-81BF-4C6B-A6A2-EE33E578A535}" srcOrd="3" destOrd="0" presId="urn:microsoft.com/office/officeart/2005/8/layout/chevron2"/>
    <dgm:cxn modelId="{D36D8F16-B6F1-439C-91CB-E84F8808BA9B}" type="presParOf" srcId="{65D2BB1B-53F5-4891-B53C-C62E882767A8}" destId="{5C192F5D-972B-4E32-B36A-1D3B361018A7}" srcOrd="4" destOrd="0" presId="urn:microsoft.com/office/officeart/2005/8/layout/chevron2"/>
    <dgm:cxn modelId="{96FF39F7-036D-4377-8F92-E0EEE664ACCD}" type="presParOf" srcId="{5C192F5D-972B-4E32-B36A-1D3B361018A7}" destId="{4B9994DA-C779-46B9-83AE-60F15C825929}" srcOrd="0" destOrd="0" presId="urn:microsoft.com/office/officeart/2005/8/layout/chevron2"/>
    <dgm:cxn modelId="{4D7416BC-6551-4898-8FD2-DC9D2C569386}" type="presParOf" srcId="{5C192F5D-972B-4E32-B36A-1D3B361018A7}" destId="{F04D81C6-7DC4-42B8-B1E0-30642F53BFD0}" srcOrd="1" destOrd="0" presId="urn:microsoft.com/office/officeart/2005/8/layout/chevron2"/>
    <dgm:cxn modelId="{BFE79657-5361-4540-8FC8-7C4BC24D26D6}" type="presParOf" srcId="{65D2BB1B-53F5-4891-B53C-C62E882767A8}" destId="{FACC0648-4DC6-4789-B739-7B42904DF435}" srcOrd="5" destOrd="0" presId="urn:microsoft.com/office/officeart/2005/8/layout/chevron2"/>
    <dgm:cxn modelId="{6E109418-168F-4854-B03A-4CEE8AE1FE2E}" type="presParOf" srcId="{65D2BB1B-53F5-4891-B53C-C62E882767A8}" destId="{E48F862C-B2E8-42BF-A678-5DF81BBE5036}" srcOrd="6" destOrd="0" presId="urn:microsoft.com/office/officeart/2005/8/layout/chevron2"/>
    <dgm:cxn modelId="{FE8D3AE4-374B-427E-872D-2876EF165F74}" type="presParOf" srcId="{E48F862C-B2E8-42BF-A678-5DF81BBE5036}" destId="{01BC0901-4266-42EE-8951-5BD1D3B70DD0}" srcOrd="0" destOrd="0" presId="urn:microsoft.com/office/officeart/2005/8/layout/chevron2"/>
    <dgm:cxn modelId="{B1978726-4647-4127-AC1D-E823CE978808}" type="presParOf" srcId="{E48F862C-B2E8-42BF-A678-5DF81BBE5036}" destId="{1499A02D-6A0C-4E20-BD45-21C90DF04D1D}" srcOrd="1" destOrd="0" presId="urn:microsoft.com/office/officeart/2005/8/layout/chevron2"/>
    <dgm:cxn modelId="{1EEDA031-93E8-4CA9-B4D3-AC1740D518DD}" type="presParOf" srcId="{65D2BB1B-53F5-4891-B53C-C62E882767A8}" destId="{5338A261-FD68-46C5-B34F-05AD7FC685E6}" srcOrd="7" destOrd="0" presId="urn:microsoft.com/office/officeart/2005/8/layout/chevron2"/>
    <dgm:cxn modelId="{9D252CFC-8FAB-4A82-88CB-261319BF8AAC}" type="presParOf" srcId="{65D2BB1B-53F5-4891-B53C-C62E882767A8}" destId="{2EB0F6FE-6995-4368-B189-AC19514A782B}" srcOrd="8" destOrd="0" presId="urn:microsoft.com/office/officeart/2005/8/layout/chevron2"/>
    <dgm:cxn modelId="{5CB8FFE8-9D75-4A4D-A47E-5758A8918523}" type="presParOf" srcId="{2EB0F6FE-6995-4368-B189-AC19514A782B}" destId="{03C85714-3881-4F08-827F-8E41BE484F18}" srcOrd="0" destOrd="0" presId="urn:microsoft.com/office/officeart/2005/8/layout/chevron2"/>
    <dgm:cxn modelId="{FBF924DC-9621-47F7-8500-943B0F9F15F3}" type="presParOf" srcId="{2EB0F6FE-6995-4368-B189-AC19514A782B}" destId="{5D9C15D5-89FA-485B-98C4-48140587336D}" srcOrd="1" destOrd="0" presId="urn:microsoft.com/office/officeart/2005/8/layout/chevron2"/>
    <dgm:cxn modelId="{E72E98B6-2731-4B39-94C8-9EF40444646C}" type="presParOf" srcId="{65D2BB1B-53F5-4891-B53C-C62E882767A8}" destId="{35EEEDA7-5697-4DF5-8C4B-7240BD789947}" srcOrd="9" destOrd="0" presId="urn:microsoft.com/office/officeart/2005/8/layout/chevron2"/>
    <dgm:cxn modelId="{4553E2E3-37EB-4912-ABAB-9C33D865EB72}" type="presParOf" srcId="{65D2BB1B-53F5-4891-B53C-C62E882767A8}" destId="{6002AA41-50A3-4050-86A7-118DBCF8C44E}" srcOrd="10" destOrd="0" presId="urn:microsoft.com/office/officeart/2005/8/layout/chevron2"/>
    <dgm:cxn modelId="{37D0AB6F-E2D7-42FF-B281-0E7E792D7DC5}" type="presParOf" srcId="{6002AA41-50A3-4050-86A7-118DBCF8C44E}" destId="{91E8E9E0-6538-43F8-8D51-AF1D1DA6EEC8}" srcOrd="0" destOrd="0" presId="urn:microsoft.com/office/officeart/2005/8/layout/chevron2"/>
    <dgm:cxn modelId="{FE8C3C78-6956-4E59-9A9C-8079277B435D}" type="presParOf" srcId="{6002AA41-50A3-4050-86A7-118DBCF8C44E}" destId="{168AB38E-4B91-4912-A2C8-54C5963B87EE}" srcOrd="1" destOrd="0" presId="urn:microsoft.com/office/officeart/2005/8/layout/chevron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EA786DE-CCB2-41B6-9E3A-5553C2725D56}">
      <dsp:nvSpPr>
        <dsp:cNvPr id="0" name=""/>
        <dsp:cNvSpPr/>
      </dsp:nvSpPr>
      <dsp:spPr>
        <a:xfrm rot="5400000">
          <a:off x="-137293" y="138999"/>
          <a:ext cx="915291" cy="640704"/>
        </a:xfrm>
        <a:prstGeom prst="chevron">
          <a:avLst/>
        </a:prstGeom>
        <a:solidFill>
          <a:schemeClr val="dk2">
            <a:hueOff val="0"/>
            <a:satOff val="0"/>
            <a:lumOff val="0"/>
            <a:alphaOff val="0"/>
          </a:schemeClr>
        </a:solidFill>
        <a:ln w="12700" cap="flat" cmpd="sng" algn="ctr">
          <a:solidFill>
            <a:schemeClr val="dk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pl-PL" sz="1800" kern="1200"/>
            <a:t>1</a:t>
          </a:r>
        </a:p>
      </dsp:txBody>
      <dsp:txXfrm rot="-5400000">
        <a:off x="1" y="322057"/>
        <a:ext cx="640704" cy="274587"/>
      </dsp:txXfrm>
    </dsp:sp>
    <dsp:sp modelId="{8E6E2427-4E9C-41AD-A915-DA66FF46133D}">
      <dsp:nvSpPr>
        <dsp:cNvPr id="0" name=""/>
        <dsp:cNvSpPr/>
      </dsp:nvSpPr>
      <dsp:spPr>
        <a:xfrm rot="5400000">
          <a:off x="4490900" y="-3848490"/>
          <a:ext cx="594939" cy="8295332"/>
        </a:xfrm>
        <a:prstGeom prst="round2SameRect">
          <a:avLst/>
        </a:prstGeom>
        <a:solidFill>
          <a:schemeClr val="lt2">
            <a:alpha val="90000"/>
            <a:hueOff val="0"/>
            <a:satOff val="0"/>
            <a:lumOff val="0"/>
            <a:alphaOff val="0"/>
          </a:schemeClr>
        </a:solidFill>
        <a:ln w="12700" cap="flat" cmpd="sng" algn="ctr">
          <a:solidFill>
            <a:schemeClr val="dk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171450" lvl="1" indent="-171450" algn="l" defTabSz="800100">
            <a:lnSpc>
              <a:spcPct val="90000"/>
            </a:lnSpc>
            <a:spcBef>
              <a:spcPct val="0"/>
            </a:spcBef>
            <a:spcAft>
              <a:spcPct val="15000"/>
            </a:spcAft>
            <a:buChar char="•"/>
          </a:pPr>
          <a:r>
            <a:rPr lang="pl-PL" sz="1800" kern="1200" dirty="0" err="1"/>
            <a:t>Literature</a:t>
          </a:r>
          <a:r>
            <a:rPr lang="pl-PL" sz="1800" kern="1200" dirty="0"/>
            <a:t> </a:t>
          </a:r>
          <a:r>
            <a:rPr lang="pl-PL" sz="1800" kern="1200" dirty="0" err="1"/>
            <a:t>review</a:t>
          </a:r>
          <a:r>
            <a:rPr lang="pl-PL" sz="1800" kern="1200" dirty="0"/>
            <a:t> on the </a:t>
          </a:r>
          <a:r>
            <a:rPr lang="pl-PL" sz="1800" kern="1200" dirty="0" err="1"/>
            <a:t>selected</a:t>
          </a:r>
          <a:r>
            <a:rPr lang="pl-PL" sz="1800" kern="1200" dirty="0"/>
            <a:t> </a:t>
          </a:r>
          <a:r>
            <a:rPr lang="pl-PL" sz="1800" kern="1200" dirty="0" err="1"/>
            <a:t>topic</a:t>
          </a:r>
          <a:endParaRPr lang="pl-PL" sz="1800" kern="1200" dirty="0"/>
        </a:p>
      </dsp:txBody>
      <dsp:txXfrm rot="-5400000">
        <a:off x="640704" y="30749"/>
        <a:ext cx="8266289" cy="536853"/>
      </dsp:txXfrm>
    </dsp:sp>
    <dsp:sp modelId="{4C3BA87E-E595-44F6-8EB6-D4563288A157}">
      <dsp:nvSpPr>
        <dsp:cNvPr id="0" name=""/>
        <dsp:cNvSpPr/>
      </dsp:nvSpPr>
      <dsp:spPr>
        <a:xfrm rot="5400000">
          <a:off x="-137293" y="956336"/>
          <a:ext cx="915291" cy="640704"/>
        </a:xfrm>
        <a:prstGeom prst="chevron">
          <a:avLst/>
        </a:prstGeom>
        <a:solidFill>
          <a:schemeClr val="dk2">
            <a:hueOff val="0"/>
            <a:satOff val="0"/>
            <a:lumOff val="0"/>
            <a:alphaOff val="0"/>
          </a:schemeClr>
        </a:solidFill>
        <a:ln w="12700" cap="flat" cmpd="sng" algn="ctr">
          <a:solidFill>
            <a:schemeClr val="dk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pl-PL" sz="1800" kern="1200"/>
            <a:t>2</a:t>
          </a:r>
        </a:p>
      </dsp:txBody>
      <dsp:txXfrm rot="-5400000">
        <a:off x="1" y="1139394"/>
        <a:ext cx="640704" cy="274587"/>
      </dsp:txXfrm>
    </dsp:sp>
    <dsp:sp modelId="{A00520C9-A186-4F18-937E-8E1747255C48}">
      <dsp:nvSpPr>
        <dsp:cNvPr id="0" name=""/>
        <dsp:cNvSpPr/>
      </dsp:nvSpPr>
      <dsp:spPr>
        <a:xfrm rot="5400000">
          <a:off x="4490900" y="-3031153"/>
          <a:ext cx="594939" cy="8295332"/>
        </a:xfrm>
        <a:prstGeom prst="round2SameRect">
          <a:avLst/>
        </a:prstGeom>
        <a:solidFill>
          <a:schemeClr val="lt2">
            <a:alpha val="90000"/>
            <a:hueOff val="0"/>
            <a:satOff val="0"/>
            <a:lumOff val="0"/>
            <a:alphaOff val="0"/>
          </a:schemeClr>
        </a:solidFill>
        <a:ln w="12700" cap="flat" cmpd="sng" algn="ctr">
          <a:solidFill>
            <a:schemeClr val="dk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171450" lvl="1" indent="-171450" algn="l" defTabSz="800100">
            <a:lnSpc>
              <a:spcPct val="90000"/>
            </a:lnSpc>
            <a:spcBef>
              <a:spcPct val="0"/>
            </a:spcBef>
            <a:spcAft>
              <a:spcPct val="15000"/>
            </a:spcAft>
            <a:buChar char="•"/>
          </a:pPr>
          <a:r>
            <a:rPr lang="pl-PL" sz="1800" kern="1200" dirty="0" err="1"/>
            <a:t>Identification</a:t>
          </a:r>
          <a:r>
            <a:rPr lang="pl-PL" sz="1800" kern="1200" dirty="0"/>
            <a:t> of the </a:t>
          </a:r>
          <a:r>
            <a:rPr lang="pl-PL" sz="1800" kern="1200" dirty="0" err="1"/>
            <a:t>initial</a:t>
          </a:r>
          <a:r>
            <a:rPr lang="pl-PL" sz="1800" kern="1200" dirty="0"/>
            <a:t> set of </a:t>
          </a:r>
          <a:r>
            <a:rPr lang="pl-PL" sz="1800" kern="1200" dirty="0" err="1"/>
            <a:t>theses</a:t>
          </a:r>
          <a:r>
            <a:rPr lang="pl-PL" sz="1800" kern="1200" dirty="0"/>
            <a:t>, the </a:t>
          </a:r>
          <a:r>
            <a:rPr lang="pl-PL" sz="1800" kern="1200" dirty="0" err="1"/>
            <a:t>contributing</a:t>
          </a:r>
          <a:r>
            <a:rPr lang="pl-PL" sz="1800" kern="1200" dirty="0"/>
            <a:t> </a:t>
          </a:r>
          <a:r>
            <a:rPr lang="pl-PL" sz="1800" kern="1200" dirty="0" err="1"/>
            <a:t>factors</a:t>
          </a:r>
          <a:r>
            <a:rPr lang="pl-PL" sz="1800" kern="1200" dirty="0"/>
            <a:t> on the </a:t>
          </a:r>
          <a:r>
            <a:rPr lang="pl-PL" sz="1800" kern="1200" dirty="0" err="1"/>
            <a:t>feasibility</a:t>
          </a:r>
          <a:r>
            <a:rPr lang="pl-PL" sz="1800" kern="1200" dirty="0"/>
            <a:t> of the </a:t>
          </a:r>
          <a:r>
            <a:rPr lang="pl-PL" sz="1800" kern="1200" dirty="0" err="1"/>
            <a:t>theses</a:t>
          </a:r>
          <a:r>
            <a:rPr lang="pl-PL" sz="1800" kern="1200" dirty="0"/>
            <a:t> and </a:t>
          </a:r>
          <a:r>
            <a:rPr lang="pl-PL" sz="1800" kern="1200" dirty="0" err="1"/>
            <a:t>barriers</a:t>
          </a:r>
          <a:endParaRPr lang="pl-PL" sz="1800" kern="1200" dirty="0"/>
        </a:p>
      </dsp:txBody>
      <dsp:txXfrm rot="-5400000">
        <a:off x="640704" y="848086"/>
        <a:ext cx="8266289" cy="536853"/>
      </dsp:txXfrm>
    </dsp:sp>
    <dsp:sp modelId="{4B9994DA-C779-46B9-83AE-60F15C825929}">
      <dsp:nvSpPr>
        <dsp:cNvPr id="0" name=""/>
        <dsp:cNvSpPr/>
      </dsp:nvSpPr>
      <dsp:spPr>
        <a:xfrm rot="5400000">
          <a:off x="-137293" y="1773673"/>
          <a:ext cx="915291" cy="640704"/>
        </a:xfrm>
        <a:prstGeom prst="chevron">
          <a:avLst/>
        </a:prstGeom>
        <a:solidFill>
          <a:schemeClr val="dk2">
            <a:hueOff val="0"/>
            <a:satOff val="0"/>
            <a:lumOff val="0"/>
            <a:alphaOff val="0"/>
          </a:schemeClr>
        </a:solidFill>
        <a:ln w="12700" cap="flat" cmpd="sng" algn="ctr">
          <a:solidFill>
            <a:schemeClr val="dk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pl-PL" sz="1800" kern="1200"/>
            <a:t>3</a:t>
          </a:r>
        </a:p>
      </dsp:txBody>
      <dsp:txXfrm rot="-5400000">
        <a:off x="1" y="1956731"/>
        <a:ext cx="640704" cy="274587"/>
      </dsp:txXfrm>
    </dsp:sp>
    <dsp:sp modelId="{F04D81C6-7DC4-42B8-B1E0-30642F53BFD0}">
      <dsp:nvSpPr>
        <dsp:cNvPr id="0" name=""/>
        <dsp:cNvSpPr/>
      </dsp:nvSpPr>
      <dsp:spPr>
        <a:xfrm rot="5400000">
          <a:off x="4490900" y="-2213816"/>
          <a:ext cx="594939" cy="8295332"/>
        </a:xfrm>
        <a:prstGeom prst="round2SameRect">
          <a:avLst/>
        </a:prstGeom>
        <a:solidFill>
          <a:schemeClr val="lt2">
            <a:alpha val="90000"/>
            <a:hueOff val="0"/>
            <a:satOff val="0"/>
            <a:lumOff val="0"/>
            <a:alphaOff val="0"/>
          </a:schemeClr>
        </a:solidFill>
        <a:ln w="12700" cap="flat" cmpd="sng" algn="ctr">
          <a:solidFill>
            <a:schemeClr val="dk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171450" lvl="1" indent="-171450" algn="l" defTabSz="800100">
            <a:lnSpc>
              <a:spcPct val="90000"/>
            </a:lnSpc>
            <a:spcBef>
              <a:spcPct val="0"/>
            </a:spcBef>
            <a:spcAft>
              <a:spcPct val="15000"/>
            </a:spcAft>
            <a:buChar char="•"/>
          </a:pPr>
          <a:r>
            <a:rPr lang="pl-PL" sz="1800" kern="1200" dirty="0"/>
            <a:t>Developing of the </a:t>
          </a:r>
          <a:r>
            <a:rPr lang="pl-PL" sz="1800" kern="1200" dirty="0" err="1"/>
            <a:t>final</a:t>
          </a:r>
          <a:r>
            <a:rPr lang="pl-PL" sz="1800" kern="1200" dirty="0"/>
            <a:t> list of </a:t>
          </a:r>
          <a:r>
            <a:rPr lang="pl-PL" sz="1800" kern="1200" dirty="0" err="1"/>
            <a:t>theses</a:t>
          </a:r>
          <a:r>
            <a:rPr lang="pl-PL" sz="1800" kern="1200" dirty="0"/>
            <a:t>, </a:t>
          </a:r>
          <a:r>
            <a:rPr lang="pl-PL" sz="1800" kern="1200" dirty="0" err="1"/>
            <a:t>contributing</a:t>
          </a:r>
          <a:r>
            <a:rPr lang="pl-PL" sz="1800" kern="1200" dirty="0"/>
            <a:t> </a:t>
          </a:r>
          <a:r>
            <a:rPr lang="pl-PL" sz="1800" kern="1200" dirty="0" err="1"/>
            <a:t>factors</a:t>
          </a:r>
          <a:r>
            <a:rPr lang="pl-PL" sz="1800" kern="1200" dirty="0"/>
            <a:t> and </a:t>
          </a:r>
          <a:r>
            <a:rPr lang="pl-PL" sz="1800" kern="1200" dirty="0" err="1"/>
            <a:t>barriers</a:t>
          </a:r>
          <a:endParaRPr lang="pl-PL" sz="1800" kern="1200" dirty="0"/>
        </a:p>
      </dsp:txBody>
      <dsp:txXfrm rot="-5400000">
        <a:off x="640704" y="1665423"/>
        <a:ext cx="8266289" cy="536853"/>
      </dsp:txXfrm>
    </dsp:sp>
    <dsp:sp modelId="{01BC0901-4266-42EE-8951-5BD1D3B70DD0}">
      <dsp:nvSpPr>
        <dsp:cNvPr id="0" name=""/>
        <dsp:cNvSpPr/>
      </dsp:nvSpPr>
      <dsp:spPr>
        <a:xfrm rot="5400000">
          <a:off x="-137293" y="2591010"/>
          <a:ext cx="915291" cy="640704"/>
        </a:xfrm>
        <a:prstGeom prst="chevron">
          <a:avLst/>
        </a:prstGeom>
        <a:solidFill>
          <a:schemeClr val="dk2">
            <a:hueOff val="0"/>
            <a:satOff val="0"/>
            <a:lumOff val="0"/>
            <a:alphaOff val="0"/>
          </a:schemeClr>
        </a:solidFill>
        <a:ln w="12700" cap="flat" cmpd="sng" algn="ctr">
          <a:solidFill>
            <a:schemeClr val="dk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pl-PL" sz="1800" kern="1200"/>
            <a:t>4</a:t>
          </a:r>
        </a:p>
      </dsp:txBody>
      <dsp:txXfrm rot="-5400000">
        <a:off x="1" y="2774068"/>
        <a:ext cx="640704" cy="274587"/>
      </dsp:txXfrm>
    </dsp:sp>
    <dsp:sp modelId="{1499A02D-6A0C-4E20-BD45-21C90DF04D1D}">
      <dsp:nvSpPr>
        <dsp:cNvPr id="0" name=""/>
        <dsp:cNvSpPr/>
      </dsp:nvSpPr>
      <dsp:spPr>
        <a:xfrm rot="5400000">
          <a:off x="4490900" y="-1396480"/>
          <a:ext cx="594939" cy="8295332"/>
        </a:xfrm>
        <a:prstGeom prst="round2SameRect">
          <a:avLst/>
        </a:prstGeom>
        <a:solidFill>
          <a:schemeClr val="lt2">
            <a:alpha val="90000"/>
            <a:hueOff val="0"/>
            <a:satOff val="0"/>
            <a:lumOff val="0"/>
            <a:alphaOff val="0"/>
          </a:schemeClr>
        </a:solidFill>
        <a:ln w="12700" cap="flat" cmpd="sng" algn="ctr">
          <a:solidFill>
            <a:schemeClr val="dk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171450" lvl="1" indent="-171450" algn="l" defTabSz="800100">
            <a:lnSpc>
              <a:spcPct val="90000"/>
            </a:lnSpc>
            <a:spcBef>
              <a:spcPct val="0"/>
            </a:spcBef>
            <a:spcAft>
              <a:spcPct val="15000"/>
            </a:spcAft>
            <a:buChar char="•"/>
          </a:pPr>
          <a:r>
            <a:rPr lang="pl-PL" sz="1800" kern="1200"/>
            <a:t>First round of Delphi survey</a:t>
          </a:r>
        </a:p>
      </dsp:txBody>
      <dsp:txXfrm rot="-5400000">
        <a:off x="640704" y="2482759"/>
        <a:ext cx="8266289" cy="536853"/>
      </dsp:txXfrm>
    </dsp:sp>
    <dsp:sp modelId="{03C85714-3881-4F08-827F-8E41BE484F18}">
      <dsp:nvSpPr>
        <dsp:cNvPr id="0" name=""/>
        <dsp:cNvSpPr/>
      </dsp:nvSpPr>
      <dsp:spPr>
        <a:xfrm rot="5400000">
          <a:off x="-137293" y="3408346"/>
          <a:ext cx="915291" cy="640704"/>
        </a:xfrm>
        <a:prstGeom prst="chevron">
          <a:avLst/>
        </a:prstGeom>
        <a:solidFill>
          <a:schemeClr val="dk2">
            <a:hueOff val="0"/>
            <a:satOff val="0"/>
            <a:lumOff val="0"/>
            <a:alphaOff val="0"/>
          </a:schemeClr>
        </a:solidFill>
        <a:ln w="12700" cap="flat" cmpd="sng" algn="ctr">
          <a:solidFill>
            <a:schemeClr val="dk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pl-PL" sz="1800" kern="1200"/>
            <a:t>5</a:t>
          </a:r>
        </a:p>
      </dsp:txBody>
      <dsp:txXfrm rot="-5400000">
        <a:off x="1" y="3591404"/>
        <a:ext cx="640704" cy="274587"/>
      </dsp:txXfrm>
    </dsp:sp>
    <dsp:sp modelId="{5D9C15D5-89FA-485B-98C4-48140587336D}">
      <dsp:nvSpPr>
        <dsp:cNvPr id="0" name=""/>
        <dsp:cNvSpPr/>
      </dsp:nvSpPr>
      <dsp:spPr>
        <a:xfrm rot="5400000">
          <a:off x="4490900" y="-579143"/>
          <a:ext cx="594939" cy="8295332"/>
        </a:xfrm>
        <a:prstGeom prst="round2SameRect">
          <a:avLst/>
        </a:prstGeom>
        <a:solidFill>
          <a:schemeClr val="lt2">
            <a:alpha val="90000"/>
            <a:hueOff val="0"/>
            <a:satOff val="0"/>
            <a:lumOff val="0"/>
            <a:alphaOff val="0"/>
          </a:schemeClr>
        </a:solidFill>
        <a:ln w="12700" cap="flat" cmpd="sng" algn="ctr">
          <a:solidFill>
            <a:schemeClr val="dk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171450" lvl="1" indent="-171450" algn="l" defTabSz="800100">
            <a:lnSpc>
              <a:spcPct val="90000"/>
            </a:lnSpc>
            <a:spcBef>
              <a:spcPct val="0"/>
            </a:spcBef>
            <a:spcAft>
              <a:spcPct val="15000"/>
            </a:spcAft>
            <a:buChar char="•"/>
          </a:pPr>
          <a:r>
            <a:rPr lang="pl-PL" sz="1800" kern="1200"/>
            <a:t>Second round of Delphi</a:t>
          </a:r>
        </a:p>
      </dsp:txBody>
      <dsp:txXfrm rot="-5400000">
        <a:off x="640704" y="3300096"/>
        <a:ext cx="8266289" cy="536853"/>
      </dsp:txXfrm>
    </dsp:sp>
    <dsp:sp modelId="{91E8E9E0-6538-43F8-8D51-AF1D1DA6EEC8}">
      <dsp:nvSpPr>
        <dsp:cNvPr id="0" name=""/>
        <dsp:cNvSpPr/>
      </dsp:nvSpPr>
      <dsp:spPr>
        <a:xfrm rot="5400000">
          <a:off x="-137293" y="4225683"/>
          <a:ext cx="915291" cy="640704"/>
        </a:xfrm>
        <a:prstGeom prst="chevron">
          <a:avLst/>
        </a:prstGeom>
        <a:solidFill>
          <a:schemeClr val="dk2">
            <a:hueOff val="0"/>
            <a:satOff val="0"/>
            <a:lumOff val="0"/>
            <a:alphaOff val="0"/>
          </a:schemeClr>
        </a:solidFill>
        <a:ln w="12700" cap="flat" cmpd="sng" algn="ctr">
          <a:solidFill>
            <a:schemeClr val="dk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pl-PL" sz="1800" kern="1200"/>
            <a:t>6</a:t>
          </a:r>
        </a:p>
      </dsp:txBody>
      <dsp:txXfrm rot="-5400000">
        <a:off x="1" y="4408741"/>
        <a:ext cx="640704" cy="274587"/>
      </dsp:txXfrm>
    </dsp:sp>
    <dsp:sp modelId="{168AB38E-4B91-4912-A2C8-54C5963B87EE}">
      <dsp:nvSpPr>
        <dsp:cNvPr id="0" name=""/>
        <dsp:cNvSpPr/>
      </dsp:nvSpPr>
      <dsp:spPr>
        <a:xfrm rot="5400000">
          <a:off x="4490900" y="238193"/>
          <a:ext cx="594939" cy="8295332"/>
        </a:xfrm>
        <a:prstGeom prst="round2SameRect">
          <a:avLst/>
        </a:prstGeom>
        <a:solidFill>
          <a:schemeClr val="lt2">
            <a:alpha val="90000"/>
            <a:hueOff val="0"/>
            <a:satOff val="0"/>
            <a:lumOff val="0"/>
            <a:alphaOff val="0"/>
          </a:schemeClr>
        </a:solidFill>
        <a:ln w="12700" cap="flat" cmpd="sng" algn="ctr">
          <a:solidFill>
            <a:schemeClr val="dk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171450" lvl="1" indent="-171450" algn="l" defTabSz="800100">
            <a:lnSpc>
              <a:spcPct val="90000"/>
            </a:lnSpc>
            <a:spcBef>
              <a:spcPct val="0"/>
            </a:spcBef>
            <a:spcAft>
              <a:spcPct val="15000"/>
            </a:spcAft>
            <a:buChar char="•"/>
          </a:pPr>
          <a:r>
            <a:rPr lang="pl-PL" sz="1800" kern="1200"/>
            <a:t>Results development</a:t>
          </a:r>
        </a:p>
      </dsp:txBody>
      <dsp:txXfrm rot="-5400000">
        <a:off x="640704" y="4117433"/>
        <a:ext cx="8266289" cy="536853"/>
      </dsp:txXfrm>
    </dsp:sp>
  </dsp:spTree>
</dsp:drawing>
</file>

<file path=ppt/diagrams/layout1.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EA7FB268-2581-4429-9A03-D555EB068F78}"/>
              </a:ext>
            </a:extLst>
          </p:cNvPr>
          <p:cNvSpPr>
            <a:spLocks noGrp="1"/>
          </p:cNvSpPr>
          <p:nvPr>
            <p:ph type="hdr" sz="quarter"/>
          </p:nvPr>
        </p:nvSpPr>
        <p:spPr>
          <a:xfrm>
            <a:off x="0" y="0"/>
            <a:ext cx="2984871" cy="502835"/>
          </a:xfrm>
          <a:prstGeom prst="rect">
            <a:avLst/>
          </a:prstGeom>
        </p:spPr>
        <p:txBody>
          <a:bodyPr vert="horz" lIns="96625" tIns="48312" rIns="96625" bIns="48312" rtlCol="0"/>
          <a:lstStyle>
            <a:lvl1pPr algn="l">
              <a:defRPr sz="1300"/>
            </a:lvl1pPr>
          </a:lstStyle>
          <a:p>
            <a:endParaRPr lang="en-US"/>
          </a:p>
        </p:txBody>
      </p:sp>
      <p:sp>
        <p:nvSpPr>
          <p:cNvPr id="3" name="Date Placeholder 2">
            <a:extLst>
              <a:ext uri="{FF2B5EF4-FFF2-40B4-BE49-F238E27FC236}">
                <a16:creationId xmlns:a16="http://schemas.microsoft.com/office/drawing/2014/main" id="{A93D1585-D06A-4616-B7E9-41980A8516ED}"/>
              </a:ext>
            </a:extLst>
          </p:cNvPr>
          <p:cNvSpPr>
            <a:spLocks noGrp="1"/>
          </p:cNvSpPr>
          <p:nvPr>
            <p:ph type="dt" sz="quarter" idx="1"/>
          </p:nvPr>
        </p:nvSpPr>
        <p:spPr>
          <a:xfrm>
            <a:off x="3901698" y="0"/>
            <a:ext cx="2984871" cy="502835"/>
          </a:xfrm>
          <a:prstGeom prst="rect">
            <a:avLst/>
          </a:prstGeom>
        </p:spPr>
        <p:txBody>
          <a:bodyPr vert="horz" lIns="96625" tIns="48312" rIns="96625" bIns="48312" rtlCol="0"/>
          <a:lstStyle>
            <a:lvl1pPr algn="r">
              <a:defRPr sz="1300"/>
            </a:lvl1pPr>
          </a:lstStyle>
          <a:p>
            <a:fld id="{FD5D270C-AD71-46E6-A5A6-B9B37BC4B257}" type="datetimeFigureOut">
              <a:rPr lang="en-US" smtClean="0"/>
              <a:t>8/26/2024</a:t>
            </a:fld>
            <a:endParaRPr lang="en-US"/>
          </a:p>
        </p:txBody>
      </p:sp>
      <p:sp>
        <p:nvSpPr>
          <p:cNvPr id="4" name="Footer Placeholder 3">
            <a:extLst>
              <a:ext uri="{FF2B5EF4-FFF2-40B4-BE49-F238E27FC236}">
                <a16:creationId xmlns:a16="http://schemas.microsoft.com/office/drawing/2014/main" id="{EAF2A851-5384-46FE-8C6C-45AFB7CDA597}"/>
              </a:ext>
            </a:extLst>
          </p:cNvPr>
          <p:cNvSpPr>
            <a:spLocks noGrp="1"/>
          </p:cNvSpPr>
          <p:nvPr>
            <p:ph type="ftr" sz="quarter" idx="2"/>
          </p:nvPr>
        </p:nvSpPr>
        <p:spPr>
          <a:xfrm>
            <a:off x="0" y="9519055"/>
            <a:ext cx="2984871" cy="502834"/>
          </a:xfrm>
          <a:prstGeom prst="rect">
            <a:avLst/>
          </a:prstGeom>
        </p:spPr>
        <p:txBody>
          <a:bodyPr vert="horz" lIns="96625" tIns="48312" rIns="96625" bIns="48312" rtlCol="0" anchor="b"/>
          <a:lstStyle>
            <a:lvl1pPr algn="l">
              <a:defRPr sz="1300"/>
            </a:lvl1pPr>
          </a:lstStyle>
          <a:p>
            <a:endParaRPr lang="en-US"/>
          </a:p>
        </p:txBody>
      </p:sp>
      <p:sp>
        <p:nvSpPr>
          <p:cNvPr id="5" name="Slide Number Placeholder 4">
            <a:extLst>
              <a:ext uri="{FF2B5EF4-FFF2-40B4-BE49-F238E27FC236}">
                <a16:creationId xmlns:a16="http://schemas.microsoft.com/office/drawing/2014/main" id="{2AB1F046-965E-46B3-8F38-1BF59FE5CFE1}"/>
              </a:ext>
            </a:extLst>
          </p:cNvPr>
          <p:cNvSpPr>
            <a:spLocks noGrp="1"/>
          </p:cNvSpPr>
          <p:nvPr>
            <p:ph type="sldNum" sz="quarter" idx="3"/>
          </p:nvPr>
        </p:nvSpPr>
        <p:spPr>
          <a:xfrm>
            <a:off x="3901698" y="9519055"/>
            <a:ext cx="2984871" cy="502834"/>
          </a:xfrm>
          <a:prstGeom prst="rect">
            <a:avLst/>
          </a:prstGeom>
        </p:spPr>
        <p:txBody>
          <a:bodyPr vert="horz" lIns="96625" tIns="48312" rIns="96625" bIns="48312" rtlCol="0" anchor="b"/>
          <a:lstStyle>
            <a:lvl1pPr algn="r">
              <a:defRPr sz="1300"/>
            </a:lvl1pPr>
          </a:lstStyle>
          <a:p>
            <a:fld id="{A433BB8F-7739-4E84-9D14-DC6BE98AAA9F}" type="slidenum">
              <a:rPr lang="en-US" smtClean="0"/>
              <a:t>‹#›</a:t>
            </a:fld>
            <a:endParaRPr lang="en-US"/>
          </a:p>
        </p:txBody>
      </p:sp>
    </p:spTree>
    <p:extLst>
      <p:ext uri="{BB962C8B-B14F-4D97-AF65-F5344CB8AC3E}">
        <p14:creationId xmlns:p14="http://schemas.microsoft.com/office/powerpoint/2010/main" val="3596544821"/>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9.jpg"/><Relationship Id="rId2" Type="http://schemas.openxmlformats.org/officeDocument/2006/relationships/image" Target="../media/image4.wmf"/><Relationship Id="rId1" Type="http://schemas.openxmlformats.org/officeDocument/2006/relationships/slideMaster" Target="../slideMasters/slideMaster1.xml"/><Relationship Id="rId6" Type="http://schemas.openxmlformats.org/officeDocument/2006/relationships/image" Target="../media/image8.jpg"/><Relationship Id="rId5" Type="http://schemas.openxmlformats.org/officeDocument/2006/relationships/image" Target="../media/image7.png"/><Relationship Id="rId4" Type="http://schemas.openxmlformats.org/officeDocument/2006/relationships/image" Target="../media/image6.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10" name="Text Placeholder 9">
            <a:extLst>
              <a:ext uri="{FF2B5EF4-FFF2-40B4-BE49-F238E27FC236}">
                <a16:creationId xmlns:a16="http://schemas.microsoft.com/office/drawing/2014/main" id="{11F5CE1F-3A2A-4EDB-95DB-2C47FDE41506}"/>
              </a:ext>
            </a:extLst>
          </p:cNvPr>
          <p:cNvSpPr>
            <a:spLocks noGrp="1"/>
          </p:cNvSpPr>
          <p:nvPr>
            <p:ph type="body" sz="quarter" idx="10" hasCustomPrompt="1"/>
          </p:nvPr>
        </p:nvSpPr>
        <p:spPr>
          <a:xfrm>
            <a:off x="246452" y="2222627"/>
            <a:ext cx="8706892" cy="750888"/>
          </a:xfrm>
          <a:prstGeom prst="rect">
            <a:avLst/>
          </a:prstGeom>
        </p:spPr>
        <p:txBody>
          <a:bodyPr>
            <a:normAutofit/>
          </a:bodyPr>
          <a:lstStyle>
            <a:lvl1pPr marL="0" indent="0">
              <a:buNone/>
              <a:defRPr sz="2800" b="1">
                <a:solidFill>
                  <a:schemeClr val="bg1"/>
                </a:solidFill>
                <a:latin typeface="+mj-lt"/>
              </a:defRPr>
            </a:lvl1pPr>
          </a:lstStyle>
          <a:p>
            <a:pPr lvl="0"/>
            <a:r>
              <a:rPr lang="en-US" dirty="0"/>
              <a:t>Insert the title of your presentation</a:t>
            </a:r>
          </a:p>
        </p:txBody>
      </p:sp>
      <p:sp>
        <p:nvSpPr>
          <p:cNvPr id="11" name="Title 1">
            <a:extLst>
              <a:ext uri="{FF2B5EF4-FFF2-40B4-BE49-F238E27FC236}">
                <a16:creationId xmlns:a16="http://schemas.microsoft.com/office/drawing/2014/main" id="{225EB480-B3F4-4567-B0B3-7D3AA938ECB6}"/>
              </a:ext>
            </a:extLst>
          </p:cNvPr>
          <p:cNvSpPr txBox="1">
            <a:spLocks/>
          </p:cNvSpPr>
          <p:nvPr userDrawn="1"/>
        </p:nvSpPr>
        <p:spPr>
          <a:xfrm>
            <a:off x="246452" y="137159"/>
            <a:ext cx="8706892" cy="1371601"/>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2800" b="1" kern="1200">
                <a:solidFill>
                  <a:schemeClr val="bg1"/>
                </a:solidFill>
                <a:latin typeface="+mn-lt"/>
                <a:ea typeface="+mj-ea"/>
                <a:cs typeface="+mj-cs"/>
              </a:defRPr>
            </a:lvl1pPr>
          </a:lstStyle>
          <a:p>
            <a:r>
              <a:rPr lang="en-US" sz="2800" dirty="0"/>
              <a:t>19th Annual Meeting of the European Network on Regional </a:t>
            </a:r>
            <a:r>
              <a:rPr lang="en-US" sz="2800" dirty="0" err="1"/>
              <a:t>Labour</a:t>
            </a:r>
            <a:r>
              <a:rPr lang="en-US" sz="2800" dirty="0"/>
              <a:t> Market Monitoring </a:t>
            </a:r>
            <a:endParaRPr lang="en-US" dirty="0"/>
          </a:p>
          <a:p>
            <a:endParaRPr lang="en-US" sz="2400" b="0" dirty="0"/>
          </a:p>
          <a:p>
            <a:r>
              <a:rPr lang="en-US" sz="2400" b="0" dirty="0"/>
              <a:t>Lugano, Switzerland 5. – 6. September 2024 </a:t>
            </a:r>
          </a:p>
        </p:txBody>
      </p:sp>
      <p:sp>
        <p:nvSpPr>
          <p:cNvPr id="13" name="Text Placeholder 12">
            <a:extLst>
              <a:ext uri="{FF2B5EF4-FFF2-40B4-BE49-F238E27FC236}">
                <a16:creationId xmlns:a16="http://schemas.microsoft.com/office/drawing/2014/main" id="{6960D059-FEC1-41FA-BAB4-F0D97DDF699E}"/>
              </a:ext>
            </a:extLst>
          </p:cNvPr>
          <p:cNvSpPr>
            <a:spLocks noGrp="1"/>
          </p:cNvSpPr>
          <p:nvPr>
            <p:ph type="body" sz="quarter" idx="11" hasCustomPrompt="1"/>
          </p:nvPr>
        </p:nvSpPr>
        <p:spPr>
          <a:xfrm>
            <a:off x="246452" y="3429000"/>
            <a:ext cx="8706892" cy="576263"/>
          </a:xfrm>
          <a:prstGeom prst="rect">
            <a:avLst/>
          </a:prstGeom>
        </p:spPr>
        <p:txBody>
          <a:bodyPr>
            <a:noAutofit/>
          </a:bodyPr>
          <a:lstStyle>
            <a:lvl1pPr marL="0" indent="0">
              <a:buNone/>
              <a:defRPr sz="2000" b="1">
                <a:solidFill>
                  <a:schemeClr val="bg1"/>
                </a:solidFill>
                <a:latin typeface="+mj-lt"/>
              </a:defRPr>
            </a:lvl1pPr>
          </a:lstStyle>
          <a:p>
            <a:pPr lvl="0"/>
            <a:r>
              <a:rPr lang="en-US" dirty="0"/>
              <a:t>Insert you academic title, first name, last name and position within ENRLMM</a:t>
            </a:r>
          </a:p>
        </p:txBody>
      </p:sp>
      <p:sp>
        <p:nvSpPr>
          <p:cNvPr id="15" name="Text Placeholder 14">
            <a:extLst>
              <a:ext uri="{FF2B5EF4-FFF2-40B4-BE49-F238E27FC236}">
                <a16:creationId xmlns:a16="http://schemas.microsoft.com/office/drawing/2014/main" id="{6591B148-5494-4A77-A84C-2BF42A956BDE}"/>
              </a:ext>
            </a:extLst>
          </p:cNvPr>
          <p:cNvSpPr>
            <a:spLocks noGrp="1"/>
          </p:cNvSpPr>
          <p:nvPr>
            <p:ph type="body" sz="quarter" idx="12" hasCustomPrompt="1"/>
          </p:nvPr>
        </p:nvSpPr>
        <p:spPr>
          <a:xfrm>
            <a:off x="246452" y="4443413"/>
            <a:ext cx="8706892" cy="357187"/>
          </a:xfrm>
          <a:prstGeom prst="rect">
            <a:avLst/>
          </a:prstGeom>
        </p:spPr>
        <p:txBody>
          <a:bodyPr>
            <a:normAutofit/>
          </a:bodyPr>
          <a:lstStyle>
            <a:lvl1pPr marL="0" indent="0">
              <a:buNone/>
              <a:defRPr lang="en-US" sz="2000" dirty="0" smtClean="0">
                <a:solidFill>
                  <a:schemeClr val="bg1"/>
                </a:solidFill>
                <a:latin typeface="+mj-lt"/>
              </a:defRPr>
            </a:lvl1pPr>
            <a:lvl2pPr marL="457200" indent="0">
              <a:buNone/>
              <a:defRPr/>
            </a:lvl2pPr>
          </a:lstStyle>
          <a:p>
            <a:pPr lvl="0"/>
            <a:r>
              <a:rPr lang="en-US" dirty="0"/>
              <a:t>Insert the name of your </a:t>
            </a:r>
            <a:r>
              <a:rPr lang="en-US" dirty="0" err="1"/>
              <a:t>organisation</a:t>
            </a:r>
            <a:endParaRPr lang="en-US" dirty="0"/>
          </a:p>
        </p:txBody>
      </p:sp>
      <p:sp>
        <p:nvSpPr>
          <p:cNvPr id="17" name="Text Placeholder 16">
            <a:extLst>
              <a:ext uri="{FF2B5EF4-FFF2-40B4-BE49-F238E27FC236}">
                <a16:creationId xmlns:a16="http://schemas.microsoft.com/office/drawing/2014/main" id="{21DB112E-6832-47F6-98A5-88DE9AA106F7}"/>
              </a:ext>
            </a:extLst>
          </p:cNvPr>
          <p:cNvSpPr>
            <a:spLocks noGrp="1"/>
          </p:cNvSpPr>
          <p:nvPr>
            <p:ph type="body" sz="quarter" idx="13" hasCustomPrompt="1"/>
          </p:nvPr>
        </p:nvSpPr>
        <p:spPr>
          <a:xfrm>
            <a:off x="246452" y="4972594"/>
            <a:ext cx="8706892" cy="338138"/>
          </a:xfrm>
          <a:prstGeom prst="rect">
            <a:avLst/>
          </a:prstGeom>
        </p:spPr>
        <p:txBody>
          <a:bodyPr>
            <a:noAutofit/>
          </a:bodyPr>
          <a:lstStyle>
            <a:lvl1pPr marL="0" indent="0">
              <a:buNone/>
              <a:defRPr sz="2000">
                <a:solidFill>
                  <a:schemeClr val="bg1"/>
                </a:solidFill>
                <a:latin typeface="+mj-lt"/>
              </a:defRPr>
            </a:lvl1pPr>
          </a:lstStyle>
          <a:p>
            <a:pPr lvl="0"/>
            <a:r>
              <a:rPr lang="en-US" dirty="0"/>
              <a:t>Insert your country</a:t>
            </a:r>
          </a:p>
        </p:txBody>
      </p:sp>
      <p:sp>
        <p:nvSpPr>
          <p:cNvPr id="20" name="Title 1">
            <a:extLst>
              <a:ext uri="{FF2B5EF4-FFF2-40B4-BE49-F238E27FC236}">
                <a16:creationId xmlns:a16="http://schemas.microsoft.com/office/drawing/2014/main" id="{A79BD329-971D-4480-B9CF-DA4D9C0ED569}"/>
              </a:ext>
            </a:extLst>
          </p:cNvPr>
          <p:cNvSpPr txBox="1">
            <a:spLocks/>
          </p:cNvSpPr>
          <p:nvPr userDrawn="1"/>
        </p:nvSpPr>
        <p:spPr>
          <a:xfrm>
            <a:off x="9778904" y="1865363"/>
            <a:ext cx="2029288" cy="357187"/>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2800" b="1" kern="1200">
                <a:solidFill>
                  <a:schemeClr val="bg1"/>
                </a:solidFill>
                <a:latin typeface="+mn-lt"/>
                <a:ea typeface="+mj-ea"/>
                <a:cs typeface="+mj-cs"/>
              </a:defRPr>
            </a:lvl1pPr>
          </a:lstStyle>
          <a:p>
            <a:r>
              <a:rPr lang="en-US" sz="1400" b="0" dirty="0">
                <a:solidFill>
                  <a:schemeClr val="tx2"/>
                </a:solidFill>
              </a:rPr>
              <a:t>In partnership with:</a:t>
            </a:r>
            <a:endParaRPr lang="en-US" sz="1100" b="0" dirty="0">
              <a:solidFill>
                <a:schemeClr val="tx2"/>
              </a:solidFill>
            </a:endParaRPr>
          </a:p>
        </p:txBody>
      </p:sp>
      <p:pic>
        <p:nvPicPr>
          <p:cNvPr id="3" name="Picture 4">
            <a:extLst>
              <a:ext uri="{FF2B5EF4-FFF2-40B4-BE49-F238E27FC236}">
                <a16:creationId xmlns:a16="http://schemas.microsoft.com/office/drawing/2014/main" id="{DC0ACCC5-830E-4F0D-703F-17CC99EAFBF8}"/>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r="73958" b="35594"/>
          <a:stretch>
            <a:fillRect/>
          </a:stretch>
        </p:blipFill>
        <p:spPr bwMode="auto">
          <a:xfrm>
            <a:off x="9778904" y="2804957"/>
            <a:ext cx="2304000" cy="641872"/>
          </a:xfrm>
          <a:prstGeom prst="rect">
            <a:avLst/>
          </a:prstGeom>
          <a:noFill/>
          <a:ln>
            <a:noFill/>
          </a:ln>
          <a:effectLst/>
          <a:extLst>
            <a:ext uri="{909E8E84-426E-40DD-AFC4-6F175D3DCCD1}">
              <a14:hiddenFill xmlns:a14="http://schemas.microsoft.com/office/drawing/2010/main">
                <a:solidFill>
                  <a:srgbClr val="696464"/>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pic>
        <p:nvPicPr>
          <p:cNvPr id="4" name="Picture 5">
            <a:extLst>
              <a:ext uri="{FF2B5EF4-FFF2-40B4-BE49-F238E27FC236}">
                <a16:creationId xmlns:a16="http://schemas.microsoft.com/office/drawing/2014/main" id="{5473AFCE-BD19-9DF4-1BB0-AF8D323968FF}"/>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0193235" y="5811774"/>
            <a:ext cx="1455838" cy="792978"/>
          </a:xfrm>
          <a:prstGeom prst="rect">
            <a:avLst/>
          </a:prstGeom>
          <a:noFill/>
          <a:ln>
            <a:noFill/>
          </a:ln>
          <a:effectLst/>
          <a:extLst>
            <a:ext uri="{909E8E84-426E-40DD-AFC4-6F175D3DCCD1}">
              <a14:hiddenFill xmlns:a14="http://schemas.microsoft.com/office/drawing/2010/main">
                <a:solidFill>
                  <a:srgbClr val="696464"/>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pic>
        <p:nvPicPr>
          <p:cNvPr id="12" name="Grafik 11" descr="Ein Bild, das Text, Grafiken, Schrift, Logo enthält.&#10;&#10;Automatisch generierte Beschreibung">
            <a:extLst>
              <a:ext uri="{FF2B5EF4-FFF2-40B4-BE49-F238E27FC236}">
                <a16:creationId xmlns:a16="http://schemas.microsoft.com/office/drawing/2014/main" id="{B1A0C8F5-F28E-4D83-DEFB-8782FFD2EE59}"/>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0230772" y="3498281"/>
            <a:ext cx="1624980" cy="767629"/>
          </a:xfrm>
          <a:prstGeom prst="rect">
            <a:avLst/>
          </a:prstGeom>
        </p:spPr>
      </p:pic>
      <p:pic>
        <p:nvPicPr>
          <p:cNvPr id="16" name="Grafik 15">
            <a:extLst>
              <a:ext uri="{FF2B5EF4-FFF2-40B4-BE49-F238E27FC236}">
                <a16:creationId xmlns:a16="http://schemas.microsoft.com/office/drawing/2014/main" id="{FC787FDE-E89B-AF5C-EEE8-7F410EE9642E}"/>
              </a:ext>
            </a:extLst>
          </p:cNvPr>
          <p:cNvPicPr>
            <a:picLocks noChangeAspect="1"/>
          </p:cNvPicPr>
          <p:nvPr userDrawn="1"/>
        </p:nvPicPr>
        <p:blipFill>
          <a:blip r:embed="rId5"/>
          <a:stretch>
            <a:fillRect/>
          </a:stretch>
        </p:blipFill>
        <p:spPr>
          <a:xfrm>
            <a:off x="9986556" y="4309240"/>
            <a:ext cx="1743075" cy="609600"/>
          </a:xfrm>
          <a:prstGeom prst="rect">
            <a:avLst/>
          </a:prstGeom>
        </p:spPr>
      </p:pic>
      <p:pic>
        <p:nvPicPr>
          <p:cNvPr id="6" name="Grafik 5" descr="Ein Bild, das Text, Schrift, Logo, Grafiken enthält.&#10;&#10;Automatisch generierte Beschreibung">
            <a:extLst>
              <a:ext uri="{FF2B5EF4-FFF2-40B4-BE49-F238E27FC236}">
                <a16:creationId xmlns:a16="http://schemas.microsoft.com/office/drawing/2014/main" id="{58D36BD6-00F8-77CF-95C7-06FDE2256D8A}"/>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0589930" y="2112287"/>
            <a:ext cx="1429188" cy="800973"/>
          </a:xfrm>
          <a:prstGeom prst="rect">
            <a:avLst/>
          </a:prstGeom>
        </p:spPr>
      </p:pic>
      <p:pic>
        <p:nvPicPr>
          <p:cNvPr id="8" name="Grafik 7" descr="Ein Bild, das Text, Screenshot, Schrift, Visitenkarte enthält.&#10;&#10;Automatisch generierte Beschreibung">
            <a:extLst>
              <a:ext uri="{FF2B5EF4-FFF2-40B4-BE49-F238E27FC236}">
                <a16:creationId xmlns:a16="http://schemas.microsoft.com/office/drawing/2014/main" id="{9F308512-E035-40D2-DECE-CD6DDF8444BC}"/>
              </a:ext>
            </a:extLst>
          </p:cNvPr>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9927836" y="4866291"/>
            <a:ext cx="2178414" cy="903245"/>
          </a:xfrm>
          <a:prstGeom prst="rect">
            <a:avLst/>
          </a:prstGeom>
        </p:spPr>
      </p:pic>
    </p:spTree>
    <p:extLst>
      <p:ext uri="{BB962C8B-B14F-4D97-AF65-F5344CB8AC3E}">
        <p14:creationId xmlns:p14="http://schemas.microsoft.com/office/powerpoint/2010/main" val="418512890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9" name="Rectangle 8"/>
          <p:cNvSpPr/>
          <p:nvPr/>
        </p:nvSpPr>
        <p:spPr bwMode="ltGray">
          <a:xfrm>
            <a:off x="0" y="-1"/>
            <a:ext cx="9681493" cy="685799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Rectangle 9"/>
          <p:cNvSpPr/>
          <p:nvPr/>
        </p:nvSpPr>
        <p:spPr>
          <a:xfrm>
            <a:off x="9681494" y="0"/>
            <a:ext cx="2510506" cy="6858000"/>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hasCustomPrompt="1"/>
          </p:nvPr>
        </p:nvSpPr>
        <p:spPr>
          <a:xfrm>
            <a:off x="110051" y="88831"/>
            <a:ext cx="8935626" cy="1373070"/>
          </a:xfrm>
          <a:prstGeom prst="rect">
            <a:avLst/>
          </a:prstGeom>
        </p:spPr>
        <p:txBody>
          <a:bodyPr anchor="ctr">
            <a:noAutofit/>
          </a:bodyPr>
          <a:lstStyle>
            <a:lvl1pPr algn="l">
              <a:defRPr sz="4400">
                <a:solidFill>
                  <a:schemeClr val="tx2">
                    <a:lumMod val="75000"/>
                  </a:schemeClr>
                </a:solidFill>
              </a:defRPr>
            </a:lvl1pPr>
          </a:lstStyle>
          <a:p>
            <a:r>
              <a:rPr lang="en-US" dirty="0"/>
              <a:t>Insert your title</a:t>
            </a:r>
          </a:p>
        </p:txBody>
      </p:sp>
      <p:pic>
        <p:nvPicPr>
          <p:cNvPr id="11" name="Picture 10" descr="HD-ShadowLong.png">
            <a:extLst>
              <a:ext uri="{FF2B5EF4-FFF2-40B4-BE49-F238E27FC236}">
                <a16:creationId xmlns:a16="http://schemas.microsoft.com/office/drawing/2014/main" id="{1984B02F-7741-40DE-BA07-961FA275AFC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0050" y="1461901"/>
            <a:ext cx="9571443" cy="321164"/>
          </a:xfrm>
          <a:prstGeom prst="rect">
            <a:avLst/>
          </a:prstGeom>
        </p:spPr>
      </p:pic>
      <p:grpSp>
        <p:nvGrpSpPr>
          <p:cNvPr id="12" name="Group 11">
            <a:extLst>
              <a:ext uri="{FF2B5EF4-FFF2-40B4-BE49-F238E27FC236}">
                <a16:creationId xmlns:a16="http://schemas.microsoft.com/office/drawing/2014/main" id="{95EA64DE-1FF1-4B27-97BF-2E75695B0967}"/>
              </a:ext>
            </a:extLst>
          </p:cNvPr>
          <p:cNvGrpSpPr/>
          <p:nvPr userDrawn="1"/>
        </p:nvGrpSpPr>
        <p:grpSpPr>
          <a:xfrm>
            <a:off x="9936852" y="117996"/>
            <a:ext cx="2145097" cy="1314740"/>
            <a:chOff x="7163314" y="287057"/>
            <a:chExt cx="1980000" cy="1314740"/>
          </a:xfrm>
        </p:grpSpPr>
        <p:pic>
          <p:nvPicPr>
            <p:cNvPr id="13" name="Picture 2" descr="킎খh">
              <a:extLst>
                <a:ext uri="{FF2B5EF4-FFF2-40B4-BE49-F238E27FC236}">
                  <a16:creationId xmlns:a16="http://schemas.microsoft.com/office/drawing/2014/main" id="{C2BA09F0-5B3B-4712-9F80-E6CFC73EFDBC}"/>
                </a:ext>
              </a:extLst>
            </p:cNvPr>
            <p:cNvPicPr>
              <a:picLocks noChangeAspect="1" noChangeArrowheads="1"/>
            </p:cNvPicPr>
            <p:nvPr/>
          </p:nvPicPr>
          <p:blipFill>
            <a:blip r:embed="rId3" cstate="print"/>
            <a:srcRect r="77258"/>
            <a:stretch>
              <a:fillRect/>
            </a:stretch>
          </p:blipFill>
          <p:spPr bwMode="auto">
            <a:xfrm>
              <a:off x="7289219" y="911309"/>
              <a:ext cx="1728192" cy="690488"/>
            </a:xfrm>
            <a:prstGeom prst="rect">
              <a:avLst/>
            </a:prstGeom>
            <a:noFill/>
            <a:ln w="9525">
              <a:noFill/>
              <a:miter lim="800000"/>
              <a:headEnd/>
              <a:tailEnd/>
            </a:ln>
          </p:spPr>
        </p:pic>
        <p:sp>
          <p:nvSpPr>
            <p:cNvPr id="14" name="Textfeld 7">
              <a:extLst>
                <a:ext uri="{FF2B5EF4-FFF2-40B4-BE49-F238E27FC236}">
                  <a16:creationId xmlns:a16="http://schemas.microsoft.com/office/drawing/2014/main" id="{1E14E94C-8CD9-4AC2-BA7B-65EBEE761964}"/>
                </a:ext>
              </a:extLst>
            </p:cNvPr>
            <p:cNvSpPr txBox="1"/>
            <p:nvPr/>
          </p:nvSpPr>
          <p:spPr>
            <a:xfrm>
              <a:off x="7163314" y="287057"/>
              <a:ext cx="1980000" cy="646331"/>
            </a:xfrm>
            <a:prstGeom prst="rect">
              <a:avLst/>
            </a:prstGeom>
            <a:noFill/>
          </p:spPr>
          <p:txBody>
            <a:bodyPr wrap="square" rtlCol="0">
              <a:spAutoFit/>
            </a:bodyPr>
            <a:lstStyle/>
            <a:p>
              <a:pPr algn="ctr" defTabSz="914400" fontAlgn="auto">
                <a:spcBef>
                  <a:spcPts val="0"/>
                </a:spcBef>
                <a:spcAft>
                  <a:spcPts val="0"/>
                </a:spcAft>
              </a:pPr>
              <a:r>
                <a:rPr lang="de-DE" sz="1200" b="1" dirty="0">
                  <a:solidFill>
                    <a:schemeClr val="tx2">
                      <a:lumMod val="50000"/>
                    </a:schemeClr>
                  </a:solidFill>
                  <a:latin typeface="+mn-lt"/>
                  <a:cs typeface="+mn-cs"/>
                </a:rPr>
                <a:t>European Network </a:t>
              </a:r>
            </a:p>
            <a:p>
              <a:pPr algn="ctr" defTabSz="914400" fontAlgn="auto">
                <a:spcBef>
                  <a:spcPts val="0"/>
                </a:spcBef>
                <a:spcAft>
                  <a:spcPts val="0"/>
                </a:spcAft>
              </a:pPr>
              <a:r>
                <a:rPr lang="de-DE" sz="1200" b="1" dirty="0">
                  <a:solidFill>
                    <a:schemeClr val="tx2">
                      <a:lumMod val="50000"/>
                    </a:schemeClr>
                  </a:solidFill>
                  <a:latin typeface="+mn-lt"/>
                  <a:cs typeface="+mn-cs"/>
                </a:rPr>
                <a:t>on Regional Labour </a:t>
              </a:r>
            </a:p>
            <a:p>
              <a:pPr algn="ctr" defTabSz="914400" fontAlgn="auto">
                <a:spcBef>
                  <a:spcPts val="0"/>
                </a:spcBef>
                <a:spcAft>
                  <a:spcPts val="0"/>
                </a:spcAft>
              </a:pPr>
              <a:r>
                <a:rPr lang="de-DE" sz="1200" b="1" dirty="0">
                  <a:solidFill>
                    <a:schemeClr val="tx2">
                      <a:lumMod val="50000"/>
                    </a:schemeClr>
                  </a:solidFill>
                  <a:latin typeface="+mn-lt"/>
                  <a:cs typeface="+mn-cs"/>
                </a:rPr>
                <a:t>Market Monitoring</a:t>
              </a:r>
            </a:p>
          </p:txBody>
        </p:sp>
      </p:grpSp>
      <p:pic>
        <p:nvPicPr>
          <p:cNvPr id="15" name="Picture 14" descr="HD-ShadowShort.png">
            <a:extLst>
              <a:ext uri="{FF2B5EF4-FFF2-40B4-BE49-F238E27FC236}">
                <a16:creationId xmlns:a16="http://schemas.microsoft.com/office/drawing/2014/main" id="{5888F627-CC4D-415C-B39D-DE7802DD7221}"/>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9681493" y="1478212"/>
            <a:ext cx="2400456" cy="216041"/>
          </a:xfrm>
          <a:prstGeom prst="rect">
            <a:avLst/>
          </a:prstGeom>
        </p:spPr>
      </p:pic>
      <p:sp>
        <p:nvSpPr>
          <p:cNvPr id="16" name="Content Placeholder 3">
            <a:extLst>
              <a:ext uri="{FF2B5EF4-FFF2-40B4-BE49-F238E27FC236}">
                <a16:creationId xmlns:a16="http://schemas.microsoft.com/office/drawing/2014/main" id="{1AAABA5D-EB5B-4C15-99A3-DCD4E39F5FC3}"/>
              </a:ext>
            </a:extLst>
          </p:cNvPr>
          <p:cNvSpPr>
            <a:spLocks noGrp="1"/>
          </p:cNvSpPr>
          <p:nvPr>
            <p:ph sz="quarter" idx="10" hasCustomPrompt="1"/>
          </p:nvPr>
        </p:nvSpPr>
        <p:spPr>
          <a:xfrm>
            <a:off x="110049" y="1756446"/>
            <a:ext cx="8935626" cy="5004460"/>
          </a:xfrm>
          <a:prstGeom prst="rect">
            <a:avLst/>
          </a:prstGeom>
        </p:spPr>
        <p:txBody>
          <a:bodyPr/>
          <a:lstStyle>
            <a:lvl1pPr marL="0" indent="0">
              <a:buNone/>
              <a:defRPr>
                <a:solidFill>
                  <a:schemeClr val="tx2">
                    <a:lumMod val="75000"/>
                  </a:schemeClr>
                </a:solidFill>
              </a:defRPr>
            </a:lvl1pPr>
            <a:lvl2pPr>
              <a:defRPr>
                <a:solidFill>
                  <a:schemeClr val="tx2">
                    <a:lumMod val="75000"/>
                  </a:schemeClr>
                </a:solidFill>
              </a:defRPr>
            </a:lvl2pPr>
            <a:lvl3pPr>
              <a:defRPr>
                <a:solidFill>
                  <a:schemeClr val="tx2">
                    <a:lumMod val="75000"/>
                  </a:schemeClr>
                </a:solidFill>
              </a:defRPr>
            </a:lvl3pPr>
            <a:lvl4pPr>
              <a:defRPr>
                <a:solidFill>
                  <a:schemeClr val="tx2">
                    <a:lumMod val="75000"/>
                  </a:schemeClr>
                </a:solidFill>
              </a:defRPr>
            </a:lvl4pPr>
            <a:lvl5pPr>
              <a:defRPr>
                <a:solidFill>
                  <a:schemeClr val="tx2">
                    <a:lumMod val="75000"/>
                  </a:schemeClr>
                </a:solidFill>
              </a:defRPr>
            </a:lvl5pPr>
          </a:lstStyle>
          <a:p>
            <a:pPr lvl="0"/>
            <a:r>
              <a:rPr lang="en-US" dirty="0"/>
              <a:t>Insert your text</a:t>
            </a:r>
          </a:p>
          <a:p>
            <a:pPr lvl="1"/>
            <a:r>
              <a:rPr lang="en-US" dirty="0"/>
              <a:t>First level</a:t>
            </a:r>
          </a:p>
          <a:p>
            <a:pPr lvl="2"/>
            <a:r>
              <a:rPr lang="en-US" dirty="0"/>
              <a:t>Second level</a:t>
            </a:r>
          </a:p>
          <a:p>
            <a:pPr lvl="3"/>
            <a:r>
              <a:rPr lang="en-US" dirty="0"/>
              <a:t>Third level</a:t>
            </a:r>
          </a:p>
          <a:p>
            <a:pPr lvl="4"/>
            <a:r>
              <a:rPr lang="en-US" dirty="0"/>
              <a:t>Fourth level</a:t>
            </a:r>
          </a:p>
        </p:txBody>
      </p:sp>
      <p:sp>
        <p:nvSpPr>
          <p:cNvPr id="19" name="Title 1">
            <a:extLst>
              <a:ext uri="{FF2B5EF4-FFF2-40B4-BE49-F238E27FC236}">
                <a16:creationId xmlns:a16="http://schemas.microsoft.com/office/drawing/2014/main" id="{FBAC2965-A360-4DE9-8AC4-E3CB8152CE87}"/>
              </a:ext>
            </a:extLst>
          </p:cNvPr>
          <p:cNvSpPr txBox="1">
            <a:spLocks/>
          </p:cNvSpPr>
          <p:nvPr userDrawn="1"/>
        </p:nvSpPr>
        <p:spPr>
          <a:xfrm>
            <a:off x="9791542" y="2253942"/>
            <a:ext cx="2304662" cy="2792188"/>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2800" b="1" kern="1200">
                <a:solidFill>
                  <a:schemeClr val="bg1"/>
                </a:solidFill>
                <a:latin typeface="+mn-lt"/>
                <a:ea typeface="+mj-ea"/>
                <a:cs typeface="+mj-cs"/>
              </a:defRPr>
            </a:lvl1pPr>
          </a:lstStyle>
          <a:p>
            <a:pPr algn="ctr"/>
            <a:r>
              <a:rPr lang="en-US" sz="1800" b="0" dirty="0">
                <a:solidFill>
                  <a:schemeClr val="tx2">
                    <a:lumMod val="50000"/>
                  </a:schemeClr>
                </a:solidFill>
              </a:rPr>
              <a:t>19th Annual Meeting of the European Network on Regional </a:t>
            </a:r>
            <a:r>
              <a:rPr lang="en-US" sz="1800" b="0" dirty="0" err="1">
                <a:solidFill>
                  <a:schemeClr val="tx2">
                    <a:lumMod val="50000"/>
                  </a:schemeClr>
                </a:solidFill>
              </a:rPr>
              <a:t>Labour</a:t>
            </a:r>
            <a:r>
              <a:rPr lang="en-US" sz="1800" b="0" dirty="0">
                <a:solidFill>
                  <a:schemeClr val="tx2">
                    <a:lumMod val="50000"/>
                  </a:schemeClr>
                </a:solidFill>
              </a:rPr>
              <a:t> Market Monitoring </a:t>
            </a:r>
          </a:p>
          <a:p>
            <a:pPr algn="ctr"/>
            <a:endParaRPr lang="en-US" sz="1400" b="0" dirty="0">
              <a:solidFill>
                <a:schemeClr val="tx2">
                  <a:lumMod val="50000"/>
                </a:schemeClr>
              </a:solidFill>
            </a:endParaRPr>
          </a:p>
          <a:p>
            <a:pPr algn="ctr"/>
            <a:r>
              <a:rPr lang="it-IT" sz="1400" b="0" dirty="0">
                <a:solidFill>
                  <a:schemeClr val="tx2">
                    <a:lumMod val="50000"/>
                  </a:schemeClr>
                </a:solidFill>
              </a:rPr>
              <a:t>Lugano, </a:t>
            </a:r>
            <a:r>
              <a:rPr lang="it-IT" sz="1400" b="0" dirty="0" err="1">
                <a:solidFill>
                  <a:schemeClr val="tx2">
                    <a:lumMod val="50000"/>
                  </a:schemeClr>
                </a:solidFill>
              </a:rPr>
              <a:t>Switzerland</a:t>
            </a:r>
            <a:endParaRPr lang="it-IT" sz="1400" b="0" dirty="0">
              <a:solidFill>
                <a:schemeClr val="tx2">
                  <a:lumMod val="50000"/>
                </a:schemeClr>
              </a:solidFill>
            </a:endParaRPr>
          </a:p>
          <a:p>
            <a:pPr algn="ctr"/>
            <a:r>
              <a:rPr lang="it-IT" sz="1400" b="0" dirty="0">
                <a:solidFill>
                  <a:schemeClr val="tx2">
                    <a:lumMod val="50000"/>
                  </a:schemeClr>
                </a:solidFill>
              </a:rPr>
              <a:t>5 – 6 </a:t>
            </a:r>
            <a:r>
              <a:rPr lang="it-IT" sz="1400" b="0" dirty="0" err="1">
                <a:solidFill>
                  <a:schemeClr val="tx2">
                    <a:lumMod val="50000"/>
                  </a:schemeClr>
                </a:solidFill>
              </a:rPr>
              <a:t>September</a:t>
            </a:r>
            <a:r>
              <a:rPr lang="it-IT" sz="1400" b="0" dirty="0">
                <a:solidFill>
                  <a:schemeClr val="tx2">
                    <a:lumMod val="50000"/>
                  </a:schemeClr>
                </a:solidFill>
              </a:rPr>
              <a:t> 2024</a:t>
            </a:r>
          </a:p>
        </p:txBody>
      </p:sp>
    </p:spTree>
    <p:extLst>
      <p:ext uri="{BB962C8B-B14F-4D97-AF65-F5344CB8AC3E}">
        <p14:creationId xmlns:p14="http://schemas.microsoft.com/office/powerpoint/2010/main" val="286779856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EC8816FC-ECC9-4E2C-B76D-0CDEBA67512B}"/>
              </a:ext>
            </a:extLst>
          </p:cNvPr>
          <p:cNvSpPr/>
          <p:nvPr userDrawn="1"/>
        </p:nvSpPr>
        <p:spPr>
          <a:xfrm>
            <a:off x="0" y="0"/>
            <a:ext cx="9681494" cy="6858000"/>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a:extLst>
              <a:ext uri="{FF2B5EF4-FFF2-40B4-BE49-F238E27FC236}">
                <a16:creationId xmlns:a16="http://schemas.microsoft.com/office/drawing/2014/main" id="{2879D9C8-F0AC-4035-AB5F-F1329A987230}"/>
              </a:ext>
            </a:extLst>
          </p:cNvPr>
          <p:cNvSpPr>
            <a:spLocks noGrp="1"/>
          </p:cNvSpPr>
          <p:nvPr>
            <p:ph type="title"/>
          </p:nvPr>
        </p:nvSpPr>
        <p:spPr>
          <a:xfrm>
            <a:off x="246452" y="135240"/>
            <a:ext cx="8706892" cy="1284102"/>
          </a:xfrm>
          <a:prstGeom prst="rect">
            <a:avLst/>
          </a:prstGeom>
        </p:spPr>
        <p:txBody>
          <a:bodyPr vert="horz" lIns="91440" tIns="45720" rIns="91440" bIns="45720" rtlCol="0" anchor="ctr">
            <a:noAutofit/>
          </a:bodyPr>
          <a:lstStyle/>
          <a:p>
            <a:r>
              <a:rPr lang="en-US" dirty="0"/>
              <a:t>The 19th Edition of the Annual Meeting of the European Network on Regional </a:t>
            </a:r>
            <a:r>
              <a:rPr lang="en-US" dirty="0" err="1"/>
              <a:t>Labour</a:t>
            </a:r>
            <a:r>
              <a:rPr lang="en-US" dirty="0"/>
              <a:t> Market Monitoring</a:t>
            </a:r>
          </a:p>
        </p:txBody>
      </p:sp>
      <p:sp>
        <p:nvSpPr>
          <p:cNvPr id="3" name="Text Placeholder 2">
            <a:extLst>
              <a:ext uri="{FF2B5EF4-FFF2-40B4-BE49-F238E27FC236}">
                <a16:creationId xmlns:a16="http://schemas.microsoft.com/office/drawing/2014/main" id="{8933BF84-E170-4E24-BF7E-02468EB45DB8}"/>
              </a:ext>
            </a:extLst>
          </p:cNvPr>
          <p:cNvSpPr>
            <a:spLocks noGrp="1"/>
          </p:cNvSpPr>
          <p:nvPr>
            <p:ph type="body" idx="1"/>
          </p:nvPr>
        </p:nvSpPr>
        <p:spPr>
          <a:xfrm>
            <a:off x="269393" y="1710564"/>
            <a:ext cx="8683951"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9" name="Picture 8" descr="HD-ShadowLong.png">
            <a:extLst>
              <a:ext uri="{FF2B5EF4-FFF2-40B4-BE49-F238E27FC236}">
                <a16:creationId xmlns:a16="http://schemas.microsoft.com/office/drawing/2014/main" id="{21004AF7-CB4E-4558-B900-883138B3FCAE}"/>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10050" y="1635637"/>
            <a:ext cx="9571443" cy="321164"/>
          </a:xfrm>
          <a:prstGeom prst="rect">
            <a:avLst/>
          </a:prstGeom>
        </p:spPr>
      </p:pic>
      <p:pic>
        <p:nvPicPr>
          <p:cNvPr id="10" name="Picture 9" descr="HD-ShadowShort.png">
            <a:extLst>
              <a:ext uri="{FF2B5EF4-FFF2-40B4-BE49-F238E27FC236}">
                <a16:creationId xmlns:a16="http://schemas.microsoft.com/office/drawing/2014/main" id="{B740A125-BA67-4F1B-B5CF-D59957EB00BA}"/>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9681493" y="1651948"/>
            <a:ext cx="2400456" cy="216041"/>
          </a:xfrm>
          <a:prstGeom prst="rect">
            <a:avLst/>
          </a:prstGeom>
        </p:spPr>
      </p:pic>
      <p:grpSp>
        <p:nvGrpSpPr>
          <p:cNvPr id="11" name="Group 10">
            <a:extLst>
              <a:ext uri="{FF2B5EF4-FFF2-40B4-BE49-F238E27FC236}">
                <a16:creationId xmlns:a16="http://schemas.microsoft.com/office/drawing/2014/main" id="{31E32BB2-CFEB-4A74-9C51-3821D4675383}"/>
              </a:ext>
            </a:extLst>
          </p:cNvPr>
          <p:cNvGrpSpPr/>
          <p:nvPr userDrawn="1"/>
        </p:nvGrpSpPr>
        <p:grpSpPr>
          <a:xfrm>
            <a:off x="9936852" y="117996"/>
            <a:ext cx="2145097" cy="1314740"/>
            <a:chOff x="7163314" y="287057"/>
            <a:chExt cx="1980000" cy="1314740"/>
          </a:xfrm>
        </p:grpSpPr>
        <p:pic>
          <p:nvPicPr>
            <p:cNvPr id="12" name="Picture 2" descr="킎খh">
              <a:extLst>
                <a:ext uri="{FF2B5EF4-FFF2-40B4-BE49-F238E27FC236}">
                  <a16:creationId xmlns:a16="http://schemas.microsoft.com/office/drawing/2014/main" id="{BFBD542C-418F-44CE-A445-DAF775C326E9}"/>
                </a:ext>
              </a:extLst>
            </p:cNvPr>
            <p:cNvPicPr>
              <a:picLocks noChangeAspect="1" noChangeArrowheads="1"/>
            </p:cNvPicPr>
            <p:nvPr/>
          </p:nvPicPr>
          <p:blipFill>
            <a:blip r:embed="rId6" cstate="print"/>
            <a:srcRect r="77258"/>
            <a:stretch>
              <a:fillRect/>
            </a:stretch>
          </p:blipFill>
          <p:spPr bwMode="auto">
            <a:xfrm>
              <a:off x="7289219" y="911309"/>
              <a:ext cx="1728192" cy="690488"/>
            </a:xfrm>
            <a:prstGeom prst="rect">
              <a:avLst/>
            </a:prstGeom>
            <a:noFill/>
            <a:ln w="9525">
              <a:noFill/>
              <a:miter lim="800000"/>
              <a:headEnd/>
              <a:tailEnd/>
            </a:ln>
          </p:spPr>
        </p:pic>
        <p:sp>
          <p:nvSpPr>
            <p:cNvPr id="13" name="Textfeld 7">
              <a:extLst>
                <a:ext uri="{FF2B5EF4-FFF2-40B4-BE49-F238E27FC236}">
                  <a16:creationId xmlns:a16="http://schemas.microsoft.com/office/drawing/2014/main" id="{DA9DAAAA-8000-4E1E-B003-DAD34EEC2C47}"/>
                </a:ext>
              </a:extLst>
            </p:cNvPr>
            <p:cNvSpPr txBox="1"/>
            <p:nvPr/>
          </p:nvSpPr>
          <p:spPr>
            <a:xfrm>
              <a:off x="7163314" y="287057"/>
              <a:ext cx="1980000" cy="646331"/>
            </a:xfrm>
            <a:prstGeom prst="rect">
              <a:avLst/>
            </a:prstGeom>
            <a:noFill/>
          </p:spPr>
          <p:txBody>
            <a:bodyPr wrap="square" rtlCol="0">
              <a:spAutoFit/>
            </a:bodyPr>
            <a:lstStyle/>
            <a:p>
              <a:pPr algn="ctr" defTabSz="914400" fontAlgn="auto">
                <a:spcBef>
                  <a:spcPts val="0"/>
                </a:spcBef>
                <a:spcAft>
                  <a:spcPts val="0"/>
                </a:spcAft>
              </a:pPr>
              <a:r>
                <a:rPr lang="de-DE" sz="1200" b="1" dirty="0">
                  <a:solidFill>
                    <a:schemeClr val="tx2">
                      <a:lumMod val="50000"/>
                    </a:schemeClr>
                  </a:solidFill>
                  <a:latin typeface="+mn-lt"/>
                  <a:cs typeface="+mn-cs"/>
                </a:rPr>
                <a:t>European Network </a:t>
              </a:r>
            </a:p>
            <a:p>
              <a:pPr algn="ctr" defTabSz="914400" fontAlgn="auto">
                <a:spcBef>
                  <a:spcPts val="0"/>
                </a:spcBef>
                <a:spcAft>
                  <a:spcPts val="0"/>
                </a:spcAft>
              </a:pPr>
              <a:r>
                <a:rPr lang="de-DE" sz="1200" b="1" dirty="0">
                  <a:solidFill>
                    <a:schemeClr val="tx2">
                      <a:lumMod val="50000"/>
                    </a:schemeClr>
                  </a:solidFill>
                  <a:latin typeface="+mn-lt"/>
                  <a:cs typeface="+mn-cs"/>
                </a:rPr>
                <a:t>on Regional Labour </a:t>
              </a:r>
            </a:p>
            <a:p>
              <a:pPr algn="ctr" defTabSz="914400" fontAlgn="auto">
                <a:spcBef>
                  <a:spcPts val="0"/>
                </a:spcBef>
                <a:spcAft>
                  <a:spcPts val="0"/>
                </a:spcAft>
              </a:pPr>
              <a:r>
                <a:rPr lang="de-DE" sz="1200" b="1" dirty="0">
                  <a:solidFill>
                    <a:schemeClr val="tx2">
                      <a:lumMod val="50000"/>
                    </a:schemeClr>
                  </a:solidFill>
                  <a:latin typeface="+mn-lt"/>
                  <a:cs typeface="+mn-cs"/>
                </a:rPr>
                <a:t>Market Monitoring</a:t>
              </a:r>
            </a:p>
          </p:txBody>
        </p:sp>
      </p:grpSp>
    </p:spTree>
    <p:extLst>
      <p:ext uri="{BB962C8B-B14F-4D97-AF65-F5344CB8AC3E}">
        <p14:creationId xmlns:p14="http://schemas.microsoft.com/office/powerpoint/2010/main" val="3096743730"/>
      </p:ext>
    </p:extLst>
  </p:cSld>
  <p:clrMap bg1="lt1" tx1="dk1" bg2="lt2" tx2="dk2" accent1="accent1" accent2="accent2" accent3="accent3" accent4="accent4" accent5="accent5" accent6="accent6" hlink="hlink" folHlink="folHlink"/>
  <p:sldLayoutIdLst>
    <p:sldLayoutId id="2147483742" r:id="rId1"/>
    <p:sldLayoutId id="2147483741" r:id="rId2"/>
  </p:sldLayoutIdLst>
  <p:txStyles>
    <p:titleStyle>
      <a:lvl1pPr algn="l" defTabSz="914400" rtl="0" eaLnBrk="1" latinLnBrk="0" hangingPunct="1">
        <a:lnSpc>
          <a:spcPct val="90000"/>
        </a:lnSpc>
        <a:spcBef>
          <a:spcPct val="0"/>
        </a:spcBef>
        <a:buNone/>
        <a:defRPr sz="3200" b="1" kern="1200">
          <a:solidFill>
            <a:schemeClr val="bg1"/>
          </a:solidFill>
          <a:latin typeface="+mn-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6.xml.rels><?xml version="1.0" encoding="UTF-8" standalone="yes"?>
<Relationships xmlns="http://schemas.openxmlformats.org/package/2006/relationships"><Relationship Id="rId2" Type="http://schemas.openxmlformats.org/officeDocument/2006/relationships/image" Target="../media/image210.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3.emf"/><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5.emf"/><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8" Type="http://schemas.openxmlformats.org/officeDocument/2006/relationships/image" Target="../media/image18.jpeg"/><Relationship Id="rId3" Type="http://schemas.openxmlformats.org/officeDocument/2006/relationships/image" Target="../media/image13.png"/><Relationship Id="rId7" Type="http://schemas.openxmlformats.org/officeDocument/2006/relationships/image" Target="../media/image17.jpeg"/><Relationship Id="rId2" Type="http://schemas.openxmlformats.org/officeDocument/2006/relationships/image" Target="../media/image12.jpeg"/><Relationship Id="rId1" Type="http://schemas.openxmlformats.org/officeDocument/2006/relationships/slideLayout" Target="../slideLayouts/slideLayout2.xml"/><Relationship Id="rId6" Type="http://schemas.openxmlformats.org/officeDocument/2006/relationships/image" Target="../media/image16.jpeg"/><Relationship Id="rId5" Type="http://schemas.openxmlformats.org/officeDocument/2006/relationships/image" Target="../media/image15.jpeg"/><Relationship Id="rId4" Type="http://schemas.openxmlformats.org/officeDocument/2006/relationships/image" Target="../media/image14.jpeg"/></Relationships>
</file>

<file path=ppt/slides/_rels/slide8.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Textplatzhalter 35">
            <a:extLst>
              <a:ext uri="{FF2B5EF4-FFF2-40B4-BE49-F238E27FC236}">
                <a16:creationId xmlns:a16="http://schemas.microsoft.com/office/drawing/2014/main" id="{EF0F8535-37F0-E165-AE18-FEFE6364C342}"/>
              </a:ext>
            </a:extLst>
          </p:cNvPr>
          <p:cNvSpPr>
            <a:spLocks noGrp="1"/>
          </p:cNvSpPr>
          <p:nvPr>
            <p:ph type="body" sz="quarter" idx="10"/>
          </p:nvPr>
        </p:nvSpPr>
        <p:spPr/>
        <p:txBody>
          <a:bodyPr>
            <a:noAutofit/>
          </a:bodyPr>
          <a:lstStyle/>
          <a:p>
            <a:pPr algn="ctr"/>
            <a:r>
              <a:rPr lang="en-US" sz="4800" dirty="0"/>
              <a:t>Foresight Methods for Anticipating </a:t>
            </a:r>
            <a:r>
              <a:rPr lang="en-US" sz="4800" dirty="0" err="1"/>
              <a:t>Labour</a:t>
            </a:r>
            <a:r>
              <a:rPr lang="en-US" sz="4800" dirty="0"/>
              <a:t> Shortages</a:t>
            </a:r>
            <a:endParaRPr lang="de-DE" sz="4800" dirty="0"/>
          </a:p>
        </p:txBody>
      </p:sp>
      <p:sp>
        <p:nvSpPr>
          <p:cNvPr id="37" name="Textplatzhalter 36">
            <a:extLst>
              <a:ext uri="{FF2B5EF4-FFF2-40B4-BE49-F238E27FC236}">
                <a16:creationId xmlns:a16="http://schemas.microsoft.com/office/drawing/2014/main" id="{2712324E-5CF5-4D81-8D58-24B3464B7AC5}"/>
              </a:ext>
            </a:extLst>
          </p:cNvPr>
          <p:cNvSpPr>
            <a:spLocks noGrp="1"/>
          </p:cNvSpPr>
          <p:nvPr>
            <p:ph type="body" sz="quarter" idx="13"/>
          </p:nvPr>
        </p:nvSpPr>
        <p:spPr>
          <a:xfrm>
            <a:off x="412537" y="6114709"/>
            <a:ext cx="8706892" cy="338138"/>
          </a:xfrm>
        </p:spPr>
        <p:txBody>
          <a:bodyPr/>
          <a:lstStyle/>
          <a:p>
            <a:pPr algn="r"/>
            <a:r>
              <a:rPr lang="pl-PL" dirty="0"/>
              <a:t>Poland</a:t>
            </a:r>
            <a:endParaRPr lang="de-DE" dirty="0"/>
          </a:p>
        </p:txBody>
      </p:sp>
      <p:sp>
        <p:nvSpPr>
          <p:cNvPr id="3" name="Textplatzhalter 2">
            <a:extLst>
              <a:ext uri="{FF2B5EF4-FFF2-40B4-BE49-F238E27FC236}">
                <a16:creationId xmlns:a16="http://schemas.microsoft.com/office/drawing/2014/main" id="{B7868DB4-4E87-6829-1940-7C0A64785474}"/>
              </a:ext>
            </a:extLst>
          </p:cNvPr>
          <p:cNvSpPr>
            <a:spLocks noGrp="1"/>
          </p:cNvSpPr>
          <p:nvPr>
            <p:ph type="body" sz="quarter" idx="11"/>
          </p:nvPr>
        </p:nvSpPr>
        <p:spPr>
          <a:xfrm>
            <a:off x="246452" y="4461516"/>
            <a:ext cx="8706892" cy="576263"/>
          </a:xfrm>
        </p:spPr>
        <p:txBody>
          <a:bodyPr/>
          <a:lstStyle/>
          <a:p>
            <a:r>
              <a:rPr lang="pl-PL" sz="3600" dirty="0"/>
              <a:t>Ewa Rollnik-Sadowska, Anna Staszewska</a:t>
            </a:r>
            <a:endParaRPr lang="en-GB" sz="3600" dirty="0"/>
          </a:p>
        </p:txBody>
      </p:sp>
      <p:sp>
        <p:nvSpPr>
          <p:cNvPr id="7" name="Textplatzhalter 6">
            <a:extLst>
              <a:ext uri="{FF2B5EF4-FFF2-40B4-BE49-F238E27FC236}">
                <a16:creationId xmlns:a16="http://schemas.microsoft.com/office/drawing/2014/main" id="{392101BB-CF76-B001-F82B-D92EE58B2F5E}"/>
              </a:ext>
            </a:extLst>
          </p:cNvPr>
          <p:cNvSpPr>
            <a:spLocks noGrp="1"/>
          </p:cNvSpPr>
          <p:nvPr>
            <p:ph type="body" sz="quarter" idx="12"/>
          </p:nvPr>
        </p:nvSpPr>
        <p:spPr>
          <a:xfrm>
            <a:off x="246452" y="5469781"/>
            <a:ext cx="8706892" cy="357187"/>
          </a:xfrm>
        </p:spPr>
        <p:txBody>
          <a:bodyPr>
            <a:normAutofit lnSpcReduction="10000"/>
          </a:bodyPr>
          <a:lstStyle/>
          <a:p>
            <a:r>
              <a:rPr lang="pl-PL" dirty="0" err="1"/>
              <a:t>Bialystok</a:t>
            </a:r>
            <a:r>
              <a:rPr lang="pl-PL" dirty="0"/>
              <a:t> University of Technology, Katowice Business University</a:t>
            </a:r>
            <a:endParaRPr lang="en-GB" dirty="0"/>
          </a:p>
        </p:txBody>
      </p:sp>
    </p:spTree>
    <p:extLst>
      <p:ext uri="{BB962C8B-B14F-4D97-AF65-F5344CB8AC3E}">
        <p14:creationId xmlns:p14="http://schemas.microsoft.com/office/powerpoint/2010/main" val="381723100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56D9538-390A-2C2B-AFB6-D2695E3A2736}"/>
              </a:ext>
            </a:extLst>
          </p:cNvPr>
          <p:cNvSpPr>
            <a:spLocks noGrp="1"/>
          </p:cNvSpPr>
          <p:nvPr>
            <p:ph type="ctrTitle"/>
          </p:nvPr>
        </p:nvSpPr>
        <p:spPr/>
        <p:txBody>
          <a:bodyPr/>
          <a:lstStyle/>
          <a:p>
            <a:r>
              <a:rPr lang="en-US" dirty="0"/>
              <a:t>Transformation of key factors into scenario axes</a:t>
            </a:r>
            <a:endParaRPr lang="pl-PL" dirty="0"/>
          </a:p>
        </p:txBody>
      </p:sp>
      <p:sp>
        <p:nvSpPr>
          <p:cNvPr id="9" name="Inhaltsplatzhalter 2">
            <a:extLst>
              <a:ext uri="{FF2B5EF4-FFF2-40B4-BE49-F238E27FC236}">
                <a16:creationId xmlns:a16="http://schemas.microsoft.com/office/drawing/2014/main" id="{5B3F0FF6-B08E-19ED-83ED-E8B6F21BA214}"/>
              </a:ext>
            </a:extLst>
          </p:cNvPr>
          <p:cNvSpPr txBox="1">
            <a:spLocks/>
          </p:cNvSpPr>
          <p:nvPr/>
        </p:nvSpPr>
        <p:spPr>
          <a:xfrm>
            <a:off x="7244080" y="1764709"/>
            <a:ext cx="2340075" cy="5004460"/>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tx2">
                    <a:lumMod val="7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2">
                    <a:lumMod val="7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2">
                    <a:lumMod val="7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lumMod val="7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lumMod val="7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de-DE" dirty="0"/>
          </a:p>
        </p:txBody>
      </p:sp>
      <p:sp>
        <p:nvSpPr>
          <p:cNvPr id="4" name="Symbol zastępczy zawartości 3">
            <a:extLst>
              <a:ext uri="{FF2B5EF4-FFF2-40B4-BE49-F238E27FC236}">
                <a16:creationId xmlns:a16="http://schemas.microsoft.com/office/drawing/2014/main" id="{02BB4A47-D468-F0BB-E6AD-15EBCD277F26}"/>
              </a:ext>
            </a:extLst>
          </p:cNvPr>
          <p:cNvSpPr>
            <a:spLocks noGrp="1"/>
          </p:cNvSpPr>
          <p:nvPr>
            <p:ph sz="quarter" idx="10"/>
          </p:nvPr>
        </p:nvSpPr>
        <p:spPr>
          <a:xfrm>
            <a:off x="0" y="1756446"/>
            <a:ext cx="9045675" cy="5004460"/>
          </a:xfrm>
        </p:spPr>
        <p:txBody>
          <a:bodyPr/>
          <a:lstStyle/>
          <a:p>
            <a:endParaRPr lang="pl-PL" dirty="0"/>
          </a:p>
        </p:txBody>
      </p:sp>
      <p:pic>
        <p:nvPicPr>
          <p:cNvPr id="5" name="image37.jpg" descr="5">
            <a:extLst>
              <a:ext uri="{FF2B5EF4-FFF2-40B4-BE49-F238E27FC236}">
                <a16:creationId xmlns:a16="http://schemas.microsoft.com/office/drawing/2014/main" id="{76058DD8-A537-CD7D-3234-5890B8054B74}"/>
              </a:ext>
            </a:extLst>
          </p:cNvPr>
          <p:cNvPicPr/>
          <p:nvPr/>
        </p:nvPicPr>
        <p:blipFill>
          <a:blip r:embed="rId2"/>
          <a:srcRect/>
          <a:stretch>
            <a:fillRect/>
          </a:stretch>
        </p:blipFill>
        <p:spPr>
          <a:xfrm>
            <a:off x="-1" y="1748183"/>
            <a:ext cx="9045675" cy="4297017"/>
          </a:xfrm>
          <a:prstGeom prst="rect">
            <a:avLst/>
          </a:prstGeom>
          <a:ln/>
        </p:spPr>
      </p:pic>
      <p:sp>
        <p:nvSpPr>
          <p:cNvPr id="6" name="Prostokąt 5">
            <a:extLst>
              <a:ext uri="{FF2B5EF4-FFF2-40B4-BE49-F238E27FC236}">
                <a16:creationId xmlns:a16="http://schemas.microsoft.com/office/drawing/2014/main" id="{41C51549-E592-1014-1412-F89072738CD7}"/>
              </a:ext>
            </a:extLst>
          </p:cNvPr>
          <p:cNvSpPr/>
          <p:nvPr/>
        </p:nvSpPr>
        <p:spPr>
          <a:xfrm>
            <a:off x="1473532" y="6307368"/>
            <a:ext cx="6865469" cy="461665"/>
          </a:xfrm>
          <a:prstGeom prst="rect">
            <a:avLst/>
          </a:prstGeom>
        </p:spPr>
        <p:txBody>
          <a:bodyPr wrap="none">
            <a:spAutoFit/>
          </a:bodyPr>
          <a:lstStyle/>
          <a:p>
            <a:r>
              <a:rPr lang="pl-PL" sz="1200" dirty="0">
                <a:solidFill>
                  <a:srgbClr val="000000"/>
                </a:solidFill>
                <a:effectLst/>
                <a:ea typeface="Times New Roman" panose="02020603050405020304" pitchFamily="18" charset="0"/>
              </a:rPr>
              <a:t>Source: </a:t>
            </a:r>
            <a:r>
              <a:rPr lang="en-GB" sz="1200" dirty="0">
                <a:solidFill>
                  <a:srgbClr val="000000"/>
                </a:solidFill>
                <a:effectLst/>
                <a:ea typeface="Times New Roman" panose="02020603050405020304" pitchFamily="18" charset="0"/>
              </a:rPr>
              <a:t>S. A. </a:t>
            </a:r>
            <a:r>
              <a:rPr lang="en-GB" sz="1200" dirty="0" err="1">
                <a:solidFill>
                  <a:srgbClr val="000000"/>
                </a:solidFill>
                <a:effectLst/>
                <a:ea typeface="Times New Roman" panose="02020603050405020304" pitchFamily="18" charset="0"/>
              </a:rPr>
              <a:t>Klooster</a:t>
            </a:r>
            <a:r>
              <a:rPr lang="en-GB" sz="1200" dirty="0">
                <a:solidFill>
                  <a:srgbClr val="000000"/>
                </a:solidFill>
                <a:effectLst/>
                <a:ea typeface="Times New Roman" panose="02020603050405020304" pitchFamily="18" charset="0"/>
              </a:rPr>
              <a:t>, M. B. A. Asselt, Practising the scenario-axes technique, "Futures" 2006, No. 38, p. 18.</a:t>
            </a:r>
            <a:endParaRPr lang="pl-PL" sz="1200" dirty="0">
              <a:effectLst/>
              <a:ea typeface="Times New Roman" panose="02020603050405020304" pitchFamily="18" charset="0"/>
            </a:endParaRPr>
          </a:p>
          <a:p>
            <a:endParaRPr lang="pl-PL" sz="1200" dirty="0">
              <a:solidFill>
                <a:schemeClr val="bg1">
                  <a:lumMod val="75000"/>
                </a:schemeClr>
              </a:solidFill>
            </a:endParaRPr>
          </a:p>
        </p:txBody>
      </p:sp>
    </p:spTree>
    <p:extLst>
      <p:ext uri="{BB962C8B-B14F-4D97-AF65-F5344CB8AC3E}">
        <p14:creationId xmlns:p14="http://schemas.microsoft.com/office/powerpoint/2010/main" val="146513861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56D9538-390A-2C2B-AFB6-D2695E3A2736}"/>
              </a:ext>
            </a:extLst>
          </p:cNvPr>
          <p:cNvSpPr>
            <a:spLocks noGrp="1"/>
          </p:cNvSpPr>
          <p:nvPr>
            <p:ph type="ctrTitle"/>
          </p:nvPr>
        </p:nvSpPr>
        <p:spPr/>
        <p:txBody>
          <a:bodyPr/>
          <a:lstStyle/>
          <a:p>
            <a:r>
              <a:rPr lang="pl-PL" dirty="0"/>
              <a:t>S</a:t>
            </a:r>
            <a:r>
              <a:rPr lang="de-DE" dirty="0" err="1"/>
              <a:t>cenario</a:t>
            </a:r>
            <a:r>
              <a:rPr lang="de-DE" dirty="0"/>
              <a:t> </a:t>
            </a:r>
            <a:r>
              <a:rPr lang="de-DE" dirty="0" err="1"/>
              <a:t>method</a:t>
            </a:r>
            <a:endParaRPr lang="pl-PL" dirty="0"/>
          </a:p>
        </p:txBody>
      </p:sp>
      <p:pic>
        <p:nvPicPr>
          <p:cNvPr id="4" name="Picture 2">
            <a:extLst>
              <a:ext uri="{FF2B5EF4-FFF2-40B4-BE49-F238E27FC236}">
                <a16:creationId xmlns:a16="http://schemas.microsoft.com/office/drawing/2014/main" id="{DD5813C1-80EA-B33B-BE5A-BAD1D0623C80}"/>
              </a:ext>
            </a:extLst>
          </p:cNvPr>
          <p:cNvPicPr>
            <a:picLocks noGrp="1" noChangeAspect="1" noChangeArrowheads="1"/>
          </p:cNvPicPr>
          <p:nvPr>
            <p:ph sz="quarter" idx="10"/>
          </p:nvPr>
        </p:nvPicPr>
        <p:blipFill rotWithShape="1">
          <a:blip r:embed="rId2">
            <a:extLst>
              <a:ext uri="{28A0092B-C50C-407E-A947-70E740481C1C}">
                <a14:useLocalDpi xmlns:a14="http://schemas.microsoft.com/office/drawing/2010/main" val="0"/>
              </a:ext>
            </a:extLst>
          </a:blip>
          <a:srcRect l="18753" t="12826" r="18082" b="14710"/>
          <a:stretch/>
        </p:blipFill>
        <p:spPr bwMode="auto">
          <a:xfrm>
            <a:off x="2285999" y="2255519"/>
            <a:ext cx="4632961" cy="3627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pole tekstowe 4">
            <a:extLst>
              <a:ext uri="{FF2B5EF4-FFF2-40B4-BE49-F238E27FC236}">
                <a16:creationId xmlns:a16="http://schemas.microsoft.com/office/drawing/2014/main" id="{8CFC46E0-0719-7F8C-C929-6DAC8003A4CB}"/>
              </a:ext>
            </a:extLst>
          </p:cNvPr>
          <p:cNvSpPr txBox="1"/>
          <p:nvPr/>
        </p:nvSpPr>
        <p:spPr>
          <a:xfrm>
            <a:off x="4755390" y="2298128"/>
            <a:ext cx="1544320" cy="400110"/>
          </a:xfrm>
          <a:prstGeom prst="rect">
            <a:avLst/>
          </a:prstGeom>
          <a:noFill/>
        </p:spPr>
        <p:txBody>
          <a:bodyPr wrap="square" rtlCol="0">
            <a:spAutoFit/>
          </a:bodyPr>
          <a:lstStyle/>
          <a:p>
            <a:r>
              <a:rPr lang="en-GB" sz="2000" b="1" dirty="0">
                <a:solidFill>
                  <a:schemeClr val="tx2">
                    <a:lumMod val="75000"/>
                  </a:schemeClr>
                </a:solidFill>
                <a:effectLst/>
                <a:latin typeface="Calibri" panose="020F0502020204030204" pitchFamily="34" charset="0"/>
                <a:ea typeface="Calibri" panose="020F0502020204030204" pitchFamily="34" charset="0"/>
                <a:cs typeface="Cambria Math" panose="02040503050406030204" pitchFamily="18" charset="0"/>
              </a:rPr>
              <a:t>In the cloud</a:t>
            </a:r>
            <a:endParaRPr lang="pl-PL" sz="2000" b="1" dirty="0">
              <a:solidFill>
                <a:schemeClr val="tx2">
                  <a:lumMod val="75000"/>
                </a:schemeClr>
              </a:solidFill>
            </a:endParaRPr>
          </a:p>
        </p:txBody>
      </p:sp>
      <p:sp>
        <p:nvSpPr>
          <p:cNvPr id="6" name="pole tekstowe 5">
            <a:extLst>
              <a:ext uri="{FF2B5EF4-FFF2-40B4-BE49-F238E27FC236}">
                <a16:creationId xmlns:a16="http://schemas.microsoft.com/office/drawing/2014/main" id="{5624369F-2830-0D50-FEBD-E05C82B99B3E}"/>
              </a:ext>
            </a:extLst>
          </p:cNvPr>
          <p:cNvSpPr txBox="1"/>
          <p:nvPr/>
        </p:nvSpPr>
        <p:spPr>
          <a:xfrm>
            <a:off x="4673345" y="5542298"/>
            <a:ext cx="1544320" cy="400110"/>
          </a:xfrm>
          <a:prstGeom prst="rect">
            <a:avLst/>
          </a:prstGeom>
          <a:noFill/>
        </p:spPr>
        <p:txBody>
          <a:bodyPr wrap="square" rtlCol="0">
            <a:spAutoFit/>
          </a:bodyPr>
          <a:lstStyle/>
          <a:p>
            <a:r>
              <a:rPr lang="pl-PL" sz="2000" b="1" dirty="0">
                <a:solidFill>
                  <a:schemeClr val="tx2">
                    <a:lumMod val="75000"/>
                  </a:schemeClr>
                </a:solidFill>
              </a:rPr>
              <a:t>Digital </a:t>
            </a:r>
            <a:r>
              <a:rPr lang="pl-PL" sz="2000" b="1" dirty="0" err="1">
                <a:solidFill>
                  <a:schemeClr val="tx2">
                    <a:lumMod val="75000"/>
                  </a:schemeClr>
                </a:solidFill>
              </a:rPr>
              <a:t>detox</a:t>
            </a:r>
            <a:endParaRPr lang="pl-PL" sz="2000" b="1" dirty="0">
              <a:solidFill>
                <a:schemeClr val="tx2">
                  <a:lumMod val="75000"/>
                </a:schemeClr>
              </a:solidFill>
            </a:endParaRPr>
          </a:p>
        </p:txBody>
      </p:sp>
      <p:sp>
        <p:nvSpPr>
          <p:cNvPr id="7" name="pole tekstowe 6">
            <a:extLst>
              <a:ext uri="{FF2B5EF4-FFF2-40B4-BE49-F238E27FC236}">
                <a16:creationId xmlns:a16="http://schemas.microsoft.com/office/drawing/2014/main" id="{439C2A76-A56E-322C-F248-47586253599C}"/>
              </a:ext>
            </a:extLst>
          </p:cNvPr>
          <p:cNvSpPr txBox="1"/>
          <p:nvPr/>
        </p:nvSpPr>
        <p:spPr>
          <a:xfrm>
            <a:off x="2631694" y="5568762"/>
            <a:ext cx="1899922" cy="411996"/>
          </a:xfrm>
          <a:prstGeom prst="rect">
            <a:avLst/>
          </a:prstGeom>
          <a:noFill/>
        </p:spPr>
        <p:txBody>
          <a:bodyPr wrap="square" rtlCol="0">
            <a:spAutoFit/>
          </a:bodyPr>
          <a:lstStyle/>
          <a:p>
            <a:r>
              <a:rPr lang="pl-PL" sz="2000" b="1" dirty="0">
                <a:solidFill>
                  <a:schemeClr val="tx2">
                    <a:lumMod val="75000"/>
                  </a:schemeClr>
                </a:solidFill>
              </a:rPr>
              <a:t>In offline </a:t>
            </a:r>
            <a:r>
              <a:rPr lang="pl-PL" sz="2000" b="1" dirty="0" err="1">
                <a:solidFill>
                  <a:schemeClr val="tx2">
                    <a:lumMod val="75000"/>
                  </a:schemeClr>
                </a:solidFill>
              </a:rPr>
              <a:t>mode</a:t>
            </a:r>
            <a:endParaRPr lang="pl-PL" sz="2000" b="1" dirty="0">
              <a:solidFill>
                <a:schemeClr val="tx2">
                  <a:lumMod val="75000"/>
                </a:schemeClr>
              </a:solidFill>
            </a:endParaRPr>
          </a:p>
        </p:txBody>
      </p:sp>
      <p:sp>
        <p:nvSpPr>
          <p:cNvPr id="8" name="pole tekstowe 7">
            <a:extLst>
              <a:ext uri="{FF2B5EF4-FFF2-40B4-BE49-F238E27FC236}">
                <a16:creationId xmlns:a16="http://schemas.microsoft.com/office/drawing/2014/main" id="{673701EC-8153-AF68-1E92-4E8C0E7B3654}"/>
              </a:ext>
            </a:extLst>
          </p:cNvPr>
          <p:cNvSpPr txBox="1"/>
          <p:nvPr/>
        </p:nvSpPr>
        <p:spPr>
          <a:xfrm>
            <a:off x="2631694" y="2298128"/>
            <a:ext cx="1778001" cy="400110"/>
          </a:xfrm>
          <a:prstGeom prst="rect">
            <a:avLst/>
          </a:prstGeom>
          <a:noFill/>
        </p:spPr>
        <p:txBody>
          <a:bodyPr wrap="square" rtlCol="0">
            <a:spAutoFit/>
          </a:bodyPr>
          <a:lstStyle/>
          <a:p>
            <a:r>
              <a:rPr lang="pl-PL" sz="2000" b="1" dirty="0">
                <a:solidFill>
                  <a:schemeClr val="tx2">
                    <a:lumMod val="75000"/>
                  </a:schemeClr>
                </a:solidFill>
              </a:rPr>
              <a:t>In smart </a:t>
            </a:r>
            <a:r>
              <a:rPr lang="pl-PL" sz="2000" b="1" dirty="0" err="1">
                <a:solidFill>
                  <a:schemeClr val="tx2">
                    <a:lumMod val="75000"/>
                  </a:schemeClr>
                </a:solidFill>
              </a:rPr>
              <a:t>mode</a:t>
            </a:r>
            <a:endParaRPr lang="pl-PL" sz="2000" b="1" dirty="0">
              <a:solidFill>
                <a:schemeClr val="tx2">
                  <a:lumMod val="75000"/>
                </a:schemeClr>
              </a:solidFill>
            </a:endParaRPr>
          </a:p>
        </p:txBody>
      </p:sp>
      <p:sp>
        <p:nvSpPr>
          <p:cNvPr id="10" name="pole tekstowe 9">
            <a:extLst>
              <a:ext uri="{FF2B5EF4-FFF2-40B4-BE49-F238E27FC236}">
                <a16:creationId xmlns:a16="http://schemas.microsoft.com/office/drawing/2014/main" id="{70DB2EC4-E22B-2BFA-404E-E23B520C0623}"/>
              </a:ext>
            </a:extLst>
          </p:cNvPr>
          <p:cNvSpPr txBox="1"/>
          <p:nvPr/>
        </p:nvSpPr>
        <p:spPr>
          <a:xfrm rot="16200000">
            <a:off x="5569934" y="3868195"/>
            <a:ext cx="3304676" cy="323165"/>
          </a:xfrm>
          <a:prstGeom prst="rect">
            <a:avLst/>
          </a:prstGeom>
          <a:noFill/>
        </p:spPr>
        <p:txBody>
          <a:bodyPr wrap="square" rtlCol="0">
            <a:spAutoFit/>
          </a:bodyPr>
          <a:lstStyle/>
          <a:p>
            <a:r>
              <a:rPr lang="pl-PL" sz="1500" b="1" dirty="0">
                <a:solidFill>
                  <a:schemeClr val="tx2">
                    <a:lumMod val="75000"/>
                  </a:schemeClr>
                </a:solidFill>
              </a:rPr>
              <a:t>High </a:t>
            </a:r>
            <a:r>
              <a:rPr lang="en-US" sz="1500" b="1" dirty="0">
                <a:solidFill>
                  <a:schemeClr val="tx2">
                    <a:lumMod val="75000"/>
                  </a:schemeClr>
                </a:solidFill>
              </a:rPr>
              <a:t>ability to work in dispersed teams</a:t>
            </a:r>
            <a:endParaRPr lang="pl-PL" sz="1500" b="1" dirty="0"/>
          </a:p>
        </p:txBody>
      </p:sp>
      <p:sp>
        <p:nvSpPr>
          <p:cNvPr id="11" name="pole tekstowe 10">
            <a:extLst>
              <a:ext uri="{FF2B5EF4-FFF2-40B4-BE49-F238E27FC236}">
                <a16:creationId xmlns:a16="http://schemas.microsoft.com/office/drawing/2014/main" id="{65ED8A82-770F-8825-94BD-7EF6D1510E0F}"/>
              </a:ext>
            </a:extLst>
          </p:cNvPr>
          <p:cNvSpPr txBox="1"/>
          <p:nvPr/>
        </p:nvSpPr>
        <p:spPr>
          <a:xfrm rot="16200000">
            <a:off x="-2713" y="4073083"/>
            <a:ext cx="3223164" cy="323165"/>
          </a:xfrm>
          <a:prstGeom prst="rect">
            <a:avLst/>
          </a:prstGeom>
          <a:noFill/>
        </p:spPr>
        <p:txBody>
          <a:bodyPr wrap="square" rtlCol="0">
            <a:spAutoFit/>
          </a:bodyPr>
          <a:lstStyle/>
          <a:p>
            <a:r>
              <a:rPr lang="pl-PL" sz="1500" b="1" dirty="0" err="1">
                <a:solidFill>
                  <a:schemeClr val="tx2">
                    <a:lumMod val="75000"/>
                  </a:schemeClr>
                </a:solidFill>
              </a:rPr>
              <a:t>Low</a:t>
            </a:r>
            <a:r>
              <a:rPr lang="pl-PL" sz="1500" b="1" dirty="0">
                <a:solidFill>
                  <a:schemeClr val="tx2">
                    <a:lumMod val="75000"/>
                  </a:schemeClr>
                </a:solidFill>
              </a:rPr>
              <a:t> </a:t>
            </a:r>
            <a:r>
              <a:rPr lang="en-US" sz="1500" b="1" dirty="0">
                <a:solidFill>
                  <a:schemeClr val="tx2">
                    <a:lumMod val="75000"/>
                  </a:schemeClr>
                </a:solidFill>
              </a:rPr>
              <a:t>ability to work in dispersed teams</a:t>
            </a:r>
            <a:endParaRPr lang="pl-PL" sz="1500" b="1" dirty="0"/>
          </a:p>
        </p:txBody>
      </p:sp>
      <p:sp>
        <p:nvSpPr>
          <p:cNvPr id="12" name="pole tekstowe 11">
            <a:extLst>
              <a:ext uri="{FF2B5EF4-FFF2-40B4-BE49-F238E27FC236}">
                <a16:creationId xmlns:a16="http://schemas.microsoft.com/office/drawing/2014/main" id="{0ACBA423-7190-BD4F-C7F4-B030D88E402C}"/>
              </a:ext>
            </a:extLst>
          </p:cNvPr>
          <p:cNvSpPr txBox="1"/>
          <p:nvPr/>
        </p:nvSpPr>
        <p:spPr>
          <a:xfrm>
            <a:off x="2631694" y="6353093"/>
            <a:ext cx="3840480" cy="323165"/>
          </a:xfrm>
          <a:prstGeom prst="rect">
            <a:avLst/>
          </a:prstGeom>
          <a:noFill/>
        </p:spPr>
        <p:txBody>
          <a:bodyPr wrap="square" rtlCol="0">
            <a:spAutoFit/>
          </a:bodyPr>
          <a:lstStyle/>
          <a:p>
            <a:r>
              <a:rPr lang="pl-PL" sz="1500" b="1" dirty="0" err="1">
                <a:solidFill>
                  <a:schemeClr val="tx2">
                    <a:lumMod val="75000"/>
                  </a:schemeClr>
                </a:solidFill>
              </a:rPr>
              <a:t>Low</a:t>
            </a:r>
            <a:r>
              <a:rPr lang="pl-PL" sz="1500" b="1" dirty="0">
                <a:solidFill>
                  <a:schemeClr val="tx2">
                    <a:lumMod val="75000"/>
                  </a:schemeClr>
                </a:solidFill>
              </a:rPr>
              <a:t> </a:t>
            </a:r>
            <a:r>
              <a:rPr lang="en-US" sz="1500" b="1" dirty="0">
                <a:solidFill>
                  <a:schemeClr val="tx2">
                    <a:lumMod val="75000"/>
                  </a:schemeClr>
                </a:solidFill>
              </a:rPr>
              <a:t>level of </a:t>
            </a:r>
            <a:r>
              <a:rPr lang="en-US" sz="1500" b="1" dirty="0" err="1">
                <a:solidFill>
                  <a:schemeClr val="tx2">
                    <a:lumMod val="75000"/>
                  </a:schemeClr>
                </a:solidFill>
              </a:rPr>
              <a:t>labour</a:t>
            </a:r>
            <a:r>
              <a:rPr lang="en-US" sz="1500" b="1" dirty="0">
                <a:solidFill>
                  <a:schemeClr val="tx2">
                    <a:lumMod val="75000"/>
                  </a:schemeClr>
                </a:solidFill>
              </a:rPr>
              <a:t> market </a:t>
            </a:r>
            <a:r>
              <a:rPr lang="en-US" sz="1500" b="1" dirty="0" err="1">
                <a:solidFill>
                  <a:schemeClr val="tx2">
                    <a:lumMod val="75000"/>
                  </a:schemeClr>
                </a:solidFill>
              </a:rPr>
              <a:t>virtualisation</a:t>
            </a:r>
            <a:endParaRPr lang="pl-PL" sz="1500" b="1" dirty="0"/>
          </a:p>
        </p:txBody>
      </p:sp>
      <p:sp>
        <p:nvSpPr>
          <p:cNvPr id="13" name="pole tekstowe 12">
            <a:extLst>
              <a:ext uri="{FF2B5EF4-FFF2-40B4-BE49-F238E27FC236}">
                <a16:creationId xmlns:a16="http://schemas.microsoft.com/office/drawing/2014/main" id="{CA90E70C-EF04-19CC-64DF-E183597A5CD8}"/>
              </a:ext>
            </a:extLst>
          </p:cNvPr>
          <p:cNvSpPr txBox="1"/>
          <p:nvPr/>
        </p:nvSpPr>
        <p:spPr>
          <a:xfrm>
            <a:off x="2366685" y="1672653"/>
            <a:ext cx="4086019" cy="323165"/>
          </a:xfrm>
          <a:prstGeom prst="rect">
            <a:avLst/>
          </a:prstGeom>
          <a:noFill/>
        </p:spPr>
        <p:txBody>
          <a:bodyPr wrap="square" rtlCol="0">
            <a:spAutoFit/>
          </a:bodyPr>
          <a:lstStyle/>
          <a:p>
            <a:pPr algn="ctr"/>
            <a:r>
              <a:rPr lang="pl-PL" sz="1500" b="1" dirty="0">
                <a:solidFill>
                  <a:schemeClr val="tx2">
                    <a:lumMod val="75000"/>
                  </a:schemeClr>
                </a:solidFill>
              </a:rPr>
              <a:t>High </a:t>
            </a:r>
            <a:r>
              <a:rPr lang="en-US" sz="1500" b="1" dirty="0">
                <a:solidFill>
                  <a:schemeClr val="tx2">
                    <a:lumMod val="75000"/>
                  </a:schemeClr>
                </a:solidFill>
              </a:rPr>
              <a:t>level of </a:t>
            </a:r>
            <a:r>
              <a:rPr lang="en-US" sz="1500" b="1" dirty="0" err="1">
                <a:solidFill>
                  <a:schemeClr val="tx2">
                    <a:lumMod val="75000"/>
                  </a:schemeClr>
                </a:solidFill>
              </a:rPr>
              <a:t>labour</a:t>
            </a:r>
            <a:r>
              <a:rPr lang="en-US" sz="1500" b="1" dirty="0">
                <a:solidFill>
                  <a:schemeClr val="tx2">
                    <a:lumMod val="75000"/>
                  </a:schemeClr>
                </a:solidFill>
              </a:rPr>
              <a:t> market </a:t>
            </a:r>
            <a:r>
              <a:rPr lang="en-US" sz="1500" b="1" dirty="0" err="1">
                <a:solidFill>
                  <a:schemeClr val="tx2">
                    <a:lumMod val="75000"/>
                  </a:schemeClr>
                </a:solidFill>
              </a:rPr>
              <a:t>virtualisation</a:t>
            </a:r>
            <a:endParaRPr lang="pl-PL" sz="1500" b="1" dirty="0"/>
          </a:p>
        </p:txBody>
      </p:sp>
    </p:spTree>
    <p:extLst>
      <p:ext uri="{BB962C8B-B14F-4D97-AF65-F5344CB8AC3E}">
        <p14:creationId xmlns:p14="http://schemas.microsoft.com/office/powerpoint/2010/main" val="394042870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56D9538-390A-2C2B-AFB6-D2695E3A2736}"/>
              </a:ext>
            </a:extLst>
          </p:cNvPr>
          <p:cNvSpPr>
            <a:spLocks noGrp="1"/>
          </p:cNvSpPr>
          <p:nvPr>
            <p:ph type="ctrTitle"/>
          </p:nvPr>
        </p:nvSpPr>
        <p:spPr/>
        <p:txBody>
          <a:bodyPr/>
          <a:lstStyle/>
          <a:p>
            <a:r>
              <a:rPr lang="pl-PL" dirty="0"/>
              <a:t>S</a:t>
            </a:r>
            <a:r>
              <a:rPr lang="de-DE" dirty="0" err="1"/>
              <a:t>cenario</a:t>
            </a:r>
            <a:r>
              <a:rPr lang="de-DE" dirty="0"/>
              <a:t> </a:t>
            </a:r>
            <a:r>
              <a:rPr lang="de-DE" dirty="0" err="1"/>
              <a:t>method</a:t>
            </a:r>
            <a:endParaRPr lang="pl-PL" dirty="0"/>
          </a:p>
        </p:txBody>
      </p:sp>
      <p:sp>
        <p:nvSpPr>
          <p:cNvPr id="3" name="Inhaltsplatzhalter 2">
            <a:extLst>
              <a:ext uri="{FF2B5EF4-FFF2-40B4-BE49-F238E27FC236}">
                <a16:creationId xmlns:a16="http://schemas.microsoft.com/office/drawing/2014/main" id="{AC6E49E9-EABB-5C0C-B7BE-BE1A67A8DE92}"/>
              </a:ext>
            </a:extLst>
          </p:cNvPr>
          <p:cNvSpPr>
            <a:spLocks noGrp="1"/>
          </p:cNvSpPr>
          <p:nvPr>
            <p:ph sz="quarter" idx="10"/>
          </p:nvPr>
        </p:nvSpPr>
        <p:spPr>
          <a:xfrm>
            <a:off x="110051" y="1919102"/>
            <a:ext cx="9196509" cy="4268338"/>
          </a:xfrm>
        </p:spPr>
        <p:txBody>
          <a:bodyPr>
            <a:noAutofit/>
          </a:bodyPr>
          <a:lstStyle/>
          <a:p>
            <a:pPr marL="514350" indent="-514350" algn="just">
              <a:buFont typeface="+mj-lt"/>
              <a:buAutoNum type="arabicPeriod"/>
            </a:pPr>
            <a:r>
              <a:rPr lang="en-US" sz="2400" b="1" dirty="0"/>
              <a:t>“In the cloud”</a:t>
            </a:r>
            <a:r>
              <a:rPr lang="pl-PL" sz="2400" b="1" dirty="0"/>
              <a:t> </a:t>
            </a:r>
            <a:r>
              <a:rPr lang="en-US" sz="2400" dirty="0"/>
              <a:t>grants</a:t>
            </a:r>
            <a:r>
              <a:rPr lang="pl-PL" sz="2400" dirty="0"/>
              <a:t> </a:t>
            </a:r>
            <a:r>
              <a:rPr lang="pl-PL" sz="2400" dirty="0" err="1"/>
              <a:t>that</a:t>
            </a:r>
            <a:r>
              <a:rPr lang="pl-PL" sz="2400" dirty="0"/>
              <a:t> </a:t>
            </a:r>
            <a:r>
              <a:rPr lang="en-US" sz="2400" dirty="0"/>
              <a:t>organizational structures become flat and non-hierarchical.</a:t>
            </a:r>
            <a:r>
              <a:rPr lang="pl-PL" sz="2400" dirty="0"/>
              <a:t> </a:t>
            </a:r>
            <a:r>
              <a:rPr lang="en-US" sz="2400" dirty="0"/>
              <a:t>Recruitment processes at companies, communication between employees, work-related tasks, building relationships with customers and suppliers, and searching for new sales markets take place online. The work is carried out by efficient, interdisciplinary, and multicultural dispersed teams. </a:t>
            </a:r>
            <a:endParaRPr lang="pl-PL" sz="2400" dirty="0"/>
          </a:p>
          <a:p>
            <a:pPr marL="514350" indent="-514350" algn="just">
              <a:buFont typeface="+mj-lt"/>
              <a:buAutoNum type="arabicPeriod"/>
            </a:pPr>
            <a:r>
              <a:rPr lang="en-US" sz="2400" b="1" dirty="0"/>
              <a:t>“In smart mode” </a:t>
            </a:r>
            <a:r>
              <a:rPr lang="en-US" sz="2400" dirty="0"/>
              <a:t>assumes that the </a:t>
            </a:r>
            <a:r>
              <a:rPr lang="en-US" sz="2400" dirty="0" err="1"/>
              <a:t>labour</a:t>
            </a:r>
            <a:r>
              <a:rPr lang="en-US" sz="2400" dirty="0"/>
              <a:t> market is based on virtual organizations operating as temporary networks of independent entities, focused on meeting customer needs or taking advantage of market opportunities to create needs. The work is predominantly carried out by employees in onsite teams located in organizations with physical headquarters.</a:t>
            </a:r>
            <a:endParaRPr lang="de-DE" sz="2400" dirty="0"/>
          </a:p>
        </p:txBody>
      </p:sp>
    </p:spTree>
    <p:extLst>
      <p:ext uri="{BB962C8B-B14F-4D97-AF65-F5344CB8AC3E}">
        <p14:creationId xmlns:p14="http://schemas.microsoft.com/office/powerpoint/2010/main" val="37152085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56D9538-390A-2C2B-AFB6-D2695E3A2736}"/>
              </a:ext>
            </a:extLst>
          </p:cNvPr>
          <p:cNvSpPr>
            <a:spLocks noGrp="1"/>
          </p:cNvSpPr>
          <p:nvPr>
            <p:ph type="ctrTitle"/>
          </p:nvPr>
        </p:nvSpPr>
        <p:spPr/>
        <p:txBody>
          <a:bodyPr/>
          <a:lstStyle/>
          <a:p>
            <a:r>
              <a:rPr lang="pl-PL" dirty="0"/>
              <a:t>S</a:t>
            </a:r>
            <a:r>
              <a:rPr lang="de-DE" dirty="0" err="1"/>
              <a:t>cenario</a:t>
            </a:r>
            <a:r>
              <a:rPr lang="de-DE" dirty="0"/>
              <a:t> </a:t>
            </a:r>
            <a:r>
              <a:rPr lang="de-DE" dirty="0" err="1"/>
              <a:t>method</a:t>
            </a:r>
            <a:endParaRPr lang="pl-PL" dirty="0"/>
          </a:p>
        </p:txBody>
      </p:sp>
      <p:sp>
        <p:nvSpPr>
          <p:cNvPr id="3" name="Inhaltsplatzhalter 2">
            <a:extLst>
              <a:ext uri="{FF2B5EF4-FFF2-40B4-BE49-F238E27FC236}">
                <a16:creationId xmlns:a16="http://schemas.microsoft.com/office/drawing/2014/main" id="{AC6E49E9-EABB-5C0C-B7BE-BE1A67A8DE92}"/>
              </a:ext>
            </a:extLst>
          </p:cNvPr>
          <p:cNvSpPr>
            <a:spLocks noGrp="1"/>
          </p:cNvSpPr>
          <p:nvPr>
            <p:ph sz="quarter" idx="10"/>
          </p:nvPr>
        </p:nvSpPr>
        <p:spPr>
          <a:xfrm>
            <a:off x="110049" y="1756446"/>
            <a:ext cx="9420031" cy="5004460"/>
          </a:xfrm>
        </p:spPr>
        <p:txBody>
          <a:bodyPr>
            <a:normAutofit fontScale="92500" lnSpcReduction="20000"/>
          </a:bodyPr>
          <a:lstStyle/>
          <a:p>
            <a:pPr marL="514350" indent="-514350" algn="just">
              <a:buFont typeface="+mj-lt"/>
              <a:buAutoNum type="arabicPeriod" startAt="3"/>
            </a:pPr>
            <a:r>
              <a:rPr lang="en-US" b="1" dirty="0"/>
              <a:t>“In offline mode” </a:t>
            </a:r>
            <a:r>
              <a:rPr lang="en-US" dirty="0"/>
              <a:t>posits that the </a:t>
            </a:r>
            <a:r>
              <a:rPr lang="en-US" dirty="0" err="1"/>
              <a:t>labour</a:t>
            </a:r>
            <a:r>
              <a:rPr lang="en-US" dirty="0"/>
              <a:t> market is based on small local enterprises with staff working on site. The work environment becomes homogeneous. On site work gets in the way of the internationalization of Polish enterprises, regardless of industry, which hampers their development. However, industry-specific competencies are gaining in importance. The balance between employees' private and professional lives is also important.</a:t>
            </a:r>
            <a:endParaRPr lang="pl-PL" dirty="0"/>
          </a:p>
          <a:p>
            <a:pPr marL="514350" indent="-514350" algn="just">
              <a:buFont typeface="+mj-lt"/>
              <a:buAutoNum type="arabicPeriod" startAt="3"/>
            </a:pPr>
            <a:r>
              <a:rPr lang="en-US" dirty="0"/>
              <a:t>“</a:t>
            </a:r>
            <a:r>
              <a:rPr lang="en-US" b="1" dirty="0"/>
              <a:t>Digital detox” </a:t>
            </a:r>
            <a:r>
              <a:rPr lang="en-US" dirty="0"/>
              <a:t>presumes that the </a:t>
            </a:r>
            <a:r>
              <a:rPr lang="en-US" dirty="0" err="1"/>
              <a:t>labour</a:t>
            </a:r>
            <a:r>
              <a:rPr lang="en-US" dirty="0"/>
              <a:t> market in 2035 will be much more </a:t>
            </a:r>
            <a:r>
              <a:rPr lang="en-US" dirty="0" err="1"/>
              <a:t>analoug</a:t>
            </a:r>
            <a:r>
              <a:rPr lang="en-US" dirty="0"/>
              <a:t>, largely due to the emergence of many negative social phenomena linked to work in the virtual space. There will be a return to on site professional activity. At the same time, employees will still have the skills to work in dispersed teams, which will largely go unused. There will be a need to adapt to work involving direct cooperation. Employees will place considerable emphasis on maintaining work-life balance. </a:t>
            </a:r>
            <a:endParaRPr lang="de-DE" dirty="0"/>
          </a:p>
        </p:txBody>
      </p:sp>
    </p:spTree>
    <p:extLst>
      <p:ext uri="{BB962C8B-B14F-4D97-AF65-F5344CB8AC3E}">
        <p14:creationId xmlns:p14="http://schemas.microsoft.com/office/powerpoint/2010/main" val="18131071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56D9538-390A-2C2B-AFB6-D2695E3A2736}"/>
              </a:ext>
            </a:extLst>
          </p:cNvPr>
          <p:cNvSpPr>
            <a:spLocks noGrp="1"/>
          </p:cNvSpPr>
          <p:nvPr>
            <p:ph type="ctrTitle"/>
          </p:nvPr>
        </p:nvSpPr>
        <p:spPr/>
        <p:txBody>
          <a:bodyPr/>
          <a:lstStyle/>
          <a:p>
            <a:r>
              <a:rPr lang="pl-PL" dirty="0"/>
              <a:t>Delphi </a:t>
            </a:r>
            <a:r>
              <a:rPr lang="pl-PL" dirty="0" err="1"/>
              <a:t>survey</a:t>
            </a:r>
            <a:endParaRPr lang="pl-PL" dirty="0"/>
          </a:p>
        </p:txBody>
      </p:sp>
      <p:sp>
        <p:nvSpPr>
          <p:cNvPr id="3" name="Inhaltsplatzhalter 2">
            <a:extLst>
              <a:ext uri="{FF2B5EF4-FFF2-40B4-BE49-F238E27FC236}">
                <a16:creationId xmlns:a16="http://schemas.microsoft.com/office/drawing/2014/main" id="{AC6E49E9-EABB-5C0C-B7BE-BE1A67A8DE92}"/>
              </a:ext>
            </a:extLst>
          </p:cNvPr>
          <p:cNvSpPr>
            <a:spLocks noGrp="1"/>
          </p:cNvSpPr>
          <p:nvPr>
            <p:ph sz="quarter" idx="10"/>
          </p:nvPr>
        </p:nvSpPr>
        <p:spPr/>
        <p:txBody>
          <a:bodyPr>
            <a:normAutofit/>
          </a:bodyPr>
          <a:lstStyle/>
          <a:p>
            <a:pPr marL="457200" indent="-457200" algn="just">
              <a:buFont typeface="Arial" panose="020B0604020202020204" pitchFamily="34" charset="0"/>
              <a:buChar char="•"/>
            </a:pPr>
            <a:r>
              <a:rPr lang="en-US" sz="4000" dirty="0"/>
              <a:t>a multi-stage procedural framework, </a:t>
            </a:r>
            <a:endParaRPr lang="pl-PL" sz="4000" dirty="0"/>
          </a:p>
          <a:p>
            <a:pPr marL="457200" indent="-457200" algn="just">
              <a:buFont typeface="Arial" panose="020B0604020202020204" pitchFamily="34" charset="0"/>
              <a:buChar char="•"/>
            </a:pPr>
            <a:r>
              <a:rPr lang="en-US" sz="4000" dirty="0"/>
              <a:t>the preservation of anonymity, </a:t>
            </a:r>
            <a:endParaRPr lang="pl-PL" sz="4000" dirty="0"/>
          </a:p>
          <a:p>
            <a:pPr marL="457200" indent="-457200" algn="just">
              <a:buFont typeface="Arial" panose="020B0604020202020204" pitchFamily="34" charset="0"/>
              <a:buChar char="•"/>
            </a:pPr>
            <a:r>
              <a:rPr lang="en-US" sz="4000" dirty="0"/>
              <a:t>the provision of feedback, </a:t>
            </a:r>
            <a:endParaRPr lang="pl-PL" sz="4000" dirty="0"/>
          </a:p>
          <a:p>
            <a:pPr marL="457200" indent="-457200">
              <a:buFont typeface="Arial" panose="020B0604020202020204" pitchFamily="34" charset="0"/>
              <a:buChar char="•"/>
            </a:pPr>
            <a:r>
              <a:rPr lang="en-US" sz="4000" dirty="0"/>
              <a:t>the independence of expert perspectives</a:t>
            </a:r>
            <a:r>
              <a:rPr lang="pl-PL" sz="4000" dirty="0"/>
              <a:t>,</a:t>
            </a:r>
          </a:p>
          <a:p>
            <a:pPr marL="457200" indent="-457200">
              <a:buFont typeface="Arial" panose="020B0604020202020204" pitchFamily="34" charset="0"/>
              <a:buChar char="•"/>
            </a:pPr>
            <a:r>
              <a:rPr lang="en-US" sz="4000" dirty="0"/>
              <a:t>repeated surveying of the same panel of experts to ensure thorough exploration of the subject matter</a:t>
            </a:r>
            <a:r>
              <a:rPr lang="pl-PL" sz="4000" dirty="0"/>
              <a:t>.</a:t>
            </a:r>
            <a:endParaRPr lang="de-DE" sz="4000" dirty="0"/>
          </a:p>
        </p:txBody>
      </p:sp>
    </p:spTree>
    <p:extLst>
      <p:ext uri="{BB962C8B-B14F-4D97-AF65-F5344CB8AC3E}">
        <p14:creationId xmlns:p14="http://schemas.microsoft.com/office/powerpoint/2010/main" val="7804153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56D9538-390A-2C2B-AFB6-D2695E3A2736}"/>
              </a:ext>
            </a:extLst>
          </p:cNvPr>
          <p:cNvSpPr>
            <a:spLocks noGrp="1"/>
          </p:cNvSpPr>
          <p:nvPr>
            <p:ph type="ctrTitle"/>
          </p:nvPr>
        </p:nvSpPr>
        <p:spPr/>
        <p:txBody>
          <a:bodyPr/>
          <a:lstStyle/>
          <a:p>
            <a:r>
              <a:rPr lang="pl-PL" dirty="0"/>
              <a:t>Delphi </a:t>
            </a:r>
            <a:r>
              <a:rPr lang="pl-PL" dirty="0" err="1"/>
              <a:t>survey</a:t>
            </a:r>
            <a:r>
              <a:rPr lang="pl-PL" dirty="0"/>
              <a:t> – </a:t>
            </a:r>
            <a:r>
              <a:rPr lang="pl-PL" dirty="0" err="1"/>
              <a:t>research</a:t>
            </a:r>
            <a:r>
              <a:rPr lang="pl-PL" dirty="0"/>
              <a:t> </a:t>
            </a:r>
            <a:r>
              <a:rPr lang="pl-PL" dirty="0" err="1"/>
              <a:t>procedure</a:t>
            </a:r>
            <a:endParaRPr lang="pl-PL" dirty="0"/>
          </a:p>
        </p:txBody>
      </p:sp>
      <p:graphicFrame>
        <p:nvGraphicFramePr>
          <p:cNvPr id="10" name="Symbol zastępczy zawartości 9">
            <a:extLst>
              <a:ext uri="{FF2B5EF4-FFF2-40B4-BE49-F238E27FC236}">
                <a16:creationId xmlns:a16="http://schemas.microsoft.com/office/drawing/2014/main" id="{E9489BDC-FCC4-F391-4247-E11F324FC78C}"/>
              </a:ext>
            </a:extLst>
          </p:cNvPr>
          <p:cNvGraphicFramePr>
            <a:graphicFrameLocks noGrp="1"/>
          </p:cNvGraphicFramePr>
          <p:nvPr>
            <p:ph sz="quarter" idx="10"/>
            <p:extLst>
              <p:ext uri="{D42A27DB-BD31-4B8C-83A1-F6EECF244321}">
                <p14:modId xmlns:p14="http://schemas.microsoft.com/office/powerpoint/2010/main" val="1611545163"/>
              </p:ext>
            </p:extLst>
          </p:nvPr>
        </p:nvGraphicFramePr>
        <p:xfrm>
          <a:off x="109538" y="1755775"/>
          <a:ext cx="8936037" cy="500538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40369700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56D9538-390A-2C2B-AFB6-D2695E3A2736}"/>
              </a:ext>
            </a:extLst>
          </p:cNvPr>
          <p:cNvSpPr>
            <a:spLocks noGrp="1"/>
          </p:cNvSpPr>
          <p:nvPr>
            <p:ph type="ctrTitle"/>
          </p:nvPr>
        </p:nvSpPr>
        <p:spPr/>
        <p:txBody>
          <a:bodyPr/>
          <a:lstStyle/>
          <a:p>
            <a:r>
              <a:rPr lang="pl-PL" dirty="0"/>
              <a:t>Delphi </a:t>
            </a:r>
            <a:r>
              <a:rPr lang="pl-PL" dirty="0" err="1"/>
              <a:t>survey</a:t>
            </a:r>
            <a:endParaRPr lang="pl-PL" dirty="0"/>
          </a:p>
        </p:txBody>
      </p:sp>
      <mc:AlternateContent xmlns:mc="http://schemas.openxmlformats.org/markup-compatibility/2006" xmlns:a14="http://schemas.microsoft.com/office/drawing/2010/main">
        <mc:Choice Requires="a14">
          <p:sp>
            <p:nvSpPr>
              <p:cNvPr id="3" name="Inhaltsplatzhalter 2">
                <a:extLst>
                  <a:ext uri="{FF2B5EF4-FFF2-40B4-BE49-F238E27FC236}">
                    <a16:creationId xmlns:a16="http://schemas.microsoft.com/office/drawing/2014/main" id="{AC6E49E9-EABB-5C0C-B7BE-BE1A67A8DE92}"/>
                  </a:ext>
                </a:extLst>
              </p:cNvPr>
              <p:cNvSpPr>
                <a:spLocks noGrp="1"/>
              </p:cNvSpPr>
              <p:nvPr>
                <p:ph sz="quarter" idx="10"/>
              </p:nvPr>
            </p:nvSpPr>
            <p:spPr/>
            <p:txBody>
              <a:bodyPr>
                <a:normAutofit/>
              </a:bodyPr>
              <a:lstStyle/>
              <a:p>
                <a:r>
                  <a:rPr lang="pl-PL" sz="2000" b="1" dirty="0">
                    <a:latin typeface="Calibri" panose="020F0502020204030204" pitchFamily="34" charset="0"/>
                    <a:ea typeface="Calibri" panose="020F0502020204030204" pitchFamily="34" charset="0"/>
                    <a:cs typeface="Cambria Math" panose="02040503050406030204" pitchFamily="18" charset="0"/>
                  </a:rPr>
                  <a:t>I</a:t>
                </a:r>
                <a:r>
                  <a:rPr lang="en-GB" sz="2000" b="1" dirty="0" err="1">
                    <a:effectLst/>
                    <a:latin typeface="Calibri" panose="020F0502020204030204" pitchFamily="34" charset="0"/>
                    <a:ea typeface="Calibri" panose="020F0502020204030204" pitchFamily="34" charset="0"/>
                    <a:cs typeface="Cambria Math" panose="02040503050406030204" pitchFamily="18" charset="0"/>
                  </a:rPr>
                  <a:t>ndicator</a:t>
                </a:r>
                <a:r>
                  <a:rPr lang="en-GB" sz="2000" b="1" dirty="0">
                    <a:effectLst/>
                    <a:latin typeface="Calibri" panose="020F0502020204030204" pitchFamily="34" charset="0"/>
                    <a:ea typeface="Calibri" panose="020F0502020204030204" pitchFamily="34" charset="0"/>
                    <a:cs typeface="Cambria Math" panose="02040503050406030204" pitchFamily="18" charset="0"/>
                  </a:rPr>
                  <a:t> of significance </a:t>
                </a:r>
                <a:endParaRPr lang="pl-PL" sz="2000" b="1" dirty="0">
                  <a:effectLst/>
                  <a:latin typeface="Calibri" panose="020F0502020204030204" pitchFamily="34" charset="0"/>
                  <a:ea typeface="Calibri" panose="020F0502020204030204" pitchFamily="34" charset="0"/>
                  <a:cs typeface="Cambria Math" panose="02040503050406030204" pitchFamily="18" charset="0"/>
                </a:endParaRPr>
              </a:p>
              <a:p>
                <a:endParaRPr lang="pl-PL" sz="2000" b="1" dirty="0">
                  <a:latin typeface="Calibri" panose="020F0502020204030204" pitchFamily="34" charset="0"/>
                  <a:ea typeface="Calibri" panose="020F0502020204030204" pitchFamily="34" charset="0"/>
                </a:endParaRPr>
              </a:p>
              <a:p>
                <a:endParaRPr lang="pl-PL" sz="2000" b="1" dirty="0"/>
              </a:p>
              <a:p>
                <a:pPr/>
                <a14:m>
                  <m:oMathPara xmlns:m="http://schemas.openxmlformats.org/officeDocument/2006/math">
                    <m:oMathParaPr>
                      <m:jc m:val="centerGroup"/>
                    </m:oMathParaPr>
                    <m:oMath xmlns:m="http://schemas.openxmlformats.org/officeDocument/2006/math">
                      <m:sSub>
                        <m:sSubPr>
                          <m:ctrlPr>
                            <a:rPr lang="pl-PL" sz="1400" i="1" smtClean="0">
                              <a:effectLst/>
                              <a:latin typeface="Cambria Math" panose="02040503050406030204" pitchFamily="18" charset="0"/>
                              <a:cs typeface="Calibri" panose="020F0502020204030204" pitchFamily="34" charset="0"/>
                            </a:rPr>
                          </m:ctrlPr>
                        </m:sSubPr>
                        <m:e>
                          <m:r>
                            <m:rPr>
                              <m:nor/>
                            </m:rPr>
                            <a:rPr lang="en-GB" sz="2000" b="1">
                              <a:effectLst/>
                              <a:latin typeface="Calibri" panose="020F0502020204030204" pitchFamily="34" charset="0"/>
                              <a:ea typeface="Calibri" panose="020F0502020204030204" pitchFamily="34" charset="0"/>
                            </a:rPr>
                            <m:t>I</m:t>
                          </m:r>
                        </m:e>
                        <m:sub>
                          <m:r>
                            <m:rPr>
                              <m:nor/>
                            </m:rPr>
                            <a:rPr lang="en-GB" sz="2000" b="1">
                              <a:effectLst/>
                              <a:latin typeface="Calibri" panose="020F0502020204030204" pitchFamily="34" charset="0"/>
                              <a:ea typeface="Calibri" panose="020F0502020204030204" pitchFamily="34" charset="0"/>
                            </a:rPr>
                            <m:t>s</m:t>
                          </m:r>
                        </m:sub>
                      </m:sSub>
                      <m:r>
                        <m:rPr>
                          <m:nor/>
                        </m:rPr>
                        <a:rPr lang="en-GB" sz="2000">
                          <a:effectLst/>
                          <a:latin typeface="Calibri" panose="020F0502020204030204" pitchFamily="34" charset="0"/>
                          <a:ea typeface="Calibri" panose="020F0502020204030204" pitchFamily="34" charset="0"/>
                        </a:rPr>
                        <m:t>= </m:t>
                      </m:r>
                      <m:f>
                        <m:fPr>
                          <m:ctrlPr>
                            <a:rPr lang="pl-PL" sz="1400" i="1">
                              <a:effectLst/>
                              <a:latin typeface="Cambria Math" panose="02040503050406030204" pitchFamily="18" charset="0"/>
                              <a:cs typeface="Calibri" panose="020F0502020204030204" pitchFamily="34" charset="0"/>
                            </a:rPr>
                          </m:ctrlPr>
                        </m:fPr>
                        <m:num>
                          <m:sSub>
                            <m:sSubPr>
                              <m:ctrlPr>
                                <a:rPr lang="pl-PL" sz="1400" i="1">
                                  <a:effectLst/>
                                  <a:latin typeface="Cambria Math" panose="02040503050406030204" pitchFamily="18" charset="0"/>
                                  <a:cs typeface="Calibri" panose="020F0502020204030204" pitchFamily="34" charset="0"/>
                                </a:rPr>
                              </m:ctrlPr>
                            </m:sSubPr>
                            <m:e>
                              <m:r>
                                <m:rPr>
                                  <m:nor/>
                                </m:rPr>
                                <a:rPr lang="en-GB" sz="2000" b="1">
                                  <a:effectLst/>
                                  <a:latin typeface="Calibri" panose="020F0502020204030204" pitchFamily="34" charset="0"/>
                                  <a:ea typeface="Calibri" panose="020F0502020204030204" pitchFamily="34" charset="0"/>
                                </a:rPr>
                                <m:t>100</m:t>
                              </m:r>
                              <m:r>
                                <m:rPr>
                                  <m:nor/>
                                </m:rPr>
                                <a:rPr lang="en-GB" sz="2000" i="1">
                                  <a:effectLst/>
                                  <a:latin typeface="Calibri" panose="020F0502020204030204" pitchFamily="34" charset="0"/>
                                  <a:ea typeface="Calibri" panose="020F0502020204030204" pitchFamily="34" charset="0"/>
                                </a:rPr>
                                <m:t>∗</m:t>
                              </m:r>
                              <m:r>
                                <m:rPr>
                                  <m:nor/>
                                </m:rPr>
                                <a:rPr lang="en-GB" sz="2000" b="1">
                                  <a:effectLst/>
                                  <a:latin typeface="Calibri" panose="020F0502020204030204" pitchFamily="34" charset="0"/>
                                  <a:ea typeface="Calibri" panose="020F0502020204030204" pitchFamily="34" charset="0"/>
                                </a:rPr>
                                <m:t>n</m:t>
                              </m:r>
                            </m:e>
                            <m:sub>
                              <m:r>
                                <m:rPr>
                                  <m:nor/>
                                </m:rPr>
                                <a:rPr lang="en-GB" sz="2000" b="1">
                                  <a:effectLst/>
                                  <a:latin typeface="Calibri" panose="020F0502020204030204" pitchFamily="34" charset="0"/>
                                  <a:ea typeface="Calibri" panose="020F0502020204030204" pitchFamily="34" charset="0"/>
                                </a:rPr>
                                <m:t>VH</m:t>
                              </m:r>
                            </m:sub>
                          </m:sSub>
                          <m:r>
                            <m:rPr>
                              <m:nor/>
                            </m:rPr>
                            <a:rPr lang="en-GB" sz="2000">
                              <a:effectLst/>
                              <a:latin typeface="Calibri" panose="020F0502020204030204" pitchFamily="34" charset="0"/>
                              <a:ea typeface="Calibri" panose="020F0502020204030204" pitchFamily="34" charset="0"/>
                            </a:rPr>
                            <m:t>+</m:t>
                          </m:r>
                          <m:sSub>
                            <m:sSubPr>
                              <m:ctrlPr>
                                <a:rPr lang="pl-PL" sz="1400" i="1">
                                  <a:effectLst/>
                                  <a:latin typeface="Cambria Math" panose="02040503050406030204" pitchFamily="18" charset="0"/>
                                  <a:cs typeface="Calibri" panose="020F0502020204030204" pitchFamily="34" charset="0"/>
                                </a:rPr>
                              </m:ctrlPr>
                            </m:sSubPr>
                            <m:e>
                              <m:r>
                                <m:rPr>
                                  <m:nor/>
                                </m:rPr>
                                <a:rPr lang="en-GB" sz="2000" b="1">
                                  <a:effectLst/>
                                  <a:latin typeface="Calibri" panose="020F0502020204030204" pitchFamily="34" charset="0"/>
                                  <a:ea typeface="Calibri" panose="020F0502020204030204" pitchFamily="34" charset="0"/>
                                </a:rPr>
                                <m:t>75</m:t>
                              </m:r>
                              <m:r>
                                <m:rPr>
                                  <m:nor/>
                                </m:rPr>
                                <a:rPr lang="en-GB" sz="2000" i="1">
                                  <a:effectLst/>
                                  <a:latin typeface="Calibri" panose="020F0502020204030204" pitchFamily="34" charset="0"/>
                                  <a:ea typeface="Calibri" panose="020F0502020204030204" pitchFamily="34" charset="0"/>
                                </a:rPr>
                                <m:t>∗</m:t>
                              </m:r>
                              <m:r>
                                <m:rPr>
                                  <m:nor/>
                                </m:rPr>
                                <a:rPr lang="en-GB" sz="2000" b="1">
                                  <a:effectLst/>
                                  <a:latin typeface="Calibri" panose="020F0502020204030204" pitchFamily="34" charset="0"/>
                                  <a:ea typeface="Calibri" panose="020F0502020204030204" pitchFamily="34" charset="0"/>
                                </a:rPr>
                                <m:t>n</m:t>
                              </m:r>
                            </m:e>
                            <m:sub>
                              <m:r>
                                <m:rPr>
                                  <m:nor/>
                                </m:rPr>
                                <a:rPr lang="en-GB" sz="2000" b="1">
                                  <a:effectLst/>
                                  <a:latin typeface="Calibri" panose="020F0502020204030204" pitchFamily="34" charset="0"/>
                                  <a:ea typeface="Calibri" panose="020F0502020204030204" pitchFamily="34" charset="0"/>
                                </a:rPr>
                                <m:t>H</m:t>
                              </m:r>
                            </m:sub>
                          </m:sSub>
                          <m:r>
                            <m:rPr>
                              <m:nor/>
                            </m:rPr>
                            <a:rPr lang="en-GB" sz="2000">
                              <a:effectLst/>
                              <a:latin typeface="Calibri" panose="020F0502020204030204" pitchFamily="34" charset="0"/>
                              <a:ea typeface="Calibri" panose="020F0502020204030204" pitchFamily="34" charset="0"/>
                            </a:rPr>
                            <m:t>+</m:t>
                          </m:r>
                          <m:sSub>
                            <m:sSubPr>
                              <m:ctrlPr>
                                <a:rPr lang="pl-PL" sz="1400" i="1">
                                  <a:effectLst/>
                                  <a:latin typeface="Cambria Math" panose="02040503050406030204" pitchFamily="18" charset="0"/>
                                  <a:cs typeface="Calibri" panose="020F0502020204030204" pitchFamily="34" charset="0"/>
                                </a:rPr>
                              </m:ctrlPr>
                            </m:sSubPr>
                            <m:e>
                              <m:r>
                                <m:rPr>
                                  <m:nor/>
                                </m:rPr>
                                <a:rPr lang="en-GB" sz="2000" b="1">
                                  <a:effectLst/>
                                  <a:latin typeface="Calibri" panose="020F0502020204030204" pitchFamily="34" charset="0"/>
                                  <a:ea typeface="Calibri" panose="020F0502020204030204" pitchFamily="34" charset="0"/>
                                </a:rPr>
                                <m:t>50</m:t>
                              </m:r>
                              <m:r>
                                <m:rPr>
                                  <m:nor/>
                                </m:rPr>
                                <a:rPr lang="en-GB" sz="2000" i="1">
                                  <a:effectLst/>
                                  <a:latin typeface="Calibri" panose="020F0502020204030204" pitchFamily="34" charset="0"/>
                                  <a:ea typeface="Calibri" panose="020F0502020204030204" pitchFamily="34" charset="0"/>
                                </a:rPr>
                                <m:t>∗</m:t>
                              </m:r>
                              <m:r>
                                <m:rPr>
                                  <m:nor/>
                                </m:rPr>
                                <a:rPr lang="en-GB" sz="2000" b="1">
                                  <a:effectLst/>
                                  <a:latin typeface="Calibri" panose="020F0502020204030204" pitchFamily="34" charset="0"/>
                                  <a:ea typeface="Calibri" panose="020F0502020204030204" pitchFamily="34" charset="0"/>
                                </a:rPr>
                                <m:t>n</m:t>
                              </m:r>
                            </m:e>
                            <m:sub>
                              <m:r>
                                <m:rPr>
                                  <m:nor/>
                                </m:rPr>
                                <a:rPr lang="en-GB" sz="2000" b="1">
                                  <a:effectLst/>
                                  <a:latin typeface="Calibri" panose="020F0502020204030204" pitchFamily="34" charset="0"/>
                                  <a:ea typeface="Calibri" panose="020F0502020204030204" pitchFamily="34" charset="0"/>
                                </a:rPr>
                                <m:t>A</m:t>
                              </m:r>
                            </m:sub>
                          </m:sSub>
                          <m:r>
                            <m:rPr>
                              <m:nor/>
                            </m:rPr>
                            <a:rPr lang="en-GB" sz="2000">
                              <a:effectLst/>
                              <a:latin typeface="Calibri" panose="020F0502020204030204" pitchFamily="34" charset="0"/>
                              <a:ea typeface="Calibri" panose="020F0502020204030204" pitchFamily="34" charset="0"/>
                            </a:rPr>
                            <m:t>+</m:t>
                          </m:r>
                          <m:r>
                            <m:rPr>
                              <m:nor/>
                            </m:rPr>
                            <a:rPr lang="en-GB" sz="2000" b="1">
                              <a:effectLst/>
                              <a:latin typeface="Calibri" panose="020F0502020204030204" pitchFamily="34" charset="0"/>
                              <a:ea typeface="Calibri" panose="020F0502020204030204" pitchFamily="34" charset="0"/>
                            </a:rPr>
                            <m:t>25</m:t>
                          </m:r>
                          <m:r>
                            <m:rPr>
                              <m:nor/>
                            </m:rPr>
                            <a:rPr lang="en-GB" sz="2000" i="1">
                              <a:effectLst/>
                              <a:latin typeface="Calibri" panose="020F0502020204030204" pitchFamily="34" charset="0"/>
                              <a:ea typeface="Calibri" panose="020F0502020204030204" pitchFamily="34" charset="0"/>
                            </a:rPr>
                            <m:t>∗</m:t>
                          </m:r>
                          <m:sSub>
                            <m:sSubPr>
                              <m:ctrlPr>
                                <a:rPr lang="pl-PL" sz="1400" i="1">
                                  <a:effectLst/>
                                  <a:latin typeface="Cambria Math" panose="02040503050406030204" pitchFamily="18" charset="0"/>
                                  <a:cs typeface="Calibri" panose="020F0502020204030204" pitchFamily="34" charset="0"/>
                                </a:rPr>
                              </m:ctrlPr>
                            </m:sSubPr>
                            <m:e>
                              <m:r>
                                <m:rPr>
                                  <m:nor/>
                                </m:rPr>
                                <a:rPr lang="en-GB" sz="2000" b="1">
                                  <a:effectLst/>
                                  <a:latin typeface="Calibri" panose="020F0502020204030204" pitchFamily="34" charset="0"/>
                                  <a:ea typeface="Calibri" panose="020F0502020204030204" pitchFamily="34" charset="0"/>
                                </a:rPr>
                                <m:t>n</m:t>
                              </m:r>
                            </m:e>
                            <m:sub>
                              <m:r>
                                <m:rPr>
                                  <m:nor/>
                                </m:rPr>
                                <a:rPr lang="en-GB" sz="2000" b="1">
                                  <a:effectLst/>
                                  <a:latin typeface="Calibri" panose="020F0502020204030204" pitchFamily="34" charset="0"/>
                                  <a:ea typeface="Calibri" panose="020F0502020204030204" pitchFamily="34" charset="0"/>
                                </a:rPr>
                                <m:t>L</m:t>
                              </m:r>
                            </m:sub>
                          </m:sSub>
                          <m:r>
                            <m:rPr>
                              <m:nor/>
                            </m:rPr>
                            <a:rPr lang="en-GB" sz="2000">
                              <a:effectLst/>
                              <a:latin typeface="Calibri" panose="020F0502020204030204" pitchFamily="34" charset="0"/>
                              <a:ea typeface="Calibri" panose="020F0502020204030204" pitchFamily="34" charset="0"/>
                            </a:rPr>
                            <m:t>+</m:t>
                          </m:r>
                          <m:sSub>
                            <m:sSubPr>
                              <m:ctrlPr>
                                <a:rPr lang="pl-PL" sz="1400" i="1">
                                  <a:effectLst/>
                                  <a:latin typeface="Cambria Math" panose="02040503050406030204" pitchFamily="18" charset="0"/>
                                  <a:cs typeface="Calibri" panose="020F0502020204030204" pitchFamily="34" charset="0"/>
                                </a:rPr>
                              </m:ctrlPr>
                            </m:sSubPr>
                            <m:e>
                              <m:r>
                                <m:rPr>
                                  <m:nor/>
                                </m:rPr>
                                <a:rPr lang="en-GB" sz="2000" b="1">
                                  <a:effectLst/>
                                  <a:latin typeface="Calibri" panose="020F0502020204030204" pitchFamily="34" charset="0"/>
                                  <a:ea typeface="Calibri" panose="020F0502020204030204" pitchFamily="34" charset="0"/>
                                </a:rPr>
                                <m:t>0</m:t>
                              </m:r>
                              <m:r>
                                <m:rPr>
                                  <m:nor/>
                                </m:rPr>
                                <a:rPr lang="en-GB" sz="2000" i="1">
                                  <a:effectLst/>
                                  <a:latin typeface="Calibri" panose="020F0502020204030204" pitchFamily="34" charset="0"/>
                                  <a:ea typeface="Calibri" panose="020F0502020204030204" pitchFamily="34" charset="0"/>
                                </a:rPr>
                                <m:t>∗</m:t>
                              </m:r>
                              <m:r>
                                <m:rPr>
                                  <m:nor/>
                                </m:rPr>
                                <a:rPr lang="en-GB" sz="2000" b="1">
                                  <a:effectLst/>
                                  <a:latin typeface="Calibri" panose="020F0502020204030204" pitchFamily="34" charset="0"/>
                                  <a:ea typeface="Calibri" panose="020F0502020204030204" pitchFamily="34" charset="0"/>
                                </a:rPr>
                                <m:t>n</m:t>
                              </m:r>
                            </m:e>
                            <m:sub>
                              <m:r>
                                <m:rPr>
                                  <m:nor/>
                                </m:rPr>
                                <a:rPr lang="en-GB" sz="2000" b="1">
                                  <a:effectLst/>
                                  <a:latin typeface="Calibri" panose="020F0502020204030204" pitchFamily="34" charset="0"/>
                                  <a:ea typeface="Calibri" panose="020F0502020204030204" pitchFamily="34" charset="0"/>
                                </a:rPr>
                                <m:t>VL</m:t>
                              </m:r>
                            </m:sub>
                          </m:sSub>
                        </m:num>
                        <m:den>
                          <m:r>
                            <m:rPr>
                              <m:nor/>
                            </m:rPr>
                            <a:rPr lang="en-GB" sz="2000" b="1">
                              <a:effectLst/>
                              <a:latin typeface="Calibri" panose="020F0502020204030204" pitchFamily="34" charset="0"/>
                              <a:ea typeface="Calibri" panose="020F0502020204030204" pitchFamily="34" charset="0"/>
                            </a:rPr>
                            <m:t>n</m:t>
                          </m:r>
                        </m:den>
                      </m:f>
                    </m:oMath>
                  </m:oMathPara>
                </a14:m>
                <a:endParaRPr lang="pl-PL" sz="2000" b="1" dirty="0"/>
              </a:p>
              <a:p>
                <a:endParaRPr lang="pl-PL" sz="2000" b="1" dirty="0"/>
              </a:p>
              <a:p>
                <a:r>
                  <a:rPr lang="en-US" sz="2000" b="1" dirty="0"/>
                  <a:t>where:</a:t>
                </a:r>
              </a:p>
              <a:p>
                <a:pPr marL="342900" indent="-342900">
                  <a:buFont typeface="Arial" panose="020B0604020202020204" pitchFamily="34" charset="0"/>
                  <a:buChar char="•"/>
                </a:pPr>
                <a:r>
                  <a:rPr lang="en-US" sz="2000" dirty="0" err="1"/>
                  <a:t>n</a:t>
                </a:r>
                <a:r>
                  <a:rPr lang="en-US" sz="2000" baseline="-25000" dirty="0" err="1"/>
                  <a:t>VH</a:t>
                </a:r>
                <a:r>
                  <a:rPr lang="en-US" sz="2000" dirty="0"/>
                  <a:t> the number of responses very high;</a:t>
                </a:r>
              </a:p>
              <a:p>
                <a:pPr marL="342900" indent="-342900">
                  <a:buFont typeface="Arial" panose="020B0604020202020204" pitchFamily="34" charset="0"/>
                  <a:buChar char="•"/>
                </a:pPr>
                <a:r>
                  <a:rPr lang="en-US" sz="2000" dirty="0" err="1"/>
                  <a:t>n</a:t>
                </a:r>
                <a:r>
                  <a:rPr lang="en-US" sz="2000" baseline="-25000" dirty="0" err="1"/>
                  <a:t>H</a:t>
                </a:r>
                <a:r>
                  <a:rPr lang="en-US" sz="2000" dirty="0"/>
                  <a:t> the number of responses high;</a:t>
                </a:r>
              </a:p>
              <a:p>
                <a:pPr marL="342900" indent="-342900">
                  <a:buFont typeface="Arial" panose="020B0604020202020204" pitchFamily="34" charset="0"/>
                  <a:buChar char="•"/>
                </a:pPr>
                <a:r>
                  <a:rPr lang="en-US" sz="2000" dirty="0" err="1"/>
                  <a:t>n</a:t>
                </a:r>
                <a:r>
                  <a:rPr lang="en-US" sz="2000" baseline="-25000" dirty="0" err="1"/>
                  <a:t>A</a:t>
                </a:r>
                <a:r>
                  <a:rPr lang="en-US" sz="2000" dirty="0"/>
                  <a:t> the number of responses average;</a:t>
                </a:r>
              </a:p>
              <a:p>
                <a:pPr marL="342900" indent="-342900">
                  <a:buFont typeface="Arial" panose="020B0604020202020204" pitchFamily="34" charset="0"/>
                  <a:buChar char="•"/>
                </a:pPr>
                <a:r>
                  <a:rPr lang="en-US" sz="2000" dirty="0" err="1"/>
                  <a:t>n</a:t>
                </a:r>
                <a:r>
                  <a:rPr lang="en-US" sz="2000" baseline="-25000" dirty="0" err="1"/>
                  <a:t>L</a:t>
                </a:r>
                <a:r>
                  <a:rPr lang="en-US" sz="2000" dirty="0"/>
                  <a:t> the number of responses low;</a:t>
                </a:r>
              </a:p>
              <a:p>
                <a:pPr marL="342900" indent="-342900">
                  <a:buFont typeface="Arial" panose="020B0604020202020204" pitchFamily="34" charset="0"/>
                  <a:buChar char="•"/>
                </a:pPr>
                <a:r>
                  <a:rPr lang="en-US" sz="2000" dirty="0" err="1"/>
                  <a:t>n</a:t>
                </a:r>
                <a:r>
                  <a:rPr lang="en-US" sz="2000" baseline="-25000" dirty="0" err="1"/>
                  <a:t>VL</a:t>
                </a:r>
                <a:r>
                  <a:rPr lang="en-US" sz="2000" dirty="0"/>
                  <a:t> the number of responses very low;</a:t>
                </a:r>
              </a:p>
              <a:p>
                <a:pPr marL="342900" indent="-342900">
                  <a:buFont typeface="Arial" panose="020B0604020202020204" pitchFamily="34" charset="0"/>
                  <a:buChar char="•"/>
                </a:pPr>
                <a:r>
                  <a:rPr lang="en-US" sz="2000" dirty="0"/>
                  <a:t>n the number of all responses.</a:t>
                </a:r>
              </a:p>
              <a:p>
                <a:endParaRPr lang="de-DE" sz="2000" b="1" dirty="0"/>
              </a:p>
            </p:txBody>
          </p:sp>
        </mc:Choice>
        <mc:Fallback xmlns="">
          <p:sp>
            <p:nvSpPr>
              <p:cNvPr id="3" name="Inhaltsplatzhalter 2">
                <a:extLst>
                  <a:ext uri="{FF2B5EF4-FFF2-40B4-BE49-F238E27FC236}">
                    <a16:creationId xmlns:a16="http://schemas.microsoft.com/office/drawing/2014/main" id="{AC6E49E9-EABB-5C0C-B7BE-BE1A67A8DE92}"/>
                  </a:ext>
                </a:extLst>
              </p:cNvPr>
              <p:cNvSpPr>
                <a:spLocks noGrp="1" noRot="1" noChangeAspect="1" noMove="1" noResize="1" noEditPoints="1" noAdjustHandles="1" noChangeArrowheads="1" noChangeShapeType="1" noTextEdit="1"/>
              </p:cNvSpPr>
              <p:nvPr>
                <p:ph sz="quarter" idx="10"/>
              </p:nvPr>
            </p:nvSpPr>
            <p:spPr>
              <a:blipFill>
                <a:blip r:embed="rId2"/>
                <a:stretch>
                  <a:fillRect l="-682" t="-1218"/>
                </a:stretch>
              </a:blipFill>
            </p:spPr>
            <p:txBody>
              <a:bodyPr/>
              <a:lstStyle/>
              <a:p>
                <a:r>
                  <a:rPr lang="pl-PL">
                    <a:noFill/>
                  </a:rPr>
                  <a:t> </a:t>
                </a:r>
              </a:p>
            </p:txBody>
          </p:sp>
        </mc:Fallback>
      </mc:AlternateContent>
    </p:spTree>
    <p:extLst>
      <p:ext uri="{BB962C8B-B14F-4D97-AF65-F5344CB8AC3E}">
        <p14:creationId xmlns:p14="http://schemas.microsoft.com/office/powerpoint/2010/main" val="262069133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56D9538-390A-2C2B-AFB6-D2695E3A2736}"/>
              </a:ext>
            </a:extLst>
          </p:cNvPr>
          <p:cNvSpPr>
            <a:spLocks noGrp="1"/>
          </p:cNvSpPr>
          <p:nvPr>
            <p:ph type="ctrTitle"/>
          </p:nvPr>
        </p:nvSpPr>
        <p:spPr/>
        <p:txBody>
          <a:bodyPr/>
          <a:lstStyle/>
          <a:p>
            <a:r>
              <a:rPr lang="pl-PL" dirty="0"/>
              <a:t>Delphi </a:t>
            </a:r>
            <a:r>
              <a:rPr lang="pl-PL" dirty="0" err="1"/>
              <a:t>survey</a:t>
            </a:r>
            <a:r>
              <a:rPr lang="pl-PL" dirty="0"/>
              <a:t> – </a:t>
            </a:r>
            <a:r>
              <a:rPr lang="pl-PL" dirty="0" err="1"/>
              <a:t>results</a:t>
            </a:r>
            <a:endParaRPr lang="pl-PL" dirty="0"/>
          </a:p>
        </p:txBody>
      </p:sp>
      <p:pic>
        <p:nvPicPr>
          <p:cNvPr id="11" name="Obraz 10">
            <a:extLst>
              <a:ext uri="{FF2B5EF4-FFF2-40B4-BE49-F238E27FC236}">
                <a16:creationId xmlns:a16="http://schemas.microsoft.com/office/drawing/2014/main" id="{C1AF9C2A-1B61-13C0-D293-8E2DC62BA973}"/>
              </a:ext>
            </a:extLst>
          </p:cNvPr>
          <p:cNvPicPr>
            <a:picLocks noChangeAspect="1"/>
          </p:cNvPicPr>
          <p:nvPr/>
        </p:nvPicPr>
        <p:blipFill>
          <a:blip r:embed="rId2">
            <a:duotone>
              <a:prstClr val="black"/>
              <a:schemeClr val="accent1">
                <a:tint val="45000"/>
                <a:satMod val="400000"/>
              </a:schemeClr>
            </a:duotone>
          </a:blip>
          <a:stretch>
            <a:fillRect/>
          </a:stretch>
        </p:blipFill>
        <p:spPr>
          <a:xfrm>
            <a:off x="1005840" y="1635760"/>
            <a:ext cx="4765039" cy="4917440"/>
          </a:xfrm>
          <a:prstGeom prst="rect">
            <a:avLst/>
          </a:prstGeom>
          <a:ln w="19050">
            <a:solidFill>
              <a:srgbClr val="00494B"/>
            </a:solidFill>
          </a:ln>
        </p:spPr>
      </p:pic>
    </p:spTree>
    <p:extLst>
      <p:ext uri="{BB962C8B-B14F-4D97-AF65-F5344CB8AC3E}">
        <p14:creationId xmlns:p14="http://schemas.microsoft.com/office/powerpoint/2010/main" val="401148124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56D9538-390A-2C2B-AFB6-D2695E3A2736}"/>
              </a:ext>
            </a:extLst>
          </p:cNvPr>
          <p:cNvSpPr>
            <a:spLocks noGrp="1"/>
          </p:cNvSpPr>
          <p:nvPr>
            <p:ph type="ctrTitle"/>
          </p:nvPr>
        </p:nvSpPr>
        <p:spPr/>
        <p:txBody>
          <a:bodyPr/>
          <a:lstStyle/>
          <a:p>
            <a:r>
              <a:rPr lang="pl-PL" dirty="0"/>
              <a:t>Delphi </a:t>
            </a:r>
            <a:r>
              <a:rPr lang="pl-PL" dirty="0" err="1"/>
              <a:t>survey</a:t>
            </a:r>
            <a:endParaRPr lang="pl-PL" dirty="0"/>
          </a:p>
        </p:txBody>
      </p:sp>
      <p:pic>
        <p:nvPicPr>
          <p:cNvPr id="5" name="Symbol zastępczy zawartości 4">
            <a:extLst>
              <a:ext uri="{FF2B5EF4-FFF2-40B4-BE49-F238E27FC236}">
                <a16:creationId xmlns:a16="http://schemas.microsoft.com/office/drawing/2014/main" id="{AA4217E7-A208-9D2E-CBF0-1AEC83FA5C68}"/>
              </a:ext>
            </a:extLst>
          </p:cNvPr>
          <p:cNvPicPr>
            <a:picLocks noGrp="1" noChangeAspect="1"/>
          </p:cNvPicPr>
          <p:nvPr>
            <p:ph sz="quarter" idx="10"/>
          </p:nvPr>
        </p:nvPicPr>
        <p:blipFill>
          <a:blip r:embed="rId2"/>
          <a:stretch>
            <a:fillRect/>
          </a:stretch>
        </p:blipFill>
        <p:spPr>
          <a:xfrm>
            <a:off x="233265" y="1526306"/>
            <a:ext cx="8936037" cy="1767400"/>
          </a:xfrm>
        </p:spPr>
      </p:pic>
      <p:sp>
        <p:nvSpPr>
          <p:cNvPr id="7" name="pole tekstowe 6">
            <a:extLst>
              <a:ext uri="{FF2B5EF4-FFF2-40B4-BE49-F238E27FC236}">
                <a16:creationId xmlns:a16="http://schemas.microsoft.com/office/drawing/2014/main" id="{CF56A7DC-E572-B353-6188-B854751479B9}"/>
              </a:ext>
            </a:extLst>
          </p:cNvPr>
          <p:cNvSpPr txBox="1"/>
          <p:nvPr/>
        </p:nvSpPr>
        <p:spPr>
          <a:xfrm>
            <a:off x="233265" y="3681486"/>
            <a:ext cx="9227975" cy="2677656"/>
          </a:xfrm>
          <a:prstGeom prst="rect">
            <a:avLst/>
          </a:prstGeom>
          <a:noFill/>
        </p:spPr>
        <p:txBody>
          <a:bodyPr wrap="square">
            <a:spAutoFit/>
          </a:bodyPr>
          <a:lstStyle/>
          <a:p>
            <a:pPr algn="ctr"/>
            <a:r>
              <a:rPr lang="en-US" sz="2400" dirty="0"/>
              <a:t>The results of the above study show that the </a:t>
            </a:r>
            <a:r>
              <a:rPr lang="en-US" sz="2400" b="1" dirty="0"/>
              <a:t>future </a:t>
            </a:r>
            <a:r>
              <a:rPr lang="en-US" sz="2400" b="1" dirty="0" err="1"/>
              <a:t>labour</a:t>
            </a:r>
            <a:r>
              <a:rPr lang="en-US" sz="2400" b="1" dirty="0"/>
              <a:t> market in Poland </a:t>
            </a:r>
            <a:r>
              <a:rPr lang="en-US" sz="2400" dirty="0"/>
              <a:t>will be shaped by the following </a:t>
            </a:r>
            <a:r>
              <a:rPr lang="en-US" sz="2400" b="1" dirty="0"/>
              <a:t>megatrends</a:t>
            </a:r>
            <a:r>
              <a:rPr lang="en-US" sz="2400" dirty="0"/>
              <a:t>: </a:t>
            </a:r>
            <a:endParaRPr lang="pl-PL" sz="2400" dirty="0"/>
          </a:p>
          <a:p>
            <a:pPr marL="342900" indent="-342900">
              <a:buFont typeface="Arial" panose="020B0604020202020204" pitchFamily="34" charset="0"/>
              <a:buChar char="•"/>
            </a:pPr>
            <a:r>
              <a:rPr lang="en-US" sz="2400" dirty="0"/>
              <a:t>the technological revolution (digitalization, </a:t>
            </a:r>
            <a:r>
              <a:rPr lang="pl-PL" sz="2400" dirty="0"/>
              <a:t>AI</a:t>
            </a:r>
            <a:r>
              <a:rPr lang="en-US" sz="2400" dirty="0"/>
              <a:t>, automation, robotics, big data), </a:t>
            </a:r>
            <a:endParaRPr lang="pl-PL" sz="2400" dirty="0"/>
          </a:p>
          <a:p>
            <a:pPr marL="342900" indent="-342900">
              <a:buFont typeface="Arial" panose="020B0604020202020204" pitchFamily="34" charset="0"/>
              <a:buChar char="•"/>
            </a:pPr>
            <a:r>
              <a:rPr lang="en-US" sz="2400" dirty="0"/>
              <a:t>the new competences and skills that will be required, </a:t>
            </a:r>
            <a:endParaRPr lang="pl-PL" sz="2400" dirty="0"/>
          </a:p>
          <a:p>
            <a:pPr marL="342900" indent="-342900">
              <a:buFont typeface="Arial" panose="020B0604020202020204" pitchFamily="34" charset="0"/>
              <a:buChar char="•"/>
            </a:pPr>
            <a:r>
              <a:rPr lang="en-US" sz="2400" dirty="0"/>
              <a:t>the cultural changes (work-life balance, sustainability)</a:t>
            </a:r>
            <a:r>
              <a:rPr lang="pl-PL" sz="2400" dirty="0"/>
              <a:t>,</a:t>
            </a:r>
          </a:p>
          <a:p>
            <a:pPr marL="342900" indent="-342900">
              <a:buFont typeface="Arial" panose="020B0604020202020204" pitchFamily="34" charset="0"/>
              <a:buChar char="•"/>
            </a:pPr>
            <a:r>
              <a:rPr lang="en-US" sz="2400" dirty="0"/>
              <a:t>demographic shifts (ageing population, </a:t>
            </a:r>
            <a:r>
              <a:rPr lang="en-US" sz="2400" dirty="0" err="1"/>
              <a:t>urbanisation</a:t>
            </a:r>
            <a:r>
              <a:rPr lang="en-US" sz="2400" dirty="0"/>
              <a:t> and migration). </a:t>
            </a:r>
            <a:endParaRPr lang="pl-PL" sz="2400" dirty="0"/>
          </a:p>
        </p:txBody>
      </p:sp>
    </p:spTree>
    <p:extLst>
      <p:ext uri="{BB962C8B-B14F-4D97-AF65-F5344CB8AC3E}">
        <p14:creationId xmlns:p14="http://schemas.microsoft.com/office/powerpoint/2010/main" val="214389396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56D9538-390A-2C2B-AFB6-D2695E3A2736}"/>
              </a:ext>
            </a:extLst>
          </p:cNvPr>
          <p:cNvSpPr>
            <a:spLocks noGrp="1"/>
          </p:cNvSpPr>
          <p:nvPr>
            <p:ph type="ctrTitle"/>
          </p:nvPr>
        </p:nvSpPr>
        <p:spPr/>
        <p:txBody>
          <a:bodyPr/>
          <a:lstStyle/>
          <a:p>
            <a:r>
              <a:rPr lang="en-US" sz="3200" dirty="0"/>
              <a:t>Procedure of creating vision of </a:t>
            </a:r>
            <a:r>
              <a:rPr lang="en-US" sz="3200" dirty="0" err="1"/>
              <a:t>labour</a:t>
            </a:r>
            <a:r>
              <a:rPr lang="en-US" sz="3200" dirty="0"/>
              <a:t> shortages </a:t>
            </a:r>
            <a:endParaRPr lang="de-DE" sz="3200" dirty="0"/>
          </a:p>
        </p:txBody>
      </p:sp>
      <p:pic>
        <p:nvPicPr>
          <p:cNvPr id="8" name="Symbol zastępczy zawartości 7">
            <a:extLst>
              <a:ext uri="{FF2B5EF4-FFF2-40B4-BE49-F238E27FC236}">
                <a16:creationId xmlns:a16="http://schemas.microsoft.com/office/drawing/2014/main" id="{26533635-2B78-A75A-9BA1-EDA4C50B7F74}"/>
              </a:ext>
            </a:extLst>
          </p:cNvPr>
          <p:cNvPicPr>
            <a:picLocks noGrp="1" noChangeAspect="1"/>
          </p:cNvPicPr>
          <p:nvPr>
            <p:ph sz="quarter" idx="10"/>
          </p:nvPr>
        </p:nvPicPr>
        <p:blipFill>
          <a:blip r:embed="rId2">
            <a:lum bright="-20000" contrast="40000"/>
          </a:blip>
          <a:stretch>
            <a:fillRect/>
          </a:stretch>
        </p:blipFill>
        <p:spPr>
          <a:xfrm>
            <a:off x="978629" y="1889760"/>
            <a:ext cx="7901211" cy="4511040"/>
          </a:xfrm>
          <a:prstGeom prst="rect">
            <a:avLst/>
          </a:prstGeom>
        </p:spPr>
      </p:pic>
    </p:spTree>
    <p:extLst>
      <p:ext uri="{BB962C8B-B14F-4D97-AF65-F5344CB8AC3E}">
        <p14:creationId xmlns:p14="http://schemas.microsoft.com/office/powerpoint/2010/main" val="293002461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Inhaltsplatzhalter 4">
            <a:extLst>
              <a:ext uri="{FF2B5EF4-FFF2-40B4-BE49-F238E27FC236}">
                <a16:creationId xmlns:a16="http://schemas.microsoft.com/office/drawing/2014/main" id="{97364135-5D17-9618-0E7D-15BA9518888D}"/>
              </a:ext>
            </a:extLst>
          </p:cNvPr>
          <p:cNvSpPr>
            <a:spLocks noGrp="1"/>
          </p:cNvSpPr>
          <p:nvPr>
            <p:ph sz="quarter" idx="10"/>
          </p:nvPr>
        </p:nvSpPr>
        <p:spPr>
          <a:xfrm>
            <a:off x="118499" y="1764709"/>
            <a:ext cx="5681977" cy="5004460"/>
          </a:xfrm>
        </p:spPr>
        <p:txBody>
          <a:bodyPr/>
          <a:lstStyle/>
          <a:p>
            <a:pPr marL="514350" indent="-514350">
              <a:buAutoNum type="arabicPeriod"/>
            </a:pPr>
            <a:r>
              <a:rPr lang="pl-PL" b="1" dirty="0" err="1"/>
              <a:t>Defining</a:t>
            </a:r>
            <a:r>
              <a:rPr lang="pl-PL" b="1" dirty="0"/>
              <a:t> foresight</a:t>
            </a:r>
          </a:p>
          <a:p>
            <a:pPr marL="514350" indent="-514350">
              <a:buAutoNum type="arabicPeriod"/>
            </a:pPr>
            <a:r>
              <a:rPr lang="pl-PL" b="1" dirty="0" err="1"/>
              <a:t>Research</a:t>
            </a:r>
            <a:r>
              <a:rPr lang="pl-PL" b="1" dirty="0"/>
              <a:t> </a:t>
            </a:r>
            <a:r>
              <a:rPr lang="pl-PL" b="1" dirty="0" err="1"/>
              <a:t>objective</a:t>
            </a:r>
            <a:r>
              <a:rPr lang="pl-PL" b="1" dirty="0"/>
              <a:t> and </a:t>
            </a:r>
            <a:r>
              <a:rPr lang="pl-PL" b="1" dirty="0" err="1"/>
              <a:t>method</a:t>
            </a:r>
            <a:endParaRPr lang="pl-PL" b="1" dirty="0"/>
          </a:p>
          <a:p>
            <a:pPr marL="514350" indent="-514350">
              <a:buAutoNum type="arabicPeriod"/>
            </a:pPr>
            <a:r>
              <a:rPr lang="de-DE" b="1" dirty="0"/>
              <a:t>STEEPVL </a:t>
            </a:r>
            <a:r>
              <a:rPr lang="de-DE" b="1" dirty="0" err="1"/>
              <a:t>analysis</a:t>
            </a:r>
            <a:endParaRPr lang="pl-PL" b="1" dirty="0"/>
          </a:p>
          <a:p>
            <a:pPr marL="514350" indent="-514350">
              <a:buAutoNum type="arabicPeriod"/>
            </a:pPr>
            <a:r>
              <a:rPr lang="pl-PL" b="1" dirty="0"/>
              <a:t>S</a:t>
            </a:r>
            <a:r>
              <a:rPr lang="de-DE" b="1" dirty="0" err="1"/>
              <a:t>cenario</a:t>
            </a:r>
            <a:r>
              <a:rPr lang="de-DE" b="1" dirty="0"/>
              <a:t> </a:t>
            </a:r>
            <a:r>
              <a:rPr lang="de-DE" b="1" dirty="0" err="1"/>
              <a:t>method</a:t>
            </a:r>
            <a:endParaRPr lang="pl-PL" b="1" dirty="0"/>
          </a:p>
          <a:p>
            <a:pPr marL="514350" indent="-514350">
              <a:buAutoNum type="arabicPeriod"/>
            </a:pPr>
            <a:r>
              <a:rPr lang="de-DE" b="1" dirty="0"/>
              <a:t>Delphi </a:t>
            </a:r>
            <a:r>
              <a:rPr lang="de-DE" b="1" dirty="0" err="1"/>
              <a:t>survey</a:t>
            </a:r>
            <a:endParaRPr lang="pl-PL" b="1" dirty="0"/>
          </a:p>
          <a:p>
            <a:pPr marL="514350" indent="-514350">
              <a:buAutoNum type="arabicPeriod"/>
            </a:pPr>
            <a:r>
              <a:rPr lang="en-US" b="1" dirty="0"/>
              <a:t>Procedure of creating vision of </a:t>
            </a:r>
            <a:r>
              <a:rPr lang="en-US" b="1" dirty="0" err="1"/>
              <a:t>labour</a:t>
            </a:r>
            <a:r>
              <a:rPr lang="en-US" b="1" dirty="0"/>
              <a:t> shortages </a:t>
            </a:r>
            <a:endParaRPr lang="pl-PL" b="1" dirty="0"/>
          </a:p>
          <a:p>
            <a:pPr marL="514350" indent="-514350">
              <a:buAutoNum type="arabicPeriod"/>
            </a:pPr>
            <a:r>
              <a:rPr lang="pl-PL" b="1" dirty="0" err="1"/>
              <a:t>Findings</a:t>
            </a:r>
            <a:r>
              <a:rPr lang="pl-PL" b="1" dirty="0"/>
              <a:t>, </a:t>
            </a:r>
            <a:r>
              <a:rPr lang="pl-PL" b="1" dirty="0" err="1"/>
              <a:t>limitations</a:t>
            </a:r>
            <a:r>
              <a:rPr lang="pl-PL" b="1" dirty="0"/>
              <a:t>, </a:t>
            </a:r>
            <a:r>
              <a:rPr lang="pl-PL" b="1" dirty="0" err="1"/>
              <a:t>future</a:t>
            </a:r>
            <a:r>
              <a:rPr lang="pl-PL" b="1" dirty="0"/>
              <a:t> </a:t>
            </a:r>
            <a:r>
              <a:rPr lang="pl-PL" b="1" dirty="0" err="1"/>
              <a:t>research</a:t>
            </a:r>
            <a:r>
              <a:rPr lang="pl-PL" b="1" dirty="0"/>
              <a:t> </a:t>
            </a:r>
            <a:r>
              <a:rPr lang="pl-PL" b="1" dirty="0" err="1"/>
              <a:t>directions</a:t>
            </a:r>
            <a:endParaRPr lang="de-DE" b="1" dirty="0"/>
          </a:p>
        </p:txBody>
      </p:sp>
      <p:sp>
        <p:nvSpPr>
          <p:cNvPr id="7" name="Titel 6">
            <a:extLst>
              <a:ext uri="{FF2B5EF4-FFF2-40B4-BE49-F238E27FC236}">
                <a16:creationId xmlns:a16="http://schemas.microsoft.com/office/drawing/2014/main" id="{D9F7CFF3-8E9F-9C34-845E-8A5BA8A57FCE}"/>
              </a:ext>
            </a:extLst>
          </p:cNvPr>
          <p:cNvSpPr>
            <a:spLocks noGrp="1"/>
          </p:cNvSpPr>
          <p:nvPr>
            <p:ph type="ctrTitle"/>
          </p:nvPr>
        </p:nvSpPr>
        <p:spPr/>
        <p:txBody>
          <a:bodyPr/>
          <a:lstStyle/>
          <a:p>
            <a:r>
              <a:rPr lang="pl-PL" dirty="0"/>
              <a:t>Agenda</a:t>
            </a:r>
            <a:endParaRPr lang="de-DE" dirty="0"/>
          </a:p>
        </p:txBody>
      </p:sp>
      <p:pic>
        <p:nvPicPr>
          <p:cNvPr id="4" name="Obraz 3">
            <a:extLst>
              <a:ext uri="{FF2B5EF4-FFF2-40B4-BE49-F238E27FC236}">
                <a16:creationId xmlns:a16="http://schemas.microsoft.com/office/drawing/2014/main" id="{F3C43AE9-D72D-5408-DB3A-1B3EAC2D8D02}"/>
              </a:ext>
            </a:extLst>
          </p:cNvPr>
          <p:cNvPicPr>
            <a:picLocks noChangeAspect="1"/>
          </p:cNvPicPr>
          <p:nvPr/>
        </p:nvPicPr>
        <p:blipFill>
          <a:blip r:embed="rId2"/>
          <a:stretch>
            <a:fillRect/>
          </a:stretch>
        </p:blipFill>
        <p:spPr>
          <a:xfrm>
            <a:off x="5579383" y="1764709"/>
            <a:ext cx="3466293" cy="4066384"/>
          </a:xfrm>
          <a:prstGeom prst="rect">
            <a:avLst/>
          </a:prstGeom>
        </p:spPr>
      </p:pic>
      <p:sp>
        <p:nvSpPr>
          <p:cNvPr id="6" name="Prostokąt 5">
            <a:extLst>
              <a:ext uri="{FF2B5EF4-FFF2-40B4-BE49-F238E27FC236}">
                <a16:creationId xmlns:a16="http://schemas.microsoft.com/office/drawing/2014/main" id="{2C142B5A-846E-D939-4F8C-96DC7D03414F}"/>
              </a:ext>
            </a:extLst>
          </p:cNvPr>
          <p:cNvSpPr/>
          <p:nvPr/>
        </p:nvSpPr>
        <p:spPr>
          <a:xfrm>
            <a:off x="5210082" y="5866447"/>
            <a:ext cx="4206601" cy="246221"/>
          </a:xfrm>
          <a:prstGeom prst="rect">
            <a:avLst/>
          </a:prstGeom>
        </p:spPr>
        <p:txBody>
          <a:bodyPr wrap="none">
            <a:spAutoFit/>
          </a:bodyPr>
          <a:lstStyle/>
          <a:p>
            <a:r>
              <a:rPr lang="pl-PL" sz="1000" dirty="0">
                <a:solidFill>
                  <a:schemeClr val="bg1">
                    <a:lumMod val="75000"/>
                  </a:schemeClr>
                </a:solidFill>
              </a:rPr>
              <a:t>https://pixabay.com/photos/a-book-agenda-table-notes-notebook-3043275/</a:t>
            </a:r>
          </a:p>
        </p:txBody>
      </p:sp>
    </p:spTree>
    <p:extLst>
      <p:ext uri="{BB962C8B-B14F-4D97-AF65-F5344CB8AC3E}">
        <p14:creationId xmlns:p14="http://schemas.microsoft.com/office/powerpoint/2010/main" val="3954333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5">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56D9538-390A-2C2B-AFB6-D2695E3A2736}"/>
              </a:ext>
            </a:extLst>
          </p:cNvPr>
          <p:cNvSpPr>
            <a:spLocks noGrp="1"/>
          </p:cNvSpPr>
          <p:nvPr>
            <p:ph type="ctrTitle"/>
          </p:nvPr>
        </p:nvSpPr>
        <p:spPr/>
        <p:txBody>
          <a:bodyPr/>
          <a:lstStyle/>
          <a:p>
            <a:r>
              <a:rPr lang="pl-PL" dirty="0" err="1">
                <a:solidFill>
                  <a:schemeClr val="tx1"/>
                </a:solidFill>
              </a:rPr>
              <a:t>Findings</a:t>
            </a:r>
            <a:endParaRPr lang="de-DE" dirty="0">
              <a:solidFill>
                <a:schemeClr val="tx1"/>
              </a:solidFill>
            </a:endParaRPr>
          </a:p>
        </p:txBody>
      </p:sp>
      <p:sp>
        <p:nvSpPr>
          <p:cNvPr id="3" name="Inhaltsplatzhalter 2">
            <a:extLst>
              <a:ext uri="{FF2B5EF4-FFF2-40B4-BE49-F238E27FC236}">
                <a16:creationId xmlns:a16="http://schemas.microsoft.com/office/drawing/2014/main" id="{AC6E49E9-EABB-5C0C-B7BE-BE1A67A8DE92}"/>
              </a:ext>
            </a:extLst>
          </p:cNvPr>
          <p:cNvSpPr>
            <a:spLocks noGrp="1"/>
          </p:cNvSpPr>
          <p:nvPr>
            <p:ph sz="quarter" idx="10"/>
          </p:nvPr>
        </p:nvSpPr>
        <p:spPr>
          <a:xfrm>
            <a:off x="110048" y="1756446"/>
            <a:ext cx="9556465" cy="5004460"/>
          </a:xfrm>
        </p:spPr>
        <p:txBody>
          <a:bodyPr>
            <a:normAutofit/>
          </a:bodyPr>
          <a:lstStyle/>
          <a:p>
            <a:pPr marL="457200" indent="-457200" algn="just">
              <a:buFont typeface="Arial" panose="020B0604020202020204" pitchFamily="34" charset="0"/>
              <a:buChar char="•"/>
            </a:pPr>
            <a:r>
              <a:rPr lang="en-US" dirty="0">
                <a:solidFill>
                  <a:schemeClr val="tx1"/>
                </a:solidFill>
              </a:rPr>
              <a:t>Foresight methodology allows to </a:t>
            </a:r>
            <a:r>
              <a:rPr lang="en-US" b="1" dirty="0">
                <a:solidFill>
                  <a:schemeClr val="tx1"/>
                </a:solidFill>
              </a:rPr>
              <a:t>structure the “unknown” future</a:t>
            </a:r>
            <a:r>
              <a:rPr lang="en-US" dirty="0">
                <a:solidFill>
                  <a:schemeClr val="tx1"/>
                </a:solidFill>
              </a:rPr>
              <a:t>, which in significant extent also concerns the </a:t>
            </a:r>
            <a:r>
              <a:rPr lang="en-US" dirty="0" err="1">
                <a:solidFill>
                  <a:schemeClr val="tx1"/>
                </a:solidFill>
              </a:rPr>
              <a:t>labour</a:t>
            </a:r>
            <a:r>
              <a:rPr lang="en-US" dirty="0">
                <a:solidFill>
                  <a:schemeClr val="tx1"/>
                </a:solidFill>
              </a:rPr>
              <a:t> market as it faces a high level of uncertainty. </a:t>
            </a:r>
            <a:endParaRPr lang="pl-PL" dirty="0">
              <a:solidFill>
                <a:schemeClr val="tx1"/>
              </a:solidFill>
            </a:endParaRPr>
          </a:p>
          <a:p>
            <a:pPr marL="457200" indent="-457200" algn="just">
              <a:buFont typeface="Arial" panose="020B0604020202020204" pitchFamily="34" charset="0"/>
              <a:buChar char="•"/>
            </a:pPr>
            <a:r>
              <a:rPr lang="en-US" dirty="0">
                <a:solidFill>
                  <a:schemeClr val="tx1"/>
                </a:solidFill>
              </a:rPr>
              <a:t>Foresight</a:t>
            </a:r>
            <a:r>
              <a:rPr lang="pl-PL" dirty="0">
                <a:solidFill>
                  <a:schemeClr val="tx1"/>
                </a:solidFill>
              </a:rPr>
              <a:t> </a:t>
            </a:r>
            <a:r>
              <a:rPr lang="en-US" dirty="0">
                <a:solidFill>
                  <a:schemeClr val="tx1"/>
                </a:solidFill>
              </a:rPr>
              <a:t>techniques are based on </a:t>
            </a:r>
            <a:r>
              <a:rPr lang="en-US" b="1" dirty="0">
                <a:solidFill>
                  <a:schemeClr val="tx1"/>
                </a:solidFill>
              </a:rPr>
              <a:t>expert knowledge </a:t>
            </a:r>
            <a:r>
              <a:rPr lang="en-US" dirty="0">
                <a:solidFill>
                  <a:schemeClr val="tx1"/>
                </a:solidFill>
              </a:rPr>
              <a:t>and allow for </a:t>
            </a:r>
            <a:r>
              <a:rPr lang="en-US" b="1" dirty="0">
                <a:solidFill>
                  <a:schemeClr val="tx1"/>
                </a:solidFill>
              </a:rPr>
              <a:t>spotting developments before they become trends</a:t>
            </a:r>
            <a:r>
              <a:rPr lang="en-US" dirty="0">
                <a:solidFill>
                  <a:schemeClr val="tx1"/>
                </a:solidFill>
              </a:rPr>
              <a:t> and to see patterns before they fully emerge</a:t>
            </a:r>
            <a:r>
              <a:rPr lang="pl-PL" dirty="0">
                <a:solidFill>
                  <a:schemeClr val="tx1"/>
                </a:solidFill>
              </a:rPr>
              <a:t>.</a:t>
            </a:r>
          </a:p>
          <a:p>
            <a:pPr marL="457200" indent="-457200" algn="just">
              <a:buFont typeface="Arial" panose="020B0604020202020204" pitchFamily="34" charset="0"/>
              <a:buChar char="•"/>
            </a:pPr>
            <a:r>
              <a:rPr lang="en-US" dirty="0">
                <a:solidFill>
                  <a:schemeClr val="tx1"/>
                </a:solidFill>
              </a:rPr>
              <a:t>Research</a:t>
            </a:r>
            <a:r>
              <a:rPr lang="pl-PL" dirty="0" err="1">
                <a:solidFill>
                  <a:schemeClr val="tx1"/>
                </a:solidFill>
              </a:rPr>
              <a:t>ing</a:t>
            </a:r>
            <a:r>
              <a:rPr lang="pl-PL" dirty="0">
                <a:solidFill>
                  <a:schemeClr val="tx1"/>
                </a:solidFill>
              </a:rPr>
              <a:t> </a:t>
            </a:r>
            <a:r>
              <a:rPr lang="en-US" b="1" dirty="0">
                <a:solidFill>
                  <a:schemeClr val="tx1"/>
                </a:solidFill>
              </a:rPr>
              <a:t>future demand </a:t>
            </a:r>
            <a:r>
              <a:rPr lang="en-US" dirty="0">
                <a:solidFill>
                  <a:schemeClr val="tx1"/>
                </a:solidFill>
              </a:rPr>
              <a:t>would facilitate the discernment of employers' </a:t>
            </a:r>
            <a:r>
              <a:rPr lang="en-US" b="1" dirty="0">
                <a:solidFill>
                  <a:schemeClr val="tx1"/>
                </a:solidFill>
              </a:rPr>
              <a:t>forthcoming competency requirements</a:t>
            </a:r>
            <a:r>
              <a:rPr lang="pl-PL" dirty="0">
                <a:solidFill>
                  <a:schemeClr val="tx1"/>
                </a:solidFill>
              </a:rPr>
              <a:t>.</a:t>
            </a:r>
          </a:p>
          <a:p>
            <a:pPr marL="457200" indent="-457200" algn="just">
              <a:buFont typeface="Arial" panose="020B0604020202020204" pitchFamily="34" charset="0"/>
              <a:buChar char="•"/>
            </a:pPr>
            <a:r>
              <a:rPr lang="en-US" dirty="0">
                <a:solidFill>
                  <a:schemeClr val="tx1"/>
                </a:solidFill>
              </a:rPr>
              <a:t>The comparison of </a:t>
            </a:r>
            <a:r>
              <a:rPr lang="en-US" b="1" dirty="0">
                <a:solidFill>
                  <a:schemeClr val="tx1"/>
                </a:solidFill>
              </a:rPr>
              <a:t>anticipated future demand </a:t>
            </a:r>
            <a:r>
              <a:rPr lang="en-US" dirty="0">
                <a:solidFill>
                  <a:schemeClr val="tx1"/>
                </a:solidFill>
              </a:rPr>
              <a:t>with the </a:t>
            </a:r>
            <a:r>
              <a:rPr lang="en-US" b="1" dirty="0">
                <a:solidFill>
                  <a:schemeClr val="tx1"/>
                </a:solidFill>
              </a:rPr>
              <a:t>existing supply profile </a:t>
            </a:r>
            <a:r>
              <a:rPr lang="en-US" dirty="0">
                <a:solidFill>
                  <a:schemeClr val="tx1"/>
                </a:solidFill>
              </a:rPr>
              <a:t>would provide a temporal window for mitigating </a:t>
            </a:r>
            <a:r>
              <a:rPr lang="en-US" b="1" dirty="0" err="1">
                <a:solidFill>
                  <a:schemeClr val="tx1"/>
                </a:solidFill>
              </a:rPr>
              <a:t>labour</a:t>
            </a:r>
            <a:r>
              <a:rPr lang="en-US" b="1" dirty="0">
                <a:solidFill>
                  <a:schemeClr val="tx1"/>
                </a:solidFill>
              </a:rPr>
              <a:t> shortages</a:t>
            </a:r>
            <a:r>
              <a:rPr lang="en-US" dirty="0">
                <a:solidFill>
                  <a:schemeClr val="tx1"/>
                </a:solidFill>
              </a:rPr>
              <a:t>.</a:t>
            </a:r>
            <a:endParaRPr lang="de-DE" dirty="0">
              <a:solidFill>
                <a:schemeClr val="tx1"/>
              </a:solidFill>
            </a:endParaRPr>
          </a:p>
        </p:txBody>
      </p:sp>
    </p:spTree>
    <p:extLst>
      <p:ext uri="{BB962C8B-B14F-4D97-AF65-F5344CB8AC3E}">
        <p14:creationId xmlns:p14="http://schemas.microsoft.com/office/powerpoint/2010/main" val="128404363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56D9538-390A-2C2B-AFB6-D2695E3A2736}"/>
              </a:ext>
            </a:extLst>
          </p:cNvPr>
          <p:cNvSpPr>
            <a:spLocks noGrp="1"/>
          </p:cNvSpPr>
          <p:nvPr>
            <p:ph type="ctrTitle"/>
          </p:nvPr>
        </p:nvSpPr>
        <p:spPr/>
        <p:txBody>
          <a:bodyPr/>
          <a:lstStyle/>
          <a:p>
            <a:endParaRPr lang="de-DE" dirty="0"/>
          </a:p>
        </p:txBody>
      </p:sp>
      <p:sp>
        <p:nvSpPr>
          <p:cNvPr id="3" name="Inhaltsplatzhalter 2">
            <a:extLst>
              <a:ext uri="{FF2B5EF4-FFF2-40B4-BE49-F238E27FC236}">
                <a16:creationId xmlns:a16="http://schemas.microsoft.com/office/drawing/2014/main" id="{AC6E49E9-EABB-5C0C-B7BE-BE1A67A8DE92}"/>
              </a:ext>
            </a:extLst>
          </p:cNvPr>
          <p:cNvSpPr>
            <a:spLocks noGrp="1"/>
          </p:cNvSpPr>
          <p:nvPr>
            <p:ph sz="quarter" idx="10"/>
          </p:nvPr>
        </p:nvSpPr>
        <p:spPr/>
        <p:txBody>
          <a:bodyPr/>
          <a:lstStyle/>
          <a:p>
            <a:pPr algn="ctr"/>
            <a:endParaRPr lang="pl-PL" dirty="0"/>
          </a:p>
          <a:p>
            <a:pPr algn="ctr"/>
            <a:endParaRPr lang="pl-PL" dirty="0"/>
          </a:p>
          <a:p>
            <a:pPr algn="ctr"/>
            <a:endParaRPr lang="pl-PL" dirty="0"/>
          </a:p>
          <a:p>
            <a:pPr algn="ctr"/>
            <a:endParaRPr lang="pl-PL" dirty="0"/>
          </a:p>
          <a:p>
            <a:pPr algn="ctr"/>
            <a:r>
              <a:rPr lang="pl-PL" sz="4000" b="1" dirty="0" err="1"/>
              <a:t>Thank</a:t>
            </a:r>
            <a:r>
              <a:rPr lang="pl-PL" sz="4000" b="1" dirty="0"/>
              <a:t> </a:t>
            </a:r>
            <a:r>
              <a:rPr lang="pl-PL" sz="4000" b="1" dirty="0" err="1"/>
              <a:t>you</a:t>
            </a:r>
            <a:r>
              <a:rPr lang="pl-PL" sz="4000" b="1" dirty="0"/>
              <a:t> for </a:t>
            </a:r>
            <a:r>
              <a:rPr lang="pl-PL" sz="4000" b="1" dirty="0" err="1"/>
              <a:t>your</a:t>
            </a:r>
            <a:r>
              <a:rPr lang="pl-PL" sz="4000" b="1" dirty="0"/>
              <a:t> </a:t>
            </a:r>
            <a:r>
              <a:rPr lang="pl-PL" sz="4000" b="1" dirty="0" err="1"/>
              <a:t>attention</a:t>
            </a:r>
            <a:r>
              <a:rPr lang="pl-PL" sz="4000" b="1" dirty="0"/>
              <a:t>!</a:t>
            </a:r>
            <a:endParaRPr lang="de-DE" sz="4000" b="1" dirty="0"/>
          </a:p>
        </p:txBody>
      </p:sp>
    </p:spTree>
    <p:extLst>
      <p:ext uri="{BB962C8B-B14F-4D97-AF65-F5344CB8AC3E}">
        <p14:creationId xmlns:p14="http://schemas.microsoft.com/office/powerpoint/2010/main" val="429038126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56D9538-390A-2C2B-AFB6-D2695E3A2736}"/>
              </a:ext>
            </a:extLst>
          </p:cNvPr>
          <p:cNvSpPr>
            <a:spLocks noGrp="1"/>
          </p:cNvSpPr>
          <p:nvPr>
            <p:ph type="ctrTitle"/>
          </p:nvPr>
        </p:nvSpPr>
        <p:spPr/>
        <p:txBody>
          <a:bodyPr/>
          <a:lstStyle/>
          <a:p>
            <a:r>
              <a:rPr lang="pl-PL" dirty="0"/>
              <a:t>Foresight</a:t>
            </a:r>
            <a:endParaRPr lang="de-DE" dirty="0"/>
          </a:p>
        </p:txBody>
      </p:sp>
      <p:sp>
        <p:nvSpPr>
          <p:cNvPr id="3" name="Inhaltsplatzhalter 2">
            <a:extLst>
              <a:ext uri="{FF2B5EF4-FFF2-40B4-BE49-F238E27FC236}">
                <a16:creationId xmlns:a16="http://schemas.microsoft.com/office/drawing/2014/main" id="{AC6E49E9-EABB-5C0C-B7BE-BE1A67A8DE92}"/>
              </a:ext>
            </a:extLst>
          </p:cNvPr>
          <p:cNvSpPr>
            <a:spLocks noGrp="1"/>
          </p:cNvSpPr>
          <p:nvPr>
            <p:ph sz="quarter" idx="10"/>
          </p:nvPr>
        </p:nvSpPr>
        <p:spPr>
          <a:xfrm>
            <a:off x="110048" y="1558212"/>
            <a:ext cx="9547135" cy="5202694"/>
          </a:xfrm>
        </p:spPr>
        <p:txBody>
          <a:bodyPr>
            <a:normAutofit fontScale="92500"/>
          </a:bodyPr>
          <a:lstStyle/>
          <a:p>
            <a:pPr marL="457200" indent="-457200" algn="just">
              <a:buFont typeface="Arial" panose="020B0604020202020204" pitchFamily="34" charset="0"/>
              <a:buChar char="•"/>
            </a:pPr>
            <a:r>
              <a:rPr lang="en-US" sz="3200" dirty="0">
                <a:solidFill>
                  <a:schemeClr val="tx1"/>
                </a:solidFill>
              </a:rPr>
              <a:t>Foresight comprises a suite of methodologies of </a:t>
            </a:r>
            <a:r>
              <a:rPr lang="en-US" sz="3200" b="1" dirty="0">
                <a:solidFill>
                  <a:schemeClr val="tx1"/>
                </a:solidFill>
              </a:rPr>
              <a:t>future studies</a:t>
            </a:r>
            <a:r>
              <a:rPr lang="en-US" sz="3200" dirty="0">
                <a:solidFill>
                  <a:schemeClr val="tx1"/>
                </a:solidFill>
              </a:rPr>
              <a:t> geared towards constructing developmental </a:t>
            </a:r>
            <a:r>
              <a:rPr lang="en-US" sz="3200" b="1" dirty="0">
                <a:solidFill>
                  <a:schemeClr val="tx1"/>
                </a:solidFill>
              </a:rPr>
              <a:t>scenarios</a:t>
            </a:r>
            <a:r>
              <a:rPr lang="en-US" sz="3200" dirty="0">
                <a:solidFill>
                  <a:schemeClr val="tx1"/>
                </a:solidFill>
              </a:rPr>
              <a:t> spanning </a:t>
            </a:r>
            <a:r>
              <a:rPr lang="en-US" sz="3200" b="1" dirty="0">
                <a:solidFill>
                  <a:schemeClr val="tx1"/>
                </a:solidFill>
              </a:rPr>
              <a:t>a substantial timeframe</a:t>
            </a:r>
            <a:r>
              <a:rPr lang="en-US" sz="3200" dirty="0">
                <a:solidFill>
                  <a:schemeClr val="tx1"/>
                </a:solidFill>
              </a:rPr>
              <a:t>, typically ranging between </a:t>
            </a:r>
            <a:r>
              <a:rPr lang="pl-PL" sz="3200" dirty="0">
                <a:solidFill>
                  <a:schemeClr val="tx1"/>
                </a:solidFill>
              </a:rPr>
              <a:t>10</a:t>
            </a:r>
            <a:r>
              <a:rPr lang="en-US" sz="3200" dirty="0">
                <a:solidFill>
                  <a:schemeClr val="tx1"/>
                </a:solidFill>
              </a:rPr>
              <a:t> and 30 years, and particularly in contexts characterized by </a:t>
            </a:r>
            <a:r>
              <a:rPr lang="en-US" sz="3200" b="1" dirty="0">
                <a:solidFill>
                  <a:schemeClr val="tx1"/>
                </a:solidFill>
              </a:rPr>
              <a:t>unpredictability</a:t>
            </a:r>
            <a:r>
              <a:rPr lang="pl-PL" sz="3200" dirty="0">
                <a:solidFill>
                  <a:schemeClr val="tx1"/>
                </a:solidFill>
              </a:rPr>
              <a:t>.</a:t>
            </a:r>
          </a:p>
          <a:p>
            <a:pPr algn="r"/>
            <a:r>
              <a:rPr lang="de-DE" dirty="0" err="1">
                <a:solidFill>
                  <a:schemeClr val="tx1"/>
                </a:solidFill>
              </a:rPr>
              <a:t>Kuciński</a:t>
            </a:r>
            <a:r>
              <a:rPr lang="de-DE" dirty="0">
                <a:solidFill>
                  <a:schemeClr val="tx1"/>
                </a:solidFill>
              </a:rPr>
              <a:t> 2006</a:t>
            </a:r>
            <a:endParaRPr lang="pl-PL" dirty="0">
              <a:solidFill>
                <a:schemeClr val="tx1"/>
              </a:solidFill>
            </a:endParaRPr>
          </a:p>
          <a:p>
            <a:pPr marL="457200" indent="-457200" algn="just">
              <a:buFont typeface="Arial" panose="020B0604020202020204" pitchFamily="34" charset="0"/>
              <a:buChar char="•"/>
            </a:pPr>
            <a:r>
              <a:rPr lang="en-US" sz="3600" dirty="0">
                <a:solidFill>
                  <a:schemeClr val="tx1"/>
                </a:solidFill>
              </a:rPr>
              <a:t>It serves as a collective endeavor to preemptively </a:t>
            </a:r>
            <a:r>
              <a:rPr lang="en-US" sz="3600" b="1" dirty="0">
                <a:solidFill>
                  <a:schemeClr val="tx1"/>
                </a:solidFill>
              </a:rPr>
              <a:t>anticipate pivotal factors </a:t>
            </a:r>
            <a:r>
              <a:rPr lang="en-US" sz="3600" dirty="0">
                <a:solidFill>
                  <a:schemeClr val="tx1"/>
                </a:solidFill>
              </a:rPr>
              <a:t>and </a:t>
            </a:r>
            <a:r>
              <a:rPr lang="en-US" sz="3600" b="1" dirty="0">
                <a:solidFill>
                  <a:schemeClr val="tx1"/>
                </a:solidFill>
              </a:rPr>
              <a:t>potential threats </a:t>
            </a:r>
            <a:r>
              <a:rPr lang="en-US" sz="3600" dirty="0">
                <a:solidFill>
                  <a:schemeClr val="tx1"/>
                </a:solidFill>
              </a:rPr>
              <a:t>that could shape the trajectory of societal evolution</a:t>
            </a:r>
            <a:r>
              <a:rPr lang="pl-PL" sz="3600" dirty="0">
                <a:solidFill>
                  <a:schemeClr val="tx1"/>
                </a:solidFill>
              </a:rPr>
              <a:t>.</a:t>
            </a:r>
          </a:p>
          <a:p>
            <a:pPr algn="r"/>
            <a:r>
              <a:rPr lang="de-DE" dirty="0" err="1">
                <a:solidFill>
                  <a:schemeClr val="tx1"/>
                </a:solidFill>
              </a:rPr>
              <a:t>Loveridge</a:t>
            </a:r>
            <a:r>
              <a:rPr lang="de-DE" dirty="0">
                <a:solidFill>
                  <a:schemeClr val="tx1"/>
                </a:solidFill>
              </a:rPr>
              <a:t> 2005</a:t>
            </a:r>
          </a:p>
        </p:txBody>
      </p:sp>
    </p:spTree>
    <p:extLst>
      <p:ext uri="{BB962C8B-B14F-4D97-AF65-F5344CB8AC3E}">
        <p14:creationId xmlns:p14="http://schemas.microsoft.com/office/powerpoint/2010/main" val="903735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56D9538-390A-2C2B-AFB6-D2695E3A2736}"/>
              </a:ext>
            </a:extLst>
          </p:cNvPr>
          <p:cNvSpPr>
            <a:spLocks noGrp="1"/>
          </p:cNvSpPr>
          <p:nvPr>
            <p:ph type="ctrTitle"/>
          </p:nvPr>
        </p:nvSpPr>
        <p:spPr/>
        <p:txBody>
          <a:bodyPr/>
          <a:lstStyle/>
          <a:p>
            <a:r>
              <a:rPr lang="pl-PL" dirty="0" err="1"/>
              <a:t>Forecasting</a:t>
            </a:r>
            <a:r>
              <a:rPr lang="pl-PL" dirty="0"/>
              <a:t> vs. Foresight</a:t>
            </a:r>
            <a:endParaRPr lang="de-DE" dirty="0"/>
          </a:p>
        </p:txBody>
      </p:sp>
      <p:pic>
        <p:nvPicPr>
          <p:cNvPr id="4" name="image42.png">
            <a:extLst>
              <a:ext uri="{FF2B5EF4-FFF2-40B4-BE49-F238E27FC236}">
                <a16:creationId xmlns:a16="http://schemas.microsoft.com/office/drawing/2014/main" id="{74D927CF-2F76-2F94-6028-CB0BA0C4C08B}"/>
              </a:ext>
            </a:extLst>
          </p:cNvPr>
          <p:cNvPicPr>
            <a:picLocks noGrp="1"/>
          </p:cNvPicPr>
          <p:nvPr>
            <p:ph sz="quarter" idx="10"/>
          </p:nvPr>
        </p:nvPicPr>
        <p:blipFill rotWithShape="1">
          <a:blip r:embed="rId2"/>
          <a:srcRect t="8117"/>
          <a:stretch/>
        </p:blipFill>
        <p:spPr>
          <a:xfrm>
            <a:off x="1" y="1747521"/>
            <a:ext cx="9591040" cy="5013642"/>
          </a:xfrm>
          <a:prstGeom prst="rect">
            <a:avLst/>
          </a:prstGeom>
          <a:ln/>
        </p:spPr>
      </p:pic>
    </p:spTree>
    <p:extLst>
      <p:ext uri="{BB962C8B-B14F-4D97-AF65-F5344CB8AC3E}">
        <p14:creationId xmlns:p14="http://schemas.microsoft.com/office/powerpoint/2010/main" val="362619123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56D9538-390A-2C2B-AFB6-D2695E3A2736}"/>
              </a:ext>
            </a:extLst>
          </p:cNvPr>
          <p:cNvSpPr>
            <a:spLocks noGrp="1"/>
          </p:cNvSpPr>
          <p:nvPr>
            <p:ph type="ctrTitle"/>
          </p:nvPr>
        </p:nvSpPr>
        <p:spPr/>
        <p:txBody>
          <a:bodyPr/>
          <a:lstStyle/>
          <a:p>
            <a:r>
              <a:rPr lang="pl-PL" dirty="0"/>
              <a:t>Foresight</a:t>
            </a:r>
            <a:endParaRPr lang="de-DE" dirty="0"/>
          </a:p>
        </p:txBody>
      </p:sp>
      <p:sp>
        <p:nvSpPr>
          <p:cNvPr id="3" name="Inhaltsplatzhalter 2">
            <a:extLst>
              <a:ext uri="{FF2B5EF4-FFF2-40B4-BE49-F238E27FC236}">
                <a16:creationId xmlns:a16="http://schemas.microsoft.com/office/drawing/2014/main" id="{AC6E49E9-EABB-5C0C-B7BE-BE1A67A8DE92}"/>
              </a:ext>
            </a:extLst>
          </p:cNvPr>
          <p:cNvSpPr>
            <a:spLocks noGrp="1"/>
          </p:cNvSpPr>
          <p:nvPr>
            <p:ph sz="quarter" idx="10"/>
          </p:nvPr>
        </p:nvSpPr>
        <p:spPr>
          <a:xfrm>
            <a:off x="110048" y="1756446"/>
            <a:ext cx="9519143" cy="5004460"/>
          </a:xfrm>
        </p:spPr>
        <p:txBody>
          <a:bodyPr/>
          <a:lstStyle/>
          <a:p>
            <a:pPr marL="457200" indent="-457200" algn="just">
              <a:buFont typeface="Arial" panose="020B0604020202020204" pitchFamily="34" charset="0"/>
              <a:buChar char="•"/>
            </a:pPr>
            <a:r>
              <a:rPr lang="en-US" sz="3600" dirty="0">
                <a:solidFill>
                  <a:schemeClr val="tx1"/>
                </a:solidFill>
              </a:rPr>
              <a:t>Foresight facilitates </a:t>
            </a:r>
            <a:r>
              <a:rPr lang="en-US" sz="3600" b="1" dirty="0">
                <a:solidFill>
                  <a:schemeClr val="tx1"/>
                </a:solidFill>
              </a:rPr>
              <a:t>proactive anticipation of future scenarios</a:t>
            </a:r>
            <a:r>
              <a:rPr lang="en-US" sz="3600" dirty="0">
                <a:solidFill>
                  <a:schemeClr val="tx1"/>
                </a:solidFill>
              </a:rPr>
              <a:t>, which can be used for </a:t>
            </a:r>
            <a:r>
              <a:rPr lang="en-US" sz="3600" b="1" dirty="0">
                <a:solidFill>
                  <a:schemeClr val="tx1"/>
                </a:solidFill>
              </a:rPr>
              <a:t>the analysis of dynamics of the </a:t>
            </a:r>
            <a:r>
              <a:rPr lang="en-US" sz="3600" b="1" dirty="0" err="1">
                <a:solidFill>
                  <a:schemeClr val="tx1"/>
                </a:solidFill>
              </a:rPr>
              <a:t>labour</a:t>
            </a:r>
            <a:r>
              <a:rPr lang="en-US" sz="3600" b="1" dirty="0">
                <a:solidFill>
                  <a:schemeClr val="tx1"/>
                </a:solidFill>
              </a:rPr>
              <a:t> market</a:t>
            </a:r>
            <a:r>
              <a:rPr lang="en-US" sz="3600" dirty="0">
                <a:solidFill>
                  <a:schemeClr val="tx1"/>
                </a:solidFill>
              </a:rPr>
              <a:t>. That methodology entails </a:t>
            </a:r>
            <a:r>
              <a:rPr lang="en-US" sz="3600" b="1" dirty="0">
                <a:solidFill>
                  <a:schemeClr val="tx1"/>
                </a:solidFill>
              </a:rPr>
              <a:t>strategic decision-making </a:t>
            </a:r>
            <a:r>
              <a:rPr lang="en-US" sz="3600" dirty="0">
                <a:solidFill>
                  <a:schemeClr val="tx1"/>
                </a:solidFill>
              </a:rPr>
              <a:t>and proactive interventions aimed at steering developments towards desired outcomes</a:t>
            </a:r>
            <a:r>
              <a:rPr lang="pl-PL" sz="3600" dirty="0">
                <a:solidFill>
                  <a:schemeClr val="tx1"/>
                </a:solidFill>
              </a:rPr>
              <a:t>.</a:t>
            </a:r>
          </a:p>
          <a:p>
            <a:pPr algn="just"/>
            <a:endParaRPr lang="pl-PL" sz="3600" dirty="0">
              <a:solidFill>
                <a:schemeClr val="tx1"/>
              </a:solidFill>
            </a:endParaRPr>
          </a:p>
          <a:p>
            <a:pPr algn="r"/>
            <a:r>
              <a:rPr lang="en-US" dirty="0" err="1">
                <a:solidFill>
                  <a:schemeClr val="tx1"/>
                </a:solidFill>
              </a:rPr>
              <a:t>Kononiuk</a:t>
            </a:r>
            <a:r>
              <a:rPr lang="en-US" dirty="0">
                <a:solidFill>
                  <a:schemeClr val="tx1"/>
                </a:solidFill>
              </a:rPr>
              <a:t> et al. 2020</a:t>
            </a:r>
            <a:endParaRPr lang="de-DE" dirty="0">
              <a:solidFill>
                <a:schemeClr val="tx1"/>
              </a:solidFill>
            </a:endParaRPr>
          </a:p>
        </p:txBody>
      </p:sp>
    </p:spTree>
    <p:extLst>
      <p:ext uri="{BB962C8B-B14F-4D97-AF65-F5344CB8AC3E}">
        <p14:creationId xmlns:p14="http://schemas.microsoft.com/office/powerpoint/2010/main" val="365992821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56D9538-390A-2C2B-AFB6-D2695E3A2736}"/>
              </a:ext>
            </a:extLst>
          </p:cNvPr>
          <p:cNvSpPr>
            <a:spLocks noGrp="1"/>
          </p:cNvSpPr>
          <p:nvPr>
            <p:ph type="ctrTitle"/>
          </p:nvPr>
        </p:nvSpPr>
        <p:spPr/>
        <p:txBody>
          <a:bodyPr/>
          <a:lstStyle/>
          <a:p>
            <a:r>
              <a:rPr lang="pl-PL" dirty="0" err="1"/>
              <a:t>Methodology</a:t>
            </a:r>
            <a:endParaRPr lang="de-DE" dirty="0"/>
          </a:p>
        </p:txBody>
      </p:sp>
      <p:sp>
        <p:nvSpPr>
          <p:cNvPr id="3" name="Inhaltsplatzhalter 2">
            <a:extLst>
              <a:ext uri="{FF2B5EF4-FFF2-40B4-BE49-F238E27FC236}">
                <a16:creationId xmlns:a16="http://schemas.microsoft.com/office/drawing/2014/main" id="{AC6E49E9-EABB-5C0C-B7BE-BE1A67A8DE92}"/>
              </a:ext>
            </a:extLst>
          </p:cNvPr>
          <p:cNvSpPr>
            <a:spLocks noGrp="1"/>
          </p:cNvSpPr>
          <p:nvPr>
            <p:ph sz="quarter" idx="10"/>
          </p:nvPr>
        </p:nvSpPr>
        <p:spPr>
          <a:xfrm>
            <a:off x="110049" y="1756446"/>
            <a:ext cx="9537804" cy="5004460"/>
          </a:xfrm>
        </p:spPr>
        <p:txBody>
          <a:bodyPr>
            <a:noAutofit/>
          </a:bodyPr>
          <a:lstStyle/>
          <a:p>
            <a:pPr marL="457200" indent="-457200" algn="just">
              <a:buFont typeface="Arial" panose="020B0604020202020204" pitchFamily="34" charset="0"/>
              <a:buChar char="•"/>
            </a:pPr>
            <a:r>
              <a:rPr lang="pl-PL" sz="4000" b="1" dirty="0"/>
              <a:t>O</a:t>
            </a:r>
            <a:r>
              <a:rPr lang="en-US" sz="4000" b="1" dirty="0" err="1"/>
              <a:t>bjective</a:t>
            </a:r>
            <a:r>
              <a:rPr lang="pl-PL" sz="4000" b="1" dirty="0"/>
              <a:t>:</a:t>
            </a:r>
            <a:r>
              <a:rPr lang="en-US" sz="4000" b="1" dirty="0"/>
              <a:t> </a:t>
            </a:r>
            <a:r>
              <a:rPr lang="en-US" sz="4000" dirty="0"/>
              <a:t>present</a:t>
            </a:r>
            <a:r>
              <a:rPr lang="pl-PL" sz="4000" dirty="0" err="1"/>
              <a:t>ation</a:t>
            </a:r>
            <a:r>
              <a:rPr lang="pl-PL" sz="4000" dirty="0"/>
              <a:t> of</a:t>
            </a:r>
            <a:r>
              <a:rPr lang="en-US" sz="4000" dirty="0"/>
              <a:t> the </a:t>
            </a:r>
            <a:r>
              <a:rPr lang="en-US" sz="4000" b="1" dirty="0"/>
              <a:t>usage of selected foresight methods</a:t>
            </a:r>
            <a:r>
              <a:rPr lang="en-US" sz="4000" dirty="0"/>
              <a:t> to </a:t>
            </a:r>
            <a:r>
              <a:rPr lang="pl-PL" sz="4000" dirty="0" err="1"/>
              <a:t>anticipate</a:t>
            </a:r>
            <a:r>
              <a:rPr lang="en-US" sz="4000" dirty="0"/>
              <a:t> </a:t>
            </a:r>
            <a:r>
              <a:rPr lang="en-US" sz="4000" dirty="0" err="1"/>
              <a:t>labour</a:t>
            </a:r>
            <a:r>
              <a:rPr lang="en-US" sz="4000" dirty="0"/>
              <a:t> market </a:t>
            </a:r>
            <a:r>
              <a:rPr lang="pl-PL" sz="4000" dirty="0" err="1"/>
              <a:t>demand</a:t>
            </a:r>
            <a:r>
              <a:rPr lang="en-US" sz="4000" dirty="0"/>
              <a:t>.</a:t>
            </a:r>
            <a:endParaRPr lang="pl-PL" sz="4000" dirty="0"/>
          </a:p>
          <a:p>
            <a:pPr marL="457200" indent="-457200" algn="just">
              <a:buFont typeface="Arial" panose="020B0604020202020204" pitchFamily="34" charset="0"/>
              <a:buChar char="•"/>
            </a:pPr>
            <a:r>
              <a:rPr lang="pl-PL" sz="4000" b="1" dirty="0"/>
              <a:t>Method: </a:t>
            </a:r>
            <a:r>
              <a:rPr lang="pl-PL" sz="4000" dirty="0"/>
              <a:t>the </a:t>
            </a:r>
            <a:r>
              <a:rPr lang="pl-PL" sz="4000" dirty="0" err="1"/>
              <a:t>analysis</a:t>
            </a:r>
            <a:r>
              <a:rPr lang="pl-PL" sz="4000" dirty="0"/>
              <a:t> of </a:t>
            </a:r>
            <a:r>
              <a:rPr lang="pl-PL" sz="4000" b="1" dirty="0" err="1"/>
              <a:t>case</a:t>
            </a:r>
            <a:r>
              <a:rPr lang="pl-PL" sz="4000" b="1" dirty="0"/>
              <a:t> </a:t>
            </a:r>
            <a:r>
              <a:rPr lang="pl-PL" sz="4000" b="1" dirty="0" err="1"/>
              <a:t>studies</a:t>
            </a:r>
            <a:r>
              <a:rPr lang="pl-PL" sz="4000" b="1" dirty="0"/>
              <a:t> from Poland</a:t>
            </a:r>
            <a:r>
              <a:rPr lang="pl-PL" sz="4000" dirty="0"/>
              <a:t>, </a:t>
            </a:r>
            <a:r>
              <a:rPr lang="pl-PL" sz="4000" dirty="0" err="1"/>
              <a:t>where</a:t>
            </a:r>
            <a:r>
              <a:rPr lang="pl-PL" sz="4000" dirty="0"/>
              <a:t> foresight </a:t>
            </a:r>
            <a:r>
              <a:rPr lang="pl-PL" sz="4000" dirty="0" err="1"/>
              <a:t>methods</a:t>
            </a:r>
            <a:r>
              <a:rPr lang="pl-PL" sz="4000" dirty="0"/>
              <a:t> </a:t>
            </a:r>
            <a:r>
              <a:rPr lang="pl-PL" sz="4000" dirty="0" err="1"/>
              <a:t>were</a:t>
            </a:r>
            <a:r>
              <a:rPr lang="pl-PL" sz="4000" dirty="0"/>
              <a:t> </a:t>
            </a:r>
            <a:r>
              <a:rPr lang="pl-PL" sz="4000" dirty="0" err="1"/>
              <a:t>implemented</a:t>
            </a:r>
            <a:r>
              <a:rPr lang="pl-PL" sz="4000" dirty="0"/>
              <a:t>.</a:t>
            </a:r>
            <a:endParaRPr lang="de-DE" sz="4000" dirty="0"/>
          </a:p>
        </p:txBody>
      </p:sp>
    </p:spTree>
    <p:extLst>
      <p:ext uri="{BB962C8B-B14F-4D97-AF65-F5344CB8AC3E}">
        <p14:creationId xmlns:p14="http://schemas.microsoft.com/office/powerpoint/2010/main" val="39114000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56D9538-390A-2C2B-AFB6-D2695E3A2736}"/>
              </a:ext>
            </a:extLst>
          </p:cNvPr>
          <p:cNvSpPr>
            <a:spLocks noGrp="1"/>
          </p:cNvSpPr>
          <p:nvPr>
            <p:ph type="ctrTitle"/>
          </p:nvPr>
        </p:nvSpPr>
        <p:spPr/>
        <p:txBody>
          <a:bodyPr/>
          <a:lstStyle/>
          <a:p>
            <a:r>
              <a:rPr lang="pl-PL" dirty="0"/>
              <a:t>STEEPVL </a:t>
            </a:r>
            <a:r>
              <a:rPr lang="pl-PL" dirty="0" err="1"/>
              <a:t>analysis</a:t>
            </a:r>
            <a:endParaRPr lang="pl-PL" dirty="0"/>
          </a:p>
        </p:txBody>
      </p:sp>
      <p:grpSp>
        <p:nvGrpSpPr>
          <p:cNvPr id="4" name="Grupa 72">
            <a:extLst>
              <a:ext uri="{FF2B5EF4-FFF2-40B4-BE49-F238E27FC236}">
                <a16:creationId xmlns:a16="http://schemas.microsoft.com/office/drawing/2014/main" id="{C1942A2B-AFF2-47D4-9E16-AB2F168C2E8C}"/>
              </a:ext>
            </a:extLst>
          </p:cNvPr>
          <p:cNvGrpSpPr>
            <a:grpSpLocks/>
          </p:cNvGrpSpPr>
          <p:nvPr/>
        </p:nvGrpSpPr>
        <p:grpSpPr bwMode="auto">
          <a:xfrm>
            <a:off x="1825128" y="2324214"/>
            <a:ext cx="5715000" cy="3619500"/>
            <a:chOff x="928662" y="1195988"/>
            <a:chExt cx="7143800" cy="5277965"/>
          </a:xfrm>
        </p:grpSpPr>
        <p:cxnSp>
          <p:nvCxnSpPr>
            <p:cNvPr id="5" name="Łącznik prosty ze strzałką 4">
              <a:extLst>
                <a:ext uri="{FF2B5EF4-FFF2-40B4-BE49-F238E27FC236}">
                  <a16:creationId xmlns:a16="http://schemas.microsoft.com/office/drawing/2014/main" id="{5E43D0DA-6D96-CCBC-A554-9EDFCAFC158B}"/>
                </a:ext>
              </a:extLst>
            </p:cNvPr>
            <p:cNvCxnSpPr/>
            <p:nvPr/>
          </p:nvCxnSpPr>
          <p:spPr>
            <a:xfrm>
              <a:off x="2438783" y="3531720"/>
              <a:ext cx="841381" cy="0"/>
            </a:xfrm>
            <a:prstGeom prst="straightConnector1">
              <a:avLst/>
            </a:prstGeom>
            <a:ln w="31750">
              <a:solidFill>
                <a:schemeClr val="tx1"/>
              </a:solidFill>
              <a:prstDash val="sysDot"/>
              <a:tailEnd type="arrow"/>
            </a:ln>
          </p:spPr>
          <p:style>
            <a:lnRef idx="1">
              <a:schemeClr val="accent1"/>
            </a:lnRef>
            <a:fillRef idx="0">
              <a:schemeClr val="accent1"/>
            </a:fillRef>
            <a:effectRef idx="0">
              <a:schemeClr val="accent1"/>
            </a:effectRef>
            <a:fontRef idx="minor">
              <a:schemeClr val="tx1"/>
            </a:fontRef>
          </p:style>
        </p:cxnSp>
        <p:cxnSp>
          <p:nvCxnSpPr>
            <p:cNvPr id="6" name="Łącznik prosty ze strzałką 5">
              <a:extLst>
                <a:ext uri="{FF2B5EF4-FFF2-40B4-BE49-F238E27FC236}">
                  <a16:creationId xmlns:a16="http://schemas.microsoft.com/office/drawing/2014/main" id="{B61471F5-FF2F-F1AC-7D49-9968D9FE3555}"/>
                </a:ext>
              </a:extLst>
            </p:cNvPr>
            <p:cNvCxnSpPr/>
            <p:nvPr/>
          </p:nvCxnSpPr>
          <p:spPr>
            <a:xfrm flipV="1">
              <a:off x="2786050" y="4429900"/>
              <a:ext cx="712396" cy="490758"/>
            </a:xfrm>
            <a:prstGeom prst="straightConnector1">
              <a:avLst/>
            </a:prstGeom>
            <a:ln w="31750">
              <a:solidFill>
                <a:schemeClr val="tx1"/>
              </a:solidFill>
              <a:prstDash val="sysDot"/>
              <a:tailEnd type="arrow"/>
            </a:ln>
          </p:spPr>
          <p:style>
            <a:lnRef idx="1">
              <a:schemeClr val="accent1"/>
            </a:lnRef>
            <a:fillRef idx="0">
              <a:schemeClr val="accent1"/>
            </a:fillRef>
            <a:effectRef idx="0">
              <a:schemeClr val="accent1"/>
            </a:effectRef>
            <a:fontRef idx="minor">
              <a:schemeClr val="tx1"/>
            </a:fontRef>
          </p:style>
        </p:cxnSp>
        <p:cxnSp>
          <p:nvCxnSpPr>
            <p:cNvPr id="7" name="Łącznik prosty ze strzałką 6">
              <a:extLst>
                <a:ext uri="{FF2B5EF4-FFF2-40B4-BE49-F238E27FC236}">
                  <a16:creationId xmlns:a16="http://schemas.microsoft.com/office/drawing/2014/main" id="{83D4B74B-7258-9F67-6D8A-7167859A9CB9}"/>
                </a:ext>
              </a:extLst>
            </p:cNvPr>
            <p:cNvCxnSpPr/>
            <p:nvPr/>
          </p:nvCxnSpPr>
          <p:spPr>
            <a:xfrm rot="5400000" flipH="1" flipV="1">
              <a:off x="4364829" y="4913878"/>
              <a:ext cx="678266" cy="1985"/>
            </a:xfrm>
            <a:prstGeom prst="straightConnector1">
              <a:avLst/>
            </a:prstGeom>
            <a:ln w="31750">
              <a:solidFill>
                <a:schemeClr val="tx1"/>
              </a:solidFill>
              <a:prstDash val="sysDot"/>
              <a:tailEnd type="arrow"/>
            </a:ln>
          </p:spPr>
          <p:style>
            <a:lnRef idx="1">
              <a:schemeClr val="accent1"/>
            </a:lnRef>
            <a:fillRef idx="0">
              <a:schemeClr val="accent1"/>
            </a:fillRef>
            <a:effectRef idx="0">
              <a:schemeClr val="accent1"/>
            </a:effectRef>
            <a:fontRef idx="minor">
              <a:schemeClr val="tx1"/>
            </a:fontRef>
          </p:style>
        </p:cxnSp>
        <p:cxnSp>
          <p:nvCxnSpPr>
            <p:cNvPr id="8" name="Łącznik prosty ze strzałką 7">
              <a:extLst>
                <a:ext uri="{FF2B5EF4-FFF2-40B4-BE49-F238E27FC236}">
                  <a16:creationId xmlns:a16="http://schemas.microsoft.com/office/drawing/2014/main" id="{8834FCE5-70EA-2BC6-29E1-35CE5E429414}"/>
                </a:ext>
              </a:extLst>
            </p:cNvPr>
            <p:cNvCxnSpPr/>
            <p:nvPr/>
          </p:nvCxnSpPr>
          <p:spPr>
            <a:xfrm rot="10800000" flipV="1">
              <a:off x="5288365" y="1871938"/>
              <a:ext cx="712395" cy="490758"/>
            </a:xfrm>
            <a:prstGeom prst="straightConnector1">
              <a:avLst/>
            </a:prstGeom>
            <a:ln w="31750">
              <a:solidFill>
                <a:schemeClr val="tx1"/>
              </a:solidFill>
              <a:prstDash val="sysDot"/>
              <a:tailEnd type="arrow"/>
            </a:ln>
          </p:spPr>
          <p:style>
            <a:lnRef idx="1">
              <a:schemeClr val="accent1"/>
            </a:lnRef>
            <a:fillRef idx="0">
              <a:schemeClr val="accent1"/>
            </a:fillRef>
            <a:effectRef idx="0">
              <a:schemeClr val="accent1"/>
            </a:effectRef>
            <a:fontRef idx="minor">
              <a:schemeClr val="tx1"/>
            </a:fontRef>
          </p:style>
        </p:cxnSp>
        <p:cxnSp>
          <p:nvCxnSpPr>
            <p:cNvPr id="9" name="Łącznik prosty ze strzałką 8">
              <a:extLst>
                <a:ext uri="{FF2B5EF4-FFF2-40B4-BE49-F238E27FC236}">
                  <a16:creationId xmlns:a16="http://schemas.microsoft.com/office/drawing/2014/main" id="{C79E222E-9D72-7747-597C-E7C7DE667636}"/>
                </a:ext>
              </a:extLst>
            </p:cNvPr>
            <p:cNvCxnSpPr/>
            <p:nvPr/>
          </p:nvCxnSpPr>
          <p:spPr>
            <a:xfrm rot="10800000">
              <a:off x="5806290" y="4575738"/>
              <a:ext cx="646911" cy="490758"/>
            </a:xfrm>
            <a:prstGeom prst="straightConnector1">
              <a:avLst/>
            </a:prstGeom>
            <a:ln w="31750">
              <a:solidFill>
                <a:schemeClr val="tx1"/>
              </a:solidFill>
              <a:prstDash val="sysDot"/>
              <a:tailEnd type="arrow"/>
            </a:ln>
          </p:spPr>
          <p:style>
            <a:lnRef idx="1">
              <a:schemeClr val="accent1"/>
            </a:lnRef>
            <a:fillRef idx="0">
              <a:schemeClr val="accent1"/>
            </a:fillRef>
            <a:effectRef idx="0">
              <a:schemeClr val="accent1"/>
            </a:effectRef>
            <a:fontRef idx="minor">
              <a:schemeClr val="tx1"/>
            </a:fontRef>
          </p:style>
        </p:cxnSp>
        <p:cxnSp>
          <p:nvCxnSpPr>
            <p:cNvPr id="10" name="Łącznik prosty ze strzałką 9">
              <a:extLst>
                <a:ext uri="{FF2B5EF4-FFF2-40B4-BE49-F238E27FC236}">
                  <a16:creationId xmlns:a16="http://schemas.microsoft.com/office/drawing/2014/main" id="{D5108A30-9084-C62D-7C4C-F972364A7130}"/>
                </a:ext>
              </a:extLst>
            </p:cNvPr>
            <p:cNvCxnSpPr/>
            <p:nvPr/>
          </p:nvCxnSpPr>
          <p:spPr>
            <a:xfrm rot="10800000">
              <a:off x="5806290" y="3531720"/>
              <a:ext cx="904881" cy="0"/>
            </a:xfrm>
            <a:prstGeom prst="straightConnector1">
              <a:avLst/>
            </a:prstGeom>
            <a:ln w="31750">
              <a:solidFill>
                <a:schemeClr val="tx1"/>
              </a:solidFill>
              <a:prstDash val="sysDot"/>
              <a:tailEnd type="arrow"/>
            </a:ln>
          </p:spPr>
          <p:style>
            <a:lnRef idx="1">
              <a:schemeClr val="accent1"/>
            </a:lnRef>
            <a:fillRef idx="0">
              <a:schemeClr val="accent1"/>
            </a:fillRef>
            <a:effectRef idx="0">
              <a:schemeClr val="accent1"/>
            </a:effectRef>
            <a:fontRef idx="minor">
              <a:schemeClr val="tx1"/>
            </a:fontRef>
          </p:style>
        </p:cxnSp>
        <p:sp>
          <p:nvSpPr>
            <p:cNvPr id="11" name="Elipsa 11">
              <a:extLst>
                <a:ext uri="{FF2B5EF4-FFF2-40B4-BE49-F238E27FC236}">
                  <a16:creationId xmlns:a16="http://schemas.microsoft.com/office/drawing/2014/main" id="{D1E8BA97-D45F-4BAF-F76F-F0C9F8DE3158}"/>
                </a:ext>
              </a:extLst>
            </p:cNvPr>
            <p:cNvSpPr/>
            <p:nvPr/>
          </p:nvSpPr>
          <p:spPr>
            <a:xfrm>
              <a:off x="1597402" y="1441367"/>
              <a:ext cx="5957135" cy="4303394"/>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pl-PL"/>
            </a:p>
          </p:txBody>
        </p:sp>
        <p:pic>
          <p:nvPicPr>
            <p:cNvPr id="12" name="Picture 30" descr="http://www.vibrant-tt.com/assets/images/core_values.jpg">
              <a:extLst>
                <a:ext uri="{FF2B5EF4-FFF2-40B4-BE49-F238E27FC236}">
                  <a16:creationId xmlns:a16="http://schemas.microsoft.com/office/drawing/2014/main" id="{7B84A45D-1773-69EE-FDEA-3DFBAED26060}"/>
                </a:ext>
              </a:extLst>
            </p:cNvPr>
            <p:cNvPicPr>
              <a:picLocks noChangeAspect="1" noChangeArrowheads="1"/>
            </p:cNvPicPr>
            <p:nvPr/>
          </p:nvPicPr>
          <p:blipFill>
            <a:blip r:embed="rId2">
              <a:grayscl/>
              <a:extLst>
                <a:ext uri="{28A0092B-C50C-407E-A947-70E740481C1C}">
                  <a14:useLocalDpi xmlns:a14="http://schemas.microsoft.com/office/drawing/2010/main" val="0"/>
                </a:ext>
              </a:extLst>
            </a:blip>
            <a:srcRect/>
            <a:stretch>
              <a:fillRect/>
            </a:stretch>
          </p:blipFill>
          <p:spPr bwMode="auto">
            <a:xfrm>
              <a:off x="1357290" y="4643446"/>
              <a:ext cx="1295202" cy="10330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28" descr="http://blogs.trb.com/community/news/davie/forum/environmental.gif">
              <a:extLst>
                <a:ext uri="{FF2B5EF4-FFF2-40B4-BE49-F238E27FC236}">
                  <a16:creationId xmlns:a16="http://schemas.microsoft.com/office/drawing/2014/main" id="{6B31AA4C-A075-6AE7-DEB6-C6A047F2D12C}"/>
                </a:ext>
              </a:extLst>
            </p:cNvPr>
            <p:cNvPicPr>
              <a:picLocks noChangeAspect="1" noChangeArrowheads="1"/>
            </p:cNvPicPr>
            <p:nvPr/>
          </p:nvPicPr>
          <p:blipFill>
            <a:blip r:embed="rId3" cstate="print">
              <a:grayscl/>
              <a:extLst>
                <a:ext uri="{28A0092B-C50C-407E-A947-70E740481C1C}">
                  <a14:useLocalDpi xmlns:a14="http://schemas.microsoft.com/office/drawing/2010/main" val="0"/>
                </a:ext>
              </a:extLst>
            </a:blip>
            <a:srcRect/>
            <a:stretch>
              <a:fillRect/>
            </a:stretch>
          </p:blipFill>
          <p:spPr bwMode="auto">
            <a:xfrm>
              <a:off x="6518185" y="4698767"/>
              <a:ext cx="1295202" cy="11061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Picture 36" descr="http://www.osram.pl/osram_pl/Dla_profesjonalistow/Oswietlenie_ogolne/Fluorescent_lamps/The_economical_light/pics/3.jpg">
              <a:extLst>
                <a:ext uri="{FF2B5EF4-FFF2-40B4-BE49-F238E27FC236}">
                  <a16:creationId xmlns:a16="http://schemas.microsoft.com/office/drawing/2014/main" id="{924E117A-B936-FA31-9A4F-97939AC78543}"/>
                </a:ext>
              </a:extLst>
            </p:cNvPr>
            <p:cNvPicPr>
              <a:picLocks noChangeAspect="1" noChangeArrowheads="1"/>
            </p:cNvPicPr>
            <p:nvPr/>
          </p:nvPicPr>
          <p:blipFill>
            <a:blip r:embed="rId4" cstate="print">
              <a:grayscl/>
              <a:extLst>
                <a:ext uri="{28A0092B-C50C-407E-A947-70E740481C1C}">
                  <a14:useLocalDpi xmlns:a14="http://schemas.microsoft.com/office/drawing/2010/main" val="0"/>
                </a:ext>
              </a:extLst>
            </a:blip>
            <a:srcRect/>
            <a:stretch>
              <a:fillRect/>
            </a:stretch>
          </p:blipFill>
          <p:spPr bwMode="auto">
            <a:xfrm>
              <a:off x="6841993" y="3039556"/>
              <a:ext cx="1230469" cy="10446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32" descr="http://www.thetasquared.com/images/molecules.jpg">
              <a:extLst>
                <a:ext uri="{FF2B5EF4-FFF2-40B4-BE49-F238E27FC236}">
                  <a16:creationId xmlns:a16="http://schemas.microsoft.com/office/drawing/2014/main" id="{45D96827-5755-CB37-6B3F-716781477197}"/>
                </a:ext>
              </a:extLst>
            </p:cNvPr>
            <p:cNvPicPr>
              <a:picLocks noChangeAspect="1" noChangeArrowheads="1"/>
            </p:cNvPicPr>
            <p:nvPr/>
          </p:nvPicPr>
          <p:blipFill>
            <a:blip r:embed="rId5">
              <a:grayscl/>
              <a:extLst>
                <a:ext uri="{28A0092B-C50C-407E-A947-70E740481C1C}">
                  <a14:useLocalDpi xmlns:a14="http://schemas.microsoft.com/office/drawing/2010/main" val="0"/>
                </a:ext>
              </a:extLst>
            </a:blip>
            <a:srcRect/>
            <a:stretch>
              <a:fillRect/>
            </a:stretch>
          </p:blipFill>
          <p:spPr bwMode="auto">
            <a:xfrm>
              <a:off x="6064854" y="1195988"/>
              <a:ext cx="1153837" cy="11061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Picture 26" descr="http://blog.searchenginewatch.com/blog/social-media-people.JPG">
              <a:extLst>
                <a:ext uri="{FF2B5EF4-FFF2-40B4-BE49-F238E27FC236}">
                  <a16:creationId xmlns:a16="http://schemas.microsoft.com/office/drawing/2014/main" id="{5528293A-128C-6623-9BB1-3F11F8823BA2}"/>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855353" y="1257441"/>
              <a:ext cx="1554277" cy="1290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Picture 38" descr="http://newmexicoindependent.com/wp-content/uploads/2008/12/political-activity-art1.jpg">
              <a:extLst>
                <a:ext uri="{FF2B5EF4-FFF2-40B4-BE49-F238E27FC236}">
                  <a16:creationId xmlns:a16="http://schemas.microsoft.com/office/drawing/2014/main" id="{D2D68122-250E-2192-4DE2-5FCD2AF86FF3}"/>
                </a:ext>
              </a:extLst>
            </p:cNvPr>
            <p:cNvPicPr>
              <a:picLocks noChangeAspect="1" noChangeArrowheads="1"/>
            </p:cNvPicPr>
            <p:nvPr/>
          </p:nvPicPr>
          <p:blipFill>
            <a:blip r:embed="rId7">
              <a:grayscl/>
              <a:extLst>
                <a:ext uri="{28A0092B-C50C-407E-A947-70E740481C1C}">
                  <a14:useLocalDpi xmlns:a14="http://schemas.microsoft.com/office/drawing/2010/main" val="0"/>
                </a:ext>
              </a:extLst>
            </a:blip>
            <a:srcRect/>
            <a:stretch>
              <a:fillRect/>
            </a:stretch>
          </p:blipFill>
          <p:spPr bwMode="auto">
            <a:xfrm>
              <a:off x="4071934" y="5429264"/>
              <a:ext cx="1165708" cy="1044689"/>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18" name="Picture 34" descr="http://www.studentlegal.ucla.edu/Final%20Images/Mission%20Statement%20Image.jpg">
              <a:extLst>
                <a:ext uri="{FF2B5EF4-FFF2-40B4-BE49-F238E27FC236}">
                  <a16:creationId xmlns:a16="http://schemas.microsoft.com/office/drawing/2014/main" id="{B12E61FB-EC89-2498-5446-35D9623487DF}"/>
                </a:ext>
              </a:extLst>
            </p:cNvPr>
            <p:cNvPicPr>
              <a:picLocks noChangeAspect="1" noChangeArrowheads="1"/>
            </p:cNvPicPr>
            <p:nvPr/>
          </p:nvPicPr>
          <p:blipFill>
            <a:blip r:embed="rId8">
              <a:grayscl/>
              <a:extLst>
                <a:ext uri="{28A0092B-C50C-407E-A947-70E740481C1C}">
                  <a14:useLocalDpi xmlns:a14="http://schemas.microsoft.com/office/drawing/2010/main" val="0"/>
                </a:ext>
              </a:extLst>
            </a:blip>
            <a:srcRect/>
            <a:stretch>
              <a:fillRect/>
            </a:stretch>
          </p:blipFill>
          <p:spPr bwMode="auto">
            <a:xfrm>
              <a:off x="928662" y="2928934"/>
              <a:ext cx="1359964" cy="10446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9" name="Łącznik prosty ze strzałką 18">
              <a:extLst>
                <a:ext uri="{FF2B5EF4-FFF2-40B4-BE49-F238E27FC236}">
                  <a16:creationId xmlns:a16="http://schemas.microsoft.com/office/drawing/2014/main" id="{F370FD75-C1BE-D1AE-AD19-676DB657552E}"/>
                </a:ext>
              </a:extLst>
            </p:cNvPr>
            <p:cNvCxnSpPr/>
            <p:nvPr/>
          </p:nvCxnSpPr>
          <p:spPr>
            <a:xfrm>
              <a:off x="3151178" y="2302509"/>
              <a:ext cx="583410" cy="307882"/>
            </a:xfrm>
            <a:prstGeom prst="straightConnector1">
              <a:avLst/>
            </a:prstGeom>
            <a:ln w="31750">
              <a:solidFill>
                <a:schemeClr val="tx1"/>
              </a:solidFill>
              <a:prstDash val="sysDot"/>
              <a:tailEnd type="arrow"/>
            </a:ln>
          </p:spPr>
          <p:style>
            <a:lnRef idx="1">
              <a:schemeClr val="accent1"/>
            </a:lnRef>
            <a:fillRef idx="0">
              <a:schemeClr val="accent1"/>
            </a:fillRef>
            <a:effectRef idx="0">
              <a:schemeClr val="accent1"/>
            </a:effectRef>
            <a:fontRef idx="minor">
              <a:schemeClr val="tx1"/>
            </a:fontRef>
          </p:style>
        </p:cxnSp>
      </p:grpSp>
      <p:sp>
        <p:nvSpPr>
          <p:cNvPr id="20" name="pole tekstowe 19">
            <a:extLst>
              <a:ext uri="{FF2B5EF4-FFF2-40B4-BE49-F238E27FC236}">
                <a16:creationId xmlns:a16="http://schemas.microsoft.com/office/drawing/2014/main" id="{95B162FD-F3D5-8233-105F-B4BAADCC10F0}"/>
              </a:ext>
            </a:extLst>
          </p:cNvPr>
          <p:cNvSpPr txBox="1"/>
          <p:nvPr/>
        </p:nvSpPr>
        <p:spPr>
          <a:xfrm>
            <a:off x="3963949" y="3517630"/>
            <a:ext cx="1727129" cy="707886"/>
          </a:xfrm>
          <a:prstGeom prst="rect">
            <a:avLst/>
          </a:prstGeom>
          <a:noFill/>
        </p:spPr>
        <p:txBody>
          <a:bodyPr wrap="square" rtlCol="0">
            <a:spAutoFit/>
          </a:bodyPr>
          <a:lstStyle/>
          <a:p>
            <a:pPr algn="ctr"/>
            <a:r>
              <a:rPr lang="pl-PL" sz="4000" b="1" dirty="0"/>
              <a:t>Object</a:t>
            </a:r>
          </a:p>
        </p:txBody>
      </p:sp>
      <p:sp>
        <p:nvSpPr>
          <p:cNvPr id="22" name="pole tekstowe 21">
            <a:extLst>
              <a:ext uri="{FF2B5EF4-FFF2-40B4-BE49-F238E27FC236}">
                <a16:creationId xmlns:a16="http://schemas.microsoft.com/office/drawing/2014/main" id="{83F16A56-A84A-7A13-1E46-B2E1D3148F0A}"/>
              </a:ext>
            </a:extLst>
          </p:cNvPr>
          <p:cNvSpPr txBox="1"/>
          <p:nvPr/>
        </p:nvSpPr>
        <p:spPr>
          <a:xfrm>
            <a:off x="2126353" y="1660435"/>
            <a:ext cx="1243413" cy="553998"/>
          </a:xfrm>
          <a:prstGeom prst="rect">
            <a:avLst/>
          </a:prstGeom>
          <a:noFill/>
        </p:spPr>
        <p:txBody>
          <a:bodyPr wrap="square" rtlCol="0">
            <a:spAutoFit/>
          </a:bodyPr>
          <a:lstStyle/>
          <a:p>
            <a:r>
              <a:rPr lang="pl-PL" sz="3000" b="1" dirty="0" err="1">
                <a:solidFill>
                  <a:srgbClr val="E87118"/>
                </a:solidFill>
              </a:rPr>
              <a:t>s</a:t>
            </a:r>
            <a:r>
              <a:rPr lang="pl-PL" sz="3000" b="1" dirty="0" err="1"/>
              <a:t>ocial</a:t>
            </a:r>
            <a:endParaRPr lang="pl-PL" sz="3000" b="1" dirty="0"/>
          </a:p>
        </p:txBody>
      </p:sp>
      <p:sp>
        <p:nvSpPr>
          <p:cNvPr id="23" name="pole tekstowe 22">
            <a:extLst>
              <a:ext uri="{FF2B5EF4-FFF2-40B4-BE49-F238E27FC236}">
                <a16:creationId xmlns:a16="http://schemas.microsoft.com/office/drawing/2014/main" id="{4654E2ED-9997-333E-5F8A-8AF2792AB79D}"/>
              </a:ext>
            </a:extLst>
          </p:cNvPr>
          <p:cNvSpPr txBox="1"/>
          <p:nvPr/>
        </p:nvSpPr>
        <p:spPr>
          <a:xfrm>
            <a:off x="5311901" y="1619043"/>
            <a:ext cx="2487718" cy="553998"/>
          </a:xfrm>
          <a:prstGeom prst="rect">
            <a:avLst/>
          </a:prstGeom>
          <a:noFill/>
        </p:spPr>
        <p:txBody>
          <a:bodyPr wrap="square" rtlCol="0">
            <a:spAutoFit/>
          </a:bodyPr>
          <a:lstStyle/>
          <a:p>
            <a:r>
              <a:rPr lang="pl-PL" sz="3000" b="1" dirty="0" err="1">
                <a:solidFill>
                  <a:srgbClr val="FF6600"/>
                </a:solidFill>
              </a:rPr>
              <a:t>t</a:t>
            </a:r>
            <a:r>
              <a:rPr lang="pl-PL" sz="3000" b="1" dirty="0" err="1"/>
              <a:t>echnological</a:t>
            </a:r>
            <a:endParaRPr lang="pl-PL" sz="3000" b="1" dirty="0"/>
          </a:p>
        </p:txBody>
      </p:sp>
      <p:sp>
        <p:nvSpPr>
          <p:cNvPr id="24" name="pole tekstowe 23">
            <a:extLst>
              <a:ext uri="{FF2B5EF4-FFF2-40B4-BE49-F238E27FC236}">
                <a16:creationId xmlns:a16="http://schemas.microsoft.com/office/drawing/2014/main" id="{BCDE6FF6-1B93-07B8-019D-EAA266299482}"/>
              </a:ext>
            </a:extLst>
          </p:cNvPr>
          <p:cNvSpPr txBox="1"/>
          <p:nvPr/>
        </p:nvSpPr>
        <p:spPr>
          <a:xfrm>
            <a:off x="7869691" y="3588488"/>
            <a:ext cx="2019521" cy="553998"/>
          </a:xfrm>
          <a:prstGeom prst="rect">
            <a:avLst/>
          </a:prstGeom>
          <a:noFill/>
        </p:spPr>
        <p:txBody>
          <a:bodyPr wrap="square" rtlCol="0">
            <a:spAutoFit/>
          </a:bodyPr>
          <a:lstStyle/>
          <a:p>
            <a:r>
              <a:rPr lang="pl-PL" sz="3000" b="1" dirty="0" err="1">
                <a:solidFill>
                  <a:srgbClr val="FF6600"/>
                </a:solidFill>
              </a:rPr>
              <a:t>e</a:t>
            </a:r>
            <a:r>
              <a:rPr lang="pl-PL" sz="3000" b="1" dirty="0" err="1"/>
              <a:t>conomic</a:t>
            </a:r>
            <a:endParaRPr lang="pl-PL" sz="3000" b="1" dirty="0"/>
          </a:p>
        </p:txBody>
      </p:sp>
      <p:sp>
        <p:nvSpPr>
          <p:cNvPr id="25" name="pole tekstowe 24">
            <a:extLst>
              <a:ext uri="{FF2B5EF4-FFF2-40B4-BE49-F238E27FC236}">
                <a16:creationId xmlns:a16="http://schemas.microsoft.com/office/drawing/2014/main" id="{82178EF8-7D15-11B8-89DA-677DADD41EF2}"/>
              </a:ext>
            </a:extLst>
          </p:cNvPr>
          <p:cNvSpPr txBox="1"/>
          <p:nvPr/>
        </p:nvSpPr>
        <p:spPr>
          <a:xfrm>
            <a:off x="7695302" y="4765609"/>
            <a:ext cx="2019521" cy="553998"/>
          </a:xfrm>
          <a:prstGeom prst="rect">
            <a:avLst/>
          </a:prstGeom>
          <a:noFill/>
        </p:spPr>
        <p:txBody>
          <a:bodyPr wrap="square" rtlCol="0">
            <a:spAutoFit/>
          </a:bodyPr>
          <a:lstStyle/>
          <a:p>
            <a:r>
              <a:rPr lang="pl-PL" sz="3000" b="1" dirty="0" err="1">
                <a:solidFill>
                  <a:srgbClr val="FF6600"/>
                </a:solidFill>
              </a:rPr>
              <a:t>e</a:t>
            </a:r>
            <a:r>
              <a:rPr lang="pl-PL" sz="3000" b="1" dirty="0" err="1"/>
              <a:t>cological</a:t>
            </a:r>
            <a:endParaRPr lang="pl-PL" sz="3000" b="1" dirty="0"/>
          </a:p>
        </p:txBody>
      </p:sp>
      <p:sp>
        <p:nvSpPr>
          <p:cNvPr id="26" name="pole tekstowe 25">
            <a:extLst>
              <a:ext uri="{FF2B5EF4-FFF2-40B4-BE49-F238E27FC236}">
                <a16:creationId xmlns:a16="http://schemas.microsoft.com/office/drawing/2014/main" id="{07639E9F-1DCD-6EAB-05D9-C92211C766B5}"/>
              </a:ext>
            </a:extLst>
          </p:cNvPr>
          <p:cNvSpPr txBox="1"/>
          <p:nvPr/>
        </p:nvSpPr>
        <p:spPr>
          <a:xfrm>
            <a:off x="3914532" y="6159613"/>
            <a:ext cx="2019521" cy="553998"/>
          </a:xfrm>
          <a:prstGeom prst="rect">
            <a:avLst/>
          </a:prstGeom>
          <a:noFill/>
        </p:spPr>
        <p:txBody>
          <a:bodyPr wrap="square" rtlCol="0">
            <a:spAutoFit/>
          </a:bodyPr>
          <a:lstStyle/>
          <a:p>
            <a:r>
              <a:rPr lang="pl-PL" sz="3000" b="1" dirty="0" err="1">
                <a:solidFill>
                  <a:srgbClr val="FF6600"/>
                </a:solidFill>
              </a:rPr>
              <a:t>p</a:t>
            </a:r>
            <a:r>
              <a:rPr lang="pl-PL" sz="3000" b="1" dirty="0" err="1"/>
              <a:t>olitical</a:t>
            </a:r>
            <a:endParaRPr lang="pl-PL" sz="3000" b="1" dirty="0"/>
          </a:p>
        </p:txBody>
      </p:sp>
      <p:sp>
        <p:nvSpPr>
          <p:cNvPr id="27" name="pole tekstowe 26">
            <a:extLst>
              <a:ext uri="{FF2B5EF4-FFF2-40B4-BE49-F238E27FC236}">
                <a16:creationId xmlns:a16="http://schemas.microsoft.com/office/drawing/2014/main" id="{3C2719BD-B3B1-9147-C30F-C2E6320152DE}"/>
              </a:ext>
            </a:extLst>
          </p:cNvPr>
          <p:cNvSpPr txBox="1"/>
          <p:nvPr/>
        </p:nvSpPr>
        <p:spPr>
          <a:xfrm>
            <a:off x="550423" y="4726335"/>
            <a:ext cx="1510760" cy="553998"/>
          </a:xfrm>
          <a:prstGeom prst="rect">
            <a:avLst/>
          </a:prstGeom>
          <a:noFill/>
        </p:spPr>
        <p:txBody>
          <a:bodyPr wrap="square" rtlCol="0">
            <a:spAutoFit/>
          </a:bodyPr>
          <a:lstStyle/>
          <a:p>
            <a:r>
              <a:rPr lang="pl-PL" sz="3000" b="1" dirty="0" err="1">
                <a:solidFill>
                  <a:srgbClr val="FF6600"/>
                </a:solidFill>
              </a:rPr>
              <a:t>v</a:t>
            </a:r>
            <a:r>
              <a:rPr lang="pl-PL" sz="3000" b="1" dirty="0" err="1"/>
              <a:t>alues</a:t>
            </a:r>
            <a:endParaRPr lang="pl-PL" sz="3000" b="1" dirty="0"/>
          </a:p>
        </p:txBody>
      </p:sp>
      <p:sp>
        <p:nvSpPr>
          <p:cNvPr id="28" name="pole tekstowe 27">
            <a:extLst>
              <a:ext uri="{FF2B5EF4-FFF2-40B4-BE49-F238E27FC236}">
                <a16:creationId xmlns:a16="http://schemas.microsoft.com/office/drawing/2014/main" id="{A4BFC687-5EA6-4E52-0723-4452681E5ACB}"/>
              </a:ext>
            </a:extLst>
          </p:cNvPr>
          <p:cNvSpPr txBox="1"/>
          <p:nvPr/>
        </p:nvSpPr>
        <p:spPr>
          <a:xfrm>
            <a:off x="502255" y="3593838"/>
            <a:ext cx="1150480" cy="553998"/>
          </a:xfrm>
          <a:prstGeom prst="rect">
            <a:avLst/>
          </a:prstGeom>
          <a:noFill/>
        </p:spPr>
        <p:txBody>
          <a:bodyPr wrap="square" rtlCol="0">
            <a:spAutoFit/>
          </a:bodyPr>
          <a:lstStyle/>
          <a:p>
            <a:r>
              <a:rPr lang="pl-PL" sz="3000" b="1" dirty="0" err="1">
                <a:solidFill>
                  <a:srgbClr val="FF6600"/>
                </a:solidFill>
              </a:rPr>
              <a:t>l</a:t>
            </a:r>
            <a:r>
              <a:rPr lang="pl-PL" sz="3000" b="1" dirty="0" err="1"/>
              <a:t>egal</a:t>
            </a:r>
            <a:endParaRPr lang="pl-PL" sz="3000" b="1" dirty="0"/>
          </a:p>
        </p:txBody>
      </p:sp>
    </p:spTree>
    <p:extLst>
      <p:ext uri="{BB962C8B-B14F-4D97-AF65-F5344CB8AC3E}">
        <p14:creationId xmlns:p14="http://schemas.microsoft.com/office/powerpoint/2010/main" val="204389873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56D9538-390A-2C2B-AFB6-D2695E3A2736}"/>
              </a:ext>
            </a:extLst>
          </p:cNvPr>
          <p:cNvSpPr>
            <a:spLocks noGrp="1"/>
          </p:cNvSpPr>
          <p:nvPr>
            <p:ph type="ctrTitle"/>
          </p:nvPr>
        </p:nvSpPr>
        <p:spPr/>
        <p:txBody>
          <a:bodyPr/>
          <a:lstStyle/>
          <a:p>
            <a:r>
              <a:rPr lang="pl-PL" dirty="0"/>
              <a:t>STEEPVL </a:t>
            </a:r>
            <a:r>
              <a:rPr lang="pl-PL" dirty="0" err="1"/>
              <a:t>analysis</a:t>
            </a:r>
            <a:endParaRPr lang="pl-PL" dirty="0"/>
          </a:p>
        </p:txBody>
      </p:sp>
      <p:sp>
        <p:nvSpPr>
          <p:cNvPr id="3" name="Inhaltsplatzhalter 2">
            <a:extLst>
              <a:ext uri="{FF2B5EF4-FFF2-40B4-BE49-F238E27FC236}">
                <a16:creationId xmlns:a16="http://schemas.microsoft.com/office/drawing/2014/main" id="{AC6E49E9-EABB-5C0C-B7BE-BE1A67A8DE92}"/>
              </a:ext>
            </a:extLst>
          </p:cNvPr>
          <p:cNvSpPr>
            <a:spLocks noGrp="1"/>
          </p:cNvSpPr>
          <p:nvPr>
            <p:ph sz="quarter" idx="10"/>
          </p:nvPr>
        </p:nvSpPr>
        <p:spPr>
          <a:xfrm>
            <a:off x="3881121" y="1827661"/>
            <a:ext cx="5720079" cy="5299005"/>
          </a:xfrm>
        </p:spPr>
        <p:txBody>
          <a:bodyPr>
            <a:noAutofit/>
          </a:bodyPr>
          <a:lstStyle/>
          <a:p>
            <a:pPr marL="457200" indent="-457200" algn="just">
              <a:buFont typeface="Arial" panose="020B0604020202020204" pitchFamily="34" charset="0"/>
              <a:buChar char="•"/>
            </a:pPr>
            <a:r>
              <a:rPr lang="en-US" b="1" dirty="0"/>
              <a:t>The aim </a:t>
            </a:r>
            <a:r>
              <a:rPr lang="en-US" dirty="0"/>
              <a:t>of this research was to identify the </a:t>
            </a:r>
            <a:r>
              <a:rPr lang="pl-PL" dirty="0"/>
              <a:t>STEEPVL </a:t>
            </a:r>
            <a:r>
              <a:rPr lang="en-US" dirty="0"/>
              <a:t>factors that will influence the development of the </a:t>
            </a:r>
            <a:r>
              <a:rPr lang="en-US" dirty="0" err="1"/>
              <a:t>labour</a:t>
            </a:r>
            <a:r>
              <a:rPr lang="en-US" dirty="0"/>
              <a:t> market and employee competencies in the future.</a:t>
            </a:r>
            <a:endParaRPr lang="pl-PL" dirty="0"/>
          </a:p>
          <a:p>
            <a:pPr marL="457200" indent="-457200" algn="just">
              <a:buFont typeface="Arial" panose="020B0604020202020204" pitchFamily="34" charset="0"/>
              <a:buChar char="•"/>
            </a:pPr>
            <a:r>
              <a:rPr lang="en-US" b="1" dirty="0"/>
              <a:t>Experts</a:t>
            </a:r>
            <a:r>
              <a:rPr lang="pl-PL" b="1" dirty="0"/>
              <a:t> </a:t>
            </a:r>
            <a:r>
              <a:rPr lang="pl-PL" dirty="0"/>
              <a:t>(N=65)</a:t>
            </a:r>
            <a:r>
              <a:rPr lang="en-US" dirty="0"/>
              <a:t> </a:t>
            </a:r>
            <a:r>
              <a:rPr lang="pl-PL" dirty="0" err="1"/>
              <a:t>identified</a:t>
            </a:r>
            <a:r>
              <a:rPr lang="pl-PL" dirty="0"/>
              <a:t> 41 </a:t>
            </a:r>
            <a:r>
              <a:rPr lang="pl-PL" dirty="0" err="1"/>
              <a:t>factors</a:t>
            </a:r>
            <a:r>
              <a:rPr lang="pl-PL" dirty="0"/>
              <a:t> and </a:t>
            </a:r>
            <a:r>
              <a:rPr lang="en-US" dirty="0"/>
              <a:t>evaluated </a:t>
            </a:r>
            <a:r>
              <a:rPr lang="pl-PL" dirty="0" err="1"/>
              <a:t>their</a:t>
            </a:r>
            <a:r>
              <a:rPr lang="pl-PL" dirty="0"/>
              <a:t> </a:t>
            </a:r>
            <a:r>
              <a:rPr lang="en-US" dirty="0"/>
              <a:t>impact on the </a:t>
            </a:r>
            <a:r>
              <a:rPr lang="en-US" dirty="0" err="1"/>
              <a:t>labour</a:t>
            </a:r>
            <a:r>
              <a:rPr lang="en-US" dirty="0"/>
              <a:t> market and employee competencies in the run-up </a:t>
            </a:r>
            <a:r>
              <a:rPr lang="en-US" b="1" dirty="0"/>
              <a:t>to 2035 </a:t>
            </a:r>
            <a:r>
              <a:rPr lang="en-US" dirty="0"/>
              <a:t>by assessment of </a:t>
            </a:r>
            <a:r>
              <a:rPr lang="en-US" b="1" dirty="0"/>
              <a:t>importance</a:t>
            </a:r>
            <a:r>
              <a:rPr lang="en-US" dirty="0"/>
              <a:t> and </a:t>
            </a:r>
            <a:r>
              <a:rPr lang="en-US" b="1" dirty="0"/>
              <a:t>uncertainty</a:t>
            </a:r>
            <a:r>
              <a:rPr lang="en-US" dirty="0"/>
              <a:t> of those factors.</a:t>
            </a:r>
            <a:endParaRPr lang="de-DE" dirty="0"/>
          </a:p>
        </p:txBody>
      </p:sp>
      <p:pic>
        <p:nvPicPr>
          <p:cNvPr id="5" name="Obraz 4">
            <a:extLst>
              <a:ext uri="{FF2B5EF4-FFF2-40B4-BE49-F238E27FC236}">
                <a16:creationId xmlns:a16="http://schemas.microsoft.com/office/drawing/2014/main" id="{EC02674E-BB53-9CB1-491F-7EE41B48B67D}"/>
              </a:ext>
            </a:extLst>
          </p:cNvPr>
          <p:cNvPicPr>
            <a:picLocks noChangeAspect="1"/>
          </p:cNvPicPr>
          <p:nvPr/>
        </p:nvPicPr>
        <p:blipFill>
          <a:blip r:embed="rId2"/>
          <a:stretch>
            <a:fillRect/>
          </a:stretch>
        </p:blipFill>
        <p:spPr>
          <a:xfrm>
            <a:off x="138727" y="1721566"/>
            <a:ext cx="3742394" cy="5039340"/>
          </a:xfrm>
          <a:prstGeom prst="rect">
            <a:avLst/>
          </a:prstGeom>
        </p:spPr>
      </p:pic>
    </p:spTree>
    <p:extLst>
      <p:ext uri="{BB962C8B-B14F-4D97-AF65-F5344CB8AC3E}">
        <p14:creationId xmlns:p14="http://schemas.microsoft.com/office/powerpoint/2010/main" val="42922709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56D9538-390A-2C2B-AFB6-D2695E3A2736}"/>
              </a:ext>
            </a:extLst>
          </p:cNvPr>
          <p:cNvSpPr>
            <a:spLocks noGrp="1"/>
          </p:cNvSpPr>
          <p:nvPr>
            <p:ph type="ctrTitle"/>
          </p:nvPr>
        </p:nvSpPr>
        <p:spPr/>
        <p:txBody>
          <a:bodyPr/>
          <a:lstStyle/>
          <a:p>
            <a:r>
              <a:rPr lang="pl-PL" dirty="0"/>
              <a:t>STEEPVL </a:t>
            </a:r>
            <a:r>
              <a:rPr lang="pl-PL" dirty="0" err="1"/>
              <a:t>analysis</a:t>
            </a:r>
            <a:endParaRPr lang="pl-PL" dirty="0"/>
          </a:p>
        </p:txBody>
      </p:sp>
      <p:pic>
        <p:nvPicPr>
          <p:cNvPr id="8" name="Symbol zastępczy zawartości 7">
            <a:extLst>
              <a:ext uri="{FF2B5EF4-FFF2-40B4-BE49-F238E27FC236}">
                <a16:creationId xmlns:a16="http://schemas.microsoft.com/office/drawing/2014/main" id="{4CE346A9-28F1-08A8-5E83-1997EFD914A8}"/>
              </a:ext>
            </a:extLst>
          </p:cNvPr>
          <p:cNvPicPr>
            <a:picLocks noGrp="1" noChangeAspect="1"/>
          </p:cNvPicPr>
          <p:nvPr>
            <p:ph sz="quarter" idx="10"/>
          </p:nvPr>
        </p:nvPicPr>
        <p:blipFill>
          <a:blip r:embed="rId2"/>
          <a:stretch>
            <a:fillRect/>
          </a:stretch>
        </p:blipFill>
        <p:spPr>
          <a:xfrm>
            <a:off x="110050" y="1607843"/>
            <a:ext cx="7418509" cy="5196863"/>
          </a:xfrm>
          <a:prstGeom prst="rect">
            <a:avLst/>
          </a:prstGeom>
        </p:spPr>
      </p:pic>
      <p:sp>
        <p:nvSpPr>
          <p:cNvPr id="9" name="Inhaltsplatzhalter 2">
            <a:extLst>
              <a:ext uri="{FF2B5EF4-FFF2-40B4-BE49-F238E27FC236}">
                <a16:creationId xmlns:a16="http://schemas.microsoft.com/office/drawing/2014/main" id="{5B3F0FF6-B08E-19ED-83ED-E8B6F21BA214}"/>
              </a:ext>
            </a:extLst>
          </p:cNvPr>
          <p:cNvSpPr txBox="1">
            <a:spLocks/>
          </p:cNvSpPr>
          <p:nvPr/>
        </p:nvSpPr>
        <p:spPr>
          <a:xfrm>
            <a:off x="7244080" y="1764709"/>
            <a:ext cx="2340075" cy="5004460"/>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tx2">
                    <a:lumMod val="7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2">
                    <a:lumMod val="7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2">
                    <a:lumMod val="7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lumMod val="7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lumMod val="7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de-DE" dirty="0"/>
          </a:p>
        </p:txBody>
      </p:sp>
      <p:sp>
        <p:nvSpPr>
          <p:cNvPr id="11" name="pole tekstowe 10">
            <a:extLst>
              <a:ext uri="{FF2B5EF4-FFF2-40B4-BE49-F238E27FC236}">
                <a16:creationId xmlns:a16="http://schemas.microsoft.com/office/drawing/2014/main" id="{A9C98B3B-6340-4851-125A-EC0BEFB0E963}"/>
              </a:ext>
            </a:extLst>
          </p:cNvPr>
          <p:cNvSpPr txBox="1"/>
          <p:nvPr/>
        </p:nvSpPr>
        <p:spPr>
          <a:xfrm>
            <a:off x="7528559" y="2489529"/>
            <a:ext cx="2160638" cy="3554819"/>
          </a:xfrm>
          <a:prstGeom prst="rect">
            <a:avLst/>
          </a:prstGeom>
          <a:noFill/>
        </p:spPr>
        <p:txBody>
          <a:bodyPr wrap="square">
            <a:spAutoFit/>
          </a:bodyPr>
          <a:lstStyle/>
          <a:p>
            <a:r>
              <a:rPr lang="en-US" sz="2500" b="1" dirty="0">
                <a:solidFill>
                  <a:schemeClr val="tx2">
                    <a:lumMod val="75000"/>
                  </a:schemeClr>
                </a:solidFill>
              </a:rPr>
              <a:t>S5</a:t>
            </a:r>
            <a:r>
              <a:rPr lang="en-US" sz="2500" dirty="0">
                <a:solidFill>
                  <a:schemeClr val="tx2">
                    <a:lumMod val="75000"/>
                  </a:schemeClr>
                </a:solidFill>
              </a:rPr>
              <a:t> </a:t>
            </a:r>
            <a:r>
              <a:rPr lang="pl-PL" sz="2500" dirty="0">
                <a:solidFill>
                  <a:schemeClr val="tx2">
                    <a:lumMod val="75000"/>
                  </a:schemeClr>
                </a:solidFill>
              </a:rPr>
              <a:t>– </a:t>
            </a:r>
            <a:r>
              <a:rPr lang="en-US" sz="2500" dirty="0">
                <a:solidFill>
                  <a:schemeClr val="tx2">
                    <a:lumMod val="75000"/>
                  </a:schemeClr>
                </a:solidFill>
              </a:rPr>
              <a:t>the ability to work in dispersed teams</a:t>
            </a:r>
            <a:endParaRPr lang="pl-PL" sz="2500" dirty="0">
              <a:solidFill>
                <a:schemeClr val="tx2">
                  <a:lumMod val="75000"/>
                </a:schemeClr>
              </a:solidFill>
            </a:endParaRPr>
          </a:p>
          <a:p>
            <a:r>
              <a:rPr lang="en-US" sz="2500" dirty="0">
                <a:solidFill>
                  <a:schemeClr val="tx2">
                    <a:lumMod val="75000"/>
                  </a:schemeClr>
                </a:solidFill>
              </a:rPr>
              <a:t> </a:t>
            </a:r>
            <a:endParaRPr lang="pl-PL" sz="2500" dirty="0">
              <a:solidFill>
                <a:schemeClr val="tx2">
                  <a:lumMod val="75000"/>
                </a:schemeClr>
              </a:solidFill>
            </a:endParaRPr>
          </a:p>
          <a:p>
            <a:r>
              <a:rPr lang="en-US" sz="2500" b="1" dirty="0">
                <a:solidFill>
                  <a:schemeClr val="tx2">
                    <a:lumMod val="75000"/>
                  </a:schemeClr>
                </a:solidFill>
              </a:rPr>
              <a:t>T1</a:t>
            </a:r>
            <a:r>
              <a:rPr lang="en-US" sz="2500" dirty="0">
                <a:solidFill>
                  <a:schemeClr val="tx2">
                    <a:lumMod val="75000"/>
                  </a:schemeClr>
                </a:solidFill>
              </a:rPr>
              <a:t> </a:t>
            </a:r>
            <a:r>
              <a:rPr lang="pl-PL" sz="2500" dirty="0">
                <a:solidFill>
                  <a:schemeClr val="tx2">
                    <a:lumMod val="75000"/>
                  </a:schemeClr>
                </a:solidFill>
              </a:rPr>
              <a:t>– </a:t>
            </a:r>
            <a:r>
              <a:rPr lang="en-US" sz="2500" dirty="0">
                <a:solidFill>
                  <a:schemeClr val="tx2">
                    <a:lumMod val="75000"/>
                  </a:schemeClr>
                </a:solidFill>
              </a:rPr>
              <a:t>the level of </a:t>
            </a:r>
            <a:r>
              <a:rPr lang="en-US" sz="2500" dirty="0" err="1">
                <a:solidFill>
                  <a:schemeClr val="tx2">
                    <a:lumMod val="75000"/>
                  </a:schemeClr>
                </a:solidFill>
              </a:rPr>
              <a:t>labour</a:t>
            </a:r>
            <a:r>
              <a:rPr lang="en-US" sz="2500" dirty="0">
                <a:solidFill>
                  <a:schemeClr val="tx2">
                    <a:lumMod val="75000"/>
                  </a:schemeClr>
                </a:solidFill>
              </a:rPr>
              <a:t> market </a:t>
            </a:r>
            <a:r>
              <a:rPr lang="en-US" sz="2500" dirty="0" err="1">
                <a:solidFill>
                  <a:schemeClr val="tx2">
                    <a:lumMod val="75000"/>
                  </a:schemeClr>
                </a:solidFill>
              </a:rPr>
              <a:t>virtualisation</a:t>
            </a:r>
            <a:r>
              <a:rPr lang="en-US" sz="2500" dirty="0">
                <a:solidFill>
                  <a:schemeClr val="tx2">
                    <a:lumMod val="75000"/>
                  </a:schemeClr>
                </a:solidFill>
              </a:rPr>
              <a:t> </a:t>
            </a:r>
            <a:endParaRPr lang="pl-PL" sz="2500" dirty="0">
              <a:solidFill>
                <a:schemeClr val="tx2">
                  <a:lumMod val="75000"/>
                </a:schemeClr>
              </a:solidFill>
            </a:endParaRPr>
          </a:p>
        </p:txBody>
      </p:sp>
    </p:spTree>
    <p:extLst>
      <p:ext uri="{BB962C8B-B14F-4D97-AF65-F5344CB8AC3E}">
        <p14:creationId xmlns:p14="http://schemas.microsoft.com/office/powerpoint/2010/main" val="2210631834"/>
      </p:ext>
    </p:extLst>
  </p:cSld>
  <p:clrMapOvr>
    <a:masterClrMapping/>
  </p:clrMapOvr>
</p:sld>
</file>

<file path=ppt/theme/theme1.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kument" ma:contentTypeID="0x0101005A786F4D3521C947A13764588761BDFD" ma:contentTypeVersion="13" ma:contentTypeDescription="Ein neues Dokument erstellen." ma:contentTypeScope="" ma:versionID="19c55e26425c36d25f2885635c132951">
  <xsd:schema xmlns:xsd="http://www.w3.org/2001/XMLSchema" xmlns:xs="http://www.w3.org/2001/XMLSchema" xmlns:p="http://schemas.microsoft.com/office/2006/metadata/properties" xmlns:ns2="62366948-6865-4f5e-9e13-175c864d6460" xmlns:ns3="b60ce84f-f280-4667-9800-e3f576e2a563" targetNamespace="http://schemas.microsoft.com/office/2006/metadata/properties" ma:root="true" ma:fieldsID="ff6bc6a7c77e7a478956928e1d70d72d" ns2:_="" ns3:_="">
    <xsd:import namespace="62366948-6865-4f5e-9e13-175c864d6460"/>
    <xsd:import namespace="b60ce84f-f280-4667-9800-e3f576e2a563"/>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lcf76f155ced4ddcb4097134ff3c332f" minOccurs="0"/>
                <xsd:element ref="ns3:TaxCatchAll" minOccurs="0"/>
                <xsd:element ref="ns2:MediaServiceDateTaken" minOccurs="0"/>
                <xsd:element ref="ns2:MediaServiceGenerationTime" minOccurs="0"/>
                <xsd:element ref="ns2:MediaServiceEventHashCode" minOccurs="0"/>
                <xsd:element ref="ns2:MediaServiceOCR" minOccurs="0"/>
                <xsd:element ref="ns2:MediaServiceLocation"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2366948-6865-4f5e-9e13-175c864d646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lcf76f155ced4ddcb4097134ff3c332f" ma:index="13" nillable="true" ma:taxonomy="true" ma:internalName="lcf76f155ced4ddcb4097134ff3c332f" ma:taxonomyFieldName="MediaServiceImageTags" ma:displayName="Bildmarkierungen" ma:readOnly="false" ma:fieldId="{5cf76f15-5ced-4ddc-b409-7134ff3c332f}" ma:taxonomyMulti="true" ma:sspId="85d66e8a-b612-4457-adbc-74bf8204ec2c" ma:termSetId="09814cd3-568e-fe90-9814-8d621ff8fb84" ma:anchorId="fba54fb3-c3e1-fe81-a776-ca4b69148c4d" ma:open="true" ma:isKeyword="false">
      <xsd:complexType>
        <xsd:sequence>
          <xsd:element ref="pc:Terms" minOccurs="0" maxOccurs="1"/>
        </xsd:sequence>
      </xsd:complexType>
    </xsd:element>
    <xsd:element name="MediaServiceDateTaken" ma:index="15" nillable="true" ma:displayName="MediaServiceDateTaken" ma:hidden="true" ma:internalName="MediaServiceDateTake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Location" ma:index="19" nillable="true" ma:displayName="Location" ma:internalName="MediaServiceLocation" ma:readOnly="true">
      <xsd:simpleType>
        <xsd:restriction base="dms:Text"/>
      </xsd:simpleType>
    </xsd:element>
    <xsd:element name="MediaServiceObjectDetectorVersions" ma:index="20"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b60ce84f-f280-4667-9800-e3f576e2a563"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6ec56780-86c1-413c-9fe6-1747b3b964a4}" ma:internalName="TaxCatchAll" ma:showField="CatchAllData" ma:web="b60ce84f-f280-4667-9800-e3f576e2a56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altstyp"/>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axCatchAll xmlns="b60ce84f-f280-4667-9800-e3f576e2a563" xsi:nil="true"/>
    <lcf76f155ced4ddcb4097134ff3c332f xmlns="62366948-6865-4f5e-9e13-175c864d6460">
      <Terms xmlns="http://schemas.microsoft.com/office/infopath/2007/PartnerControls"/>
    </lcf76f155ced4ddcb4097134ff3c332f>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2D1822C-BD73-4086-B6F1-801F42C9423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2366948-6865-4f5e-9e13-175c864d6460"/>
    <ds:schemaRef ds:uri="b60ce84f-f280-4667-9800-e3f576e2a56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21D17F8E-3CB6-4F1A-AB1C-C0FA346E23D7}">
  <ds:schemaRefs>
    <ds:schemaRef ds:uri="http://purl.org/dc/dcmitype/"/>
    <ds:schemaRef ds:uri="b60ce84f-f280-4667-9800-e3f576e2a563"/>
    <ds:schemaRef ds:uri="http://schemas.microsoft.com/office/2006/documentManagement/types"/>
    <ds:schemaRef ds:uri="http://schemas.microsoft.com/office/2006/metadata/properties"/>
    <ds:schemaRef ds:uri="http://purl.org/dc/terms/"/>
    <ds:schemaRef ds:uri="http://purl.org/dc/elements/1.1/"/>
    <ds:schemaRef ds:uri="http://schemas.microsoft.com/office/infopath/2007/PartnerControls"/>
    <ds:schemaRef ds:uri="http://schemas.openxmlformats.org/package/2006/metadata/core-properties"/>
    <ds:schemaRef ds:uri="62366948-6865-4f5e-9e13-175c864d6460"/>
    <ds:schemaRef ds:uri="http://www.w3.org/XML/1998/namespace"/>
  </ds:schemaRefs>
</ds:datastoreItem>
</file>

<file path=customXml/itemProps3.xml><?xml version="1.0" encoding="utf-8"?>
<ds:datastoreItem xmlns:ds="http://schemas.openxmlformats.org/officeDocument/2006/customXml" ds:itemID="{404DF3C6-2793-4481-929B-A0395C7E912B}">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1468</TotalTime>
  <Words>995</Words>
  <Application>Microsoft Office PowerPoint</Application>
  <PresentationFormat>Panoramiczny</PresentationFormat>
  <Paragraphs>109</Paragraphs>
  <Slides>21</Slides>
  <Notes>0</Notes>
  <HiddenSlides>0</HiddenSlides>
  <MMClips>0</MMClips>
  <ScaleCrop>false</ScaleCrop>
  <HeadingPairs>
    <vt:vector size="6" baseType="variant">
      <vt:variant>
        <vt:lpstr>Używane czcionki</vt:lpstr>
      </vt:variant>
      <vt:variant>
        <vt:i4>4</vt:i4>
      </vt:variant>
      <vt:variant>
        <vt:lpstr>Motyw</vt:lpstr>
      </vt:variant>
      <vt:variant>
        <vt:i4>1</vt:i4>
      </vt:variant>
      <vt:variant>
        <vt:lpstr>Tytuły slajdów</vt:lpstr>
      </vt:variant>
      <vt:variant>
        <vt:i4>21</vt:i4>
      </vt:variant>
    </vt:vector>
  </HeadingPairs>
  <TitlesOfParts>
    <vt:vector size="26" baseType="lpstr">
      <vt:lpstr>Arial</vt:lpstr>
      <vt:lpstr>Calibri</vt:lpstr>
      <vt:lpstr>Cambria Math</vt:lpstr>
      <vt:lpstr>Times New Roman</vt:lpstr>
      <vt:lpstr>Custom Design</vt:lpstr>
      <vt:lpstr>Prezentacja programu PowerPoint</vt:lpstr>
      <vt:lpstr>Agenda</vt:lpstr>
      <vt:lpstr>Foresight</vt:lpstr>
      <vt:lpstr>Forecasting vs. Foresight</vt:lpstr>
      <vt:lpstr>Foresight</vt:lpstr>
      <vt:lpstr>Methodology</vt:lpstr>
      <vt:lpstr>STEEPVL analysis</vt:lpstr>
      <vt:lpstr>STEEPVL analysis</vt:lpstr>
      <vt:lpstr>STEEPVL analysis</vt:lpstr>
      <vt:lpstr>Transformation of key factors into scenario axes</vt:lpstr>
      <vt:lpstr>Scenario method</vt:lpstr>
      <vt:lpstr>Scenario method</vt:lpstr>
      <vt:lpstr>Scenario method</vt:lpstr>
      <vt:lpstr>Delphi survey</vt:lpstr>
      <vt:lpstr>Delphi survey – research procedure</vt:lpstr>
      <vt:lpstr>Delphi survey</vt:lpstr>
      <vt:lpstr>Delphi survey – results</vt:lpstr>
      <vt:lpstr>Delphi survey</vt:lpstr>
      <vt:lpstr>Procedure of creating vision of labour shortages </vt:lpstr>
      <vt:lpstr>Findings</vt:lpstr>
      <vt:lpstr>Prezentacja programu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Ciprian Panzaru</dc:creator>
  <cp:lastModifiedBy>Ewa Rollnik-Sadowska</cp:lastModifiedBy>
  <cp:revision>91</cp:revision>
  <cp:lastPrinted>2022-08-18T12:34:37Z</cp:lastPrinted>
  <dcterms:created xsi:type="dcterms:W3CDTF">2021-07-14T07:03:25Z</dcterms:created>
  <dcterms:modified xsi:type="dcterms:W3CDTF">2024-08-26T10:01:03Z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0x0101005A786F4D3521C947A13764588761BDFD</vt:lpwstr>
  </property>
  <property fmtid="{D5CDD505-2E9C-101B-9397-08002B2CF9AE}" pid="3" name="MediaServiceImageTags">
    <vt:lpwstr/>
  </property>
</Properties>
</file>