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4"/>
  </p:sldMasterIdLst>
  <p:notesMasterIdLst>
    <p:notesMasterId r:id="rId21"/>
  </p:notesMasterIdLst>
  <p:handoutMasterIdLst>
    <p:handoutMasterId r:id="rId22"/>
  </p:handoutMasterIdLst>
  <p:sldIdLst>
    <p:sldId id="287" r:id="rId5"/>
    <p:sldId id="289" r:id="rId6"/>
    <p:sldId id="293" r:id="rId7"/>
    <p:sldId id="292" r:id="rId8"/>
    <p:sldId id="295" r:id="rId9"/>
    <p:sldId id="296" r:id="rId10"/>
    <p:sldId id="297" r:id="rId11"/>
    <p:sldId id="294" r:id="rId12"/>
    <p:sldId id="290" r:id="rId13"/>
    <p:sldId id="291" r:id="rId14"/>
    <p:sldId id="302" r:id="rId15"/>
    <p:sldId id="298" r:id="rId16"/>
    <p:sldId id="299" r:id="rId17"/>
    <p:sldId id="300" r:id="rId18"/>
    <p:sldId id="301" r:id="rId19"/>
    <p:sldId id="303" r:id="rId20"/>
  </p:sldIdLst>
  <p:sldSz cx="12192000" cy="6858000"/>
  <p:notesSz cx="6799263"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A01C2F-7B8F-58FF-231C-4B33C68A644F}" name="kassgjxjt7@goetheuniversitaet.onmicrosoft.com" initials="k" userId="kassgjxjt7@goetheuniversitaet.onmicrosoft.com" providerId="None"/>
  <p188:author id="{CF70888A-B34C-C119-1D1D-90E510B7CD70}" name="MW" initials="MW" userId="MW"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onald.s.larsen@gmail.com" initials="r" lastIdx="1" clrIdx="0">
    <p:extLst>
      <p:ext uri="{19B8F6BF-5375-455C-9EA6-DF929625EA0E}">
        <p15:presenceInfo xmlns:p15="http://schemas.microsoft.com/office/powerpoint/2012/main" userId="89381c6f69a7aad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3" autoAdjust="0"/>
    <p:restoredTop sz="93566" autoAdjust="0"/>
  </p:normalViewPr>
  <p:slideViewPr>
    <p:cSldViewPr snapToGrid="0">
      <p:cViewPr varScale="1">
        <p:scale>
          <a:sx n="64" d="100"/>
          <a:sy n="64" d="100"/>
        </p:scale>
        <p:origin x="748" y="48"/>
      </p:cViewPr>
      <p:guideLst/>
    </p:cSldViewPr>
  </p:slideViewPr>
  <p:notesTextViewPr>
    <p:cViewPr>
      <p:scale>
        <a:sx n="100" d="100"/>
        <a:sy n="100" d="100"/>
      </p:scale>
      <p:origin x="0" y="0"/>
    </p:cViewPr>
  </p:notesTextViewPr>
  <p:notesViewPr>
    <p:cSldViewPr snapToGrid="0">
      <p:cViewPr varScale="1">
        <p:scale>
          <a:sx n="63" d="100"/>
          <a:sy n="63" d="100"/>
        </p:scale>
        <p:origin x="2280" y="8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7FB268-2581-4429-9A03-D555EB068F78}"/>
              </a:ext>
            </a:extLst>
          </p:cNvPr>
          <p:cNvSpPr>
            <a:spLocks noGrp="1"/>
          </p:cNvSpPr>
          <p:nvPr>
            <p:ph type="hdr" sz="quarter"/>
          </p:nvPr>
        </p:nvSpPr>
        <p:spPr>
          <a:xfrm>
            <a:off x="0" y="1"/>
            <a:ext cx="2946348" cy="498215"/>
          </a:xfrm>
          <a:prstGeom prst="rect">
            <a:avLst/>
          </a:prstGeom>
        </p:spPr>
        <p:txBody>
          <a:bodyPr vert="horz" lIns="95581" tIns="47790" rIns="95581" bIns="47790" rtlCol="0"/>
          <a:lstStyle>
            <a:lvl1pPr algn="l">
              <a:defRPr sz="1300"/>
            </a:lvl1pPr>
          </a:lstStyle>
          <a:p>
            <a:endParaRPr lang="en-US"/>
          </a:p>
        </p:txBody>
      </p:sp>
      <p:sp>
        <p:nvSpPr>
          <p:cNvPr id="3" name="Date Placeholder 2">
            <a:extLst>
              <a:ext uri="{FF2B5EF4-FFF2-40B4-BE49-F238E27FC236}">
                <a16:creationId xmlns:a16="http://schemas.microsoft.com/office/drawing/2014/main" id="{A93D1585-D06A-4616-B7E9-41980A8516ED}"/>
              </a:ext>
            </a:extLst>
          </p:cNvPr>
          <p:cNvSpPr>
            <a:spLocks noGrp="1"/>
          </p:cNvSpPr>
          <p:nvPr>
            <p:ph type="dt" sz="quarter" idx="1"/>
          </p:nvPr>
        </p:nvSpPr>
        <p:spPr>
          <a:xfrm>
            <a:off x="3851342" y="1"/>
            <a:ext cx="2946348" cy="498215"/>
          </a:xfrm>
          <a:prstGeom prst="rect">
            <a:avLst/>
          </a:prstGeom>
        </p:spPr>
        <p:txBody>
          <a:bodyPr vert="horz" lIns="95581" tIns="47790" rIns="95581" bIns="47790" rtlCol="0"/>
          <a:lstStyle>
            <a:lvl1pPr algn="r">
              <a:defRPr sz="1300"/>
            </a:lvl1pPr>
          </a:lstStyle>
          <a:p>
            <a:fld id="{FD5D270C-AD71-46E6-A5A6-B9B37BC4B257}" type="datetimeFigureOut">
              <a:rPr lang="en-US" smtClean="0"/>
              <a:t>9/2/2024</a:t>
            </a:fld>
            <a:endParaRPr lang="en-US"/>
          </a:p>
        </p:txBody>
      </p:sp>
      <p:sp>
        <p:nvSpPr>
          <p:cNvPr id="4" name="Footer Placeholder 3">
            <a:extLst>
              <a:ext uri="{FF2B5EF4-FFF2-40B4-BE49-F238E27FC236}">
                <a16:creationId xmlns:a16="http://schemas.microsoft.com/office/drawing/2014/main" id="{EAF2A851-5384-46FE-8C6C-45AFB7CDA597}"/>
              </a:ext>
            </a:extLst>
          </p:cNvPr>
          <p:cNvSpPr>
            <a:spLocks noGrp="1"/>
          </p:cNvSpPr>
          <p:nvPr>
            <p:ph type="ftr" sz="quarter" idx="2"/>
          </p:nvPr>
        </p:nvSpPr>
        <p:spPr>
          <a:xfrm>
            <a:off x="0" y="9431600"/>
            <a:ext cx="2946348" cy="498214"/>
          </a:xfrm>
          <a:prstGeom prst="rect">
            <a:avLst/>
          </a:prstGeom>
        </p:spPr>
        <p:txBody>
          <a:bodyPr vert="horz" lIns="95581" tIns="47790" rIns="95581" bIns="47790"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2AB1F046-965E-46B3-8F38-1BF59FE5CFE1}"/>
              </a:ext>
            </a:extLst>
          </p:cNvPr>
          <p:cNvSpPr>
            <a:spLocks noGrp="1"/>
          </p:cNvSpPr>
          <p:nvPr>
            <p:ph type="sldNum" sz="quarter" idx="3"/>
          </p:nvPr>
        </p:nvSpPr>
        <p:spPr>
          <a:xfrm>
            <a:off x="3851342" y="9431600"/>
            <a:ext cx="2946348" cy="498214"/>
          </a:xfrm>
          <a:prstGeom prst="rect">
            <a:avLst/>
          </a:prstGeom>
        </p:spPr>
        <p:txBody>
          <a:bodyPr vert="horz" lIns="95581" tIns="47790" rIns="95581" bIns="47790" rtlCol="0" anchor="b"/>
          <a:lstStyle>
            <a:lvl1pPr algn="r">
              <a:defRPr sz="1300"/>
            </a:lvl1pPr>
          </a:lstStyle>
          <a:p>
            <a:fld id="{A433BB8F-7739-4E84-9D14-DC6BE98AAA9F}" type="slidenum">
              <a:rPr lang="en-US" smtClean="0"/>
              <a:t>‹N°›</a:t>
            </a:fld>
            <a:endParaRPr lang="en-US"/>
          </a:p>
        </p:txBody>
      </p:sp>
    </p:spTree>
    <p:extLst>
      <p:ext uri="{BB962C8B-B14F-4D97-AF65-F5344CB8AC3E}">
        <p14:creationId xmlns:p14="http://schemas.microsoft.com/office/powerpoint/2010/main" val="35965448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981" cy="497041"/>
          </a:xfrm>
          <a:prstGeom prst="rect">
            <a:avLst/>
          </a:prstGeom>
        </p:spPr>
        <p:txBody>
          <a:bodyPr vert="horz" lIns="90452" tIns="45226" rIns="90452" bIns="45226" rtlCol="0"/>
          <a:lstStyle>
            <a:lvl1pPr algn="l">
              <a:defRPr sz="1200"/>
            </a:lvl1pPr>
          </a:lstStyle>
          <a:p>
            <a:endParaRPr lang="fr-FR"/>
          </a:p>
        </p:txBody>
      </p:sp>
      <p:sp>
        <p:nvSpPr>
          <p:cNvPr id="3" name="Espace réservé de la date 2"/>
          <p:cNvSpPr>
            <a:spLocks noGrp="1"/>
          </p:cNvSpPr>
          <p:nvPr>
            <p:ph type="dt" idx="1"/>
          </p:nvPr>
        </p:nvSpPr>
        <p:spPr>
          <a:xfrm>
            <a:off x="3851714" y="0"/>
            <a:ext cx="2945981" cy="497041"/>
          </a:xfrm>
          <a:prstGeom prst="rect">
            <a:avLst/>
          </a:prstGeom>
        </p:spPr>
        <p:txBody>
          <a:bodyPr vert="horz" lIns="90452" tIns="45226" rIns="90452" bIns="45226" rtlCol="0"/>
          <a:lstStyle>
            <a:lvl1pPr algn="r">
              <a:defRPr sz="1200"/>
            </a:lvl1pPr>
          </a:lstStyle>
          <a:p>
            <a:fld id="{C97C987B-A4F1-45D8-BBEE-FCED6BA25BEA}" type="datetimeFigureOut">
              <a:rPr lang="fr-FR" smtClean="0"/>
              <a:t>02/09/2024</a:t>
            </a:fld>
            <a:endParaRPr lang="fr-FR"/>
          </a:p>
        </p:txBody>
      </p:sp>
      <p:sp>
        <p:nvSpPr>
          <p:cNvPr id="4" name="Espace réservé de l'image des diapositives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0452" tIns="45226" rIns="90452" bIns="45226" rtlCol="0" anchor="ctr"/>
          <a:lstStyle/>
          <a:p>
            <a:endParaRPr lang="fr-FR"/>
          </a:p>
        </p:txBody>
      </p:sp>
      <p:sp>
        <p:nvSpPr>
          <p:cNvPr id="5" name="Espace réservé des notes 4"/>
          <p:cNvSpPr>
            <a:spLocks noGrp="1"/>
          </p:cNvSpPr>
          <p:nvPr>
            <p:ph type="body" sz="quarter" idx="3"/>
          </p:nvPr>
        </p:nvSpPr>
        <p:spPr>
          <a:xfrm>
            <a:off x="680083" y="4778516"/>
            <a:ext cx="5439097" cy="3910267"/>
          </a:xfrm>
          <a:prstGeom prst="rect">
            <a:avLst/>
          </a:prstGeom>
        </p:spPr>
        <p:txBody>
          <a:bodyPr vert="horz" lIns="90452" tIns="45226" rIns="90452" bIns="45226"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32772"/>
            <a:ext cx="2945981" cy="497041"/>
          </a:xfrm>
          <a:prstGeom prst="rect">
            <a:avLst/>
          </a:prstGeom>
        </p:spPr>
        <p:txBody>
          <a:bodyPr vert="horz" lIns="90452" tIns="45226" rIns="90452" bIns="45226"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1714" y="9432772"/>
            <a:ext cx="2945981" cy="497041"/>
          </a:xfrm>
          <a:prstGeom prst="rect">
            <a:avLst/>
          </a:prstGeom>
        </p:spPr>
        <p:txBody>
          <a:bodyPr vert="horz" lIns="90452" tIns="45226" rIns="90452" bIns="45226" rtlCol="0" anchor="b"/>
          <a:lstStyle>
            <a:lvl1pPr algn="r">
              <a:defRPr sz="1200"/>
            </a:lvl1pPr>
          </a:lstStyle>
          <a:p>
            <a:fld id="{1B1D06C1-A5A3-4F82-BFC2-4929ECC009FE}" type="slidenum">
              <a:rPr lang="fr-FR" smtClean="0"/>
              <a:t>‹N°›</a:t>
            </a:fld>
            <a:endParaRPr lang="fr-FR"/>
          </a:p>
        </p:txBody>
      </p:sp>
    </p:spTree>
    <p:extLst>
      <p:ext uri="{BB962C8B-B14F-4D97-AF65-F5344CB8AC3E}">
        <p14:creationId xmlns:p14="http://schemas.microsoft.com/office/powerpoint/2010/main" val="3845557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B1D06C1-A5A3-4F82-BFC2-4929ECC009FE}" type="slidenum">
              <a:rPr lang="fr-FR" smtClean="0"/>
              <a:t>1</a:t>
            </a:fld>
            <a:endParaRPr lang="fr-FR"/>
          </a:p>
        </p:txBody>
      </p:sp>
    </p:spTree>
    <p:extLst>
      <p:ext uri="{BB962C8B-B14F-4D97-AF65-F5344CB8AC3E}">
        <p14:creationId xmlns:p14="http://schemas.microsoft.com/office/powerpoint/2010/main" val="3608056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B1D06C1-A5A3-4F82-BFC2-4929ECC009FE}" type="slidenum">
              <a:rPr lang="fr-FR" smtClean="0"/>
              <a:t>10</a:t>
            </a:fld>
            <a:endParaRPr lang="fr-FR"/>
          </a:p>
        </p:txBody>
      </p:sp>
    </p:spTree>
    <p:extLst>
      <p:ext uri="{BB962C8B-B14F-4D97-AF65-F5344CB8AC3E}">
        <p14:creationId xmlns:p14="http://schemas.microsoft.com/office/powerpoint/2010/main" val="1743113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B1D06C1-A5A3-4F82-BFC2-4929ECC009FE}" type="slidenum">
              <a:rPr lang="fr-FR" smtClean="0"/>
              <a:t>11</a:t>
            </a:fld>
            <a:endParaRPr lang="fr-FR"/>
          </a:p>
        </p:txBody>
      </p:sp>
    </p:spTree>
    <p:extLst>
      <p:ext uri="{BB962C8B-B14F-4D97-AF65-F5344CB8AC3E}">
        <p14:creationId xmlns:p14="http://schemas.microsoft.com/office/powerpoint/2010/main" val="3891306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B1D06C1-A5A3-4F82-BFC2-4929ECC009FE}" type="slidenum">
              <a:rPr lang="fr-FR" smtClean="0"/>
              <a:t>12</a:t>
            </a:fld>
            <a:endParaRPr lang="fr-FR"/>
          </a:p>
        </p:txBody>
      </p:sp>
    </p:spTree>
    <p:extLst>
      <p:ext uri="{BB962C8B-B14F-4D97-AF65-F5344CB8AC3E}">
        <p14:creationId xmlns:p14="http://schemas.microsoft.com/office/powerpoint/2010/main" val="29195295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B1D06C1-A5A3-4F82-BFC2-4929ECC009FE}" type="slidenum">
              <a:rPr lang="fr-FR" smtClean="0"/>
              <a:t>13</a:t>
            </a:fld>
            <a:endParaRPr lang="fr-FR"/>
          </a:p>
        </p:txBody>
      </p:sp>
    </p:spTree>
    <p:extLst>
      <p:ext uri="{BB962C8B-B14F-4D97-AF65-F5344CB8AC3E}">
        <p14:creationId xmlns:p14="http://schemas.microsoft.com/office/powerpoint/2010/main" val="6381603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All in all,  </a:t>
            </a:r>
            <a:r>
              <a:rPr lang="fr-FR" dirty="0" err="1"/>
              <a:t>these</a:t>
            </a:r>
            <a:r>
              <a:rPr lang="fr-FR" dirty="0"/>
              <a:t> </a:t>
            </a:r>
            <a:r>
              <a:rPr lang="fr-FR" dirty="0" err="1"/>
              <a:t>considerations</a:t>
            </a:r>
            <a:r>
              <a:rPr lang="fr-FR" dirty="0"/>
              <a:t> </a:t>
            </a:r>
            <a:r>
              <a:rPr lang="fr-FR" dirty="0" err="1"/>
              <a:t>shade</a:t>
            </a:r>
            <a:r>
              <a:rPr lang="fr-FR" dirty="0"/>
              <a:t> light on one of the </a:t>
            </a:r>
            <a:r>
              <a:rPr lang="fr-FR" dirty="0" err="1"/>
              <a:t>most</a:t>
            </a:r>
            <a:r>
              <a:rPr lang="fr-FR" dirty="0"/>
              <a:t> </a:t>
            </a:r>
            <a:r>
              <a:rPr lang="fr-FR" dirty="0" err="1"/>
              <a:t>preconceived</a:t>
            </a:r>
            <a:r>
              <a:rPr lang="fr-FR" dirty="0"/>
              <a:t> notions on labour </a:t>
            </a:r>
            <a:r>
              <a:rPr lang="fr-FR" dirty="0" err="1"/>
              <a:t>market</a:t>
            </a:r>
            <a:r>
              <a:rPr lang="fr-FR" dirty="0"/>
              <a:t> </a:t>
            </a:r>
            <a:r>
              <a:rPr lang="fr-FR" dirty="0" err="1"/>
              <a:t>matching</a:t>
            </a:r>
            <a:r>
              <a:rPr lang="fr-FR" dirty="0"/>
              <a:t> </a:t>
            </a:r>
            <a:r>
              <a:rPr lang="fr-FR" dirty="0" err="1"/>
              <a:t>policies</a:t>
            </a:r>
            <a:r>
              <a:rPr lang="fr-FR" dirty="0"/>
              <a:t>, </a:t>
            </a:r>
            <a:r>
              <a:rPr lang="fr-FR" dirty="0" err="1"/>
              <a:t>namely</a:t>
            </a:r>
            <a:r>
              <a:rPr lang="fr-FR" dirty="0"/>
              <a:t> the </a:t>
            </a:r>
            <a:r>
              <a:rPr lang="fr-FR" dirty="0" err="1"/>
              <a:t>idea</a:t>
            </a:r>
            <a:r>
              <a:rPr lang="fr-FR" dirty="0"/>
              <a:t> </a:t>
            </a:r>
            <a:r>
              <a:rPr lang="fr-FR" dirty="0" err="1"/>
              <a:t>that</a:t>
            </a:r>
            <a:r>
              <a:rPr lang="fr-FR" dirty="0"/>
              <a:t> </a:t>
            </a:r>
            <a:r>
              <a:rPr lang="fr-FR" dirty="0" err="1"/>
              <a:t>it</a:t>
            </a:r>
            <a:r>
              <a:rPr lang="fr-FR" dirty="0"/>
              <a:t> </a:t>
            </a:r>
            <a:r>
              <a:rPr lang="fr-FR" dirty="0" err="1"/>
              <a:t>is</a:t>
            </a:r>
            <a:r>
              <a:rPr lang="fr-FR" dirty="0"/>
              <a:t> the </a:t>
            </a:r>
            <a:r>
              <a:rPr lang="fr-FR" dirty="0" err="1"/>
              <a:t>proximity</a:t>
            </a:r>
            <a:r>
              <a:rPr lang="fr-FR" dirty="0"/>
              <a:t> </a:t>
            </a:r>
            <a:r>
              <a:rPr lang="fr-FR" dirty="0" err="1"/>
              <a:t>between</a:t>
            </a:r>
            <a:r>
              <a:rPr lang="fr-FR" dirty="0"/>
              <a:t> training </a:t>
            </a:r>
            <a:r>
              <a:rPr lang="fr-FR" dirty="0" err="1"/>
              <a:t>outcomes</a:t>
            </a:r>
            <a:r>
              <a:rPr lang="fr-FR" dirty="0"/>
              <a:t> and </a:t>
            </a:r>
            <a:r>
              <a:rPr lang="fr-FR" dirty="0" err="1"/>
              <a:t>required</a:t>
            </a:r>
            <a:r>
              <a:rPr lang="fr-FR" dirty="0"/>
              <a:t> job </a:t>
            </a:r>
            <a:r>
              <a:rPr lang="fr-FR" dirty="0" err="1"/>
              <a:t>skills</a:t>
            </a:r>
            <a:r>
              <a:rPr lang="fr-FR" dirty="0"/>
              <a:t> </a:t>
            </a:r>
            <a:r>
              <a:rPr lang="fr-FR" dirty="0" err="1"/>
              <a:t>that</a:t>
            </a:r>
            <a:r>
              <a:rPr lang="fr-FR" dirty="0"/>
              <a:t> can solve labour </a:t>
            </a:r>
            <a:r>
              <a:rPr lang="fr-FR" dirty="0" err="1"/>
              <a:t>market</a:t>
            </a:r>
            <a:r>
              <a:rPr lang="fr-FR" dirty="0"/>
              <a:t> </a:t>
            </a:r>
            <a:r>
              <a:rPr lang="fr-FR" dirty="0" err="1"/>
              <a:t>asymmetries</a:t>
            </a:r>
            <a:r>
              <a:rPr lang="fr-FR" dirty="0"/>
              <a:t>, but </a:t>
            </a:r>
            <a:r>
              <a:rPr lang="fr-FR" dirty="0" err="1"/>
              <a:t>it</a:t>
            </a:r>
            <a:r>
              <a:rPr lang="fr-FR" dirty="0"/>
              <a:t> </a:t>
            </a:r>
            <a:r>
              <a:rPr lang="fr-FR" dirty="0" err="1"/>
              <a:t>isn’t</a:t>
            </a:r>
            <a:r>
              <a:rPr lang="fr-FR" dirty="0"/>
              <a:t> ! (</a:t>
            </a:r>
            <a:r>
              <a:rPr lang="fr-FR" dirty="0" err="1"/>
              <a:t>adequationnism</a:t>
            </a:r>
            <a:r>
              <a:rPr lang="fr-FR" dirty="0"/>
              <a:t> concept) </a:t>
            </a:r>
          </a:p>
        </p:txBody>
      </p:sp>
      <p:sp>
        <p:nvSpPr>
          <p:cNvPr id="4" name="Espace réservé du numéro de diapositive 3"/>
          <p:cNvSpPr>
            <a:spLocks noGrp="1"/>
          </p:cNvSpPr>
          <p:nvPr>
            <p:ph type="sldNum" sz="quarter" idx="5"/>
          </p:nvPr>
        </p:nvSpPr>
        <p:spPr/>
        <p:txBody>
          <a:bodyPr/>
          <a:lstStyle/>
          <a:p>
            <a:fld id="{1B1D06C1-A5A3-4F82-BFC2-4929ECC009FE}" type="slidenum">
              <a:rPr lang="fr-FR" smtClean="0"/>
              <a:t>14</a:t>
            </a:fld>
            <a:endParaRPr lang="fr-FR"/>
          </a:p>
        </p:txBody>
      </p:sp>
    </p:spTree>
    <p:extLst>
      <p:ext uri="{BB962C8B-B14F-4D97-AF65-F5344CB8AC3E}">
        <p14:creationId xmlns:p14="http://schemas.microsoft.com/office/powerpoint/2010/main" val="15667203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l">
              <a:buFont typeface="Arial" panose="020B0604020202020204" pitchFamily="34" charset="0"/>
              <a:buChar char="•"/>
            </a:pPr>
            <a:r>
              <a:rPr lang="en-US" b="0" i="0" dirty="0">
                <a:solidFill>
                  <a:srgbClr val="000000"/>
                </a:solidFill>
                <a:effectLst/>
                <a:latin typeface="Open Sans" panose="020B0606030504020204" pitchFamily="34" charset="0"/>
              </a:rPr>
              <a:t> Facilitating both online and in-person meetings to foster dialogue and knowledge exchange among TVET stakeholders in the focus regions</a:t>
            </a:r>
          </a:p>
          <a:p>
            <a:pPr algn="l">
              <a:buFont typeface="Arial" panose="020B0604020202020204" pitchFamily="34" charset="0"/>
              <a:buChar char="•"/>
            </a:pPr>
            <a:r>
              <a:rPr lang="en-US" b="0" i="0" dirty="0">
                <a:solidFill>
                  <a:srgbClr val="000000"/>
                </a:solidFill>
                <a:effectLst/>
                <a:latin typeface="Open Sans" panose="020B0606030504020204" pitchFamily="34" charset="0"/>
              </a:rPr>
              <a:t> Conducting mapping exercises to identify current and future skills needs and trends in the building and construction sector across the regions</a:t>
            </a:r>
          </a:p>
          <a:p>
            <a:pPr algn="l">
              <a:buFont typeface="Arial" panose="020B0604020202020204" pitchFamily="34" charset="0"/>
              <a:buChar char="•"/>
            </a:pPr>
            <a:r>
              <a:rPr lang="en-US" b="0" i="0" dirty="0">
                <a:solidFill>
                  <a:srgbClr val="000000"/>
                </a:solidFill>
                <a:effectLst/>
                <a:latin typeface="Open Sans" panose="020B0606030504020204" pitchFamily="34" charset="0"/>
              </a:rPr>
              <a:t> Identifying and documenting initiatives to be published as Innovation and Learning Practices by UNESCO-UNEVOC</a:t>
            </a:r>
          </a:p>
          <a:p>
            <a:pPr algn="l">
              <a:buFont typeface="Arial" panose="020B0604020202020204" pitchFamily="34" charset="0"/>
              <a:buChar char="•"/>
            </a:pPr>
            <a:r>
              <a:rPr lang="en-US" b="0" i="0" dirty="0">
                <a:solidFill>
                  <a:srgbClr val="000000"/>
                </a:solidFill>
                <a:effectLst/>
                <a:latin typeface="Open Sans" panose="020B0606030504020204" pitchFamily="34" charset="0"/>
              </a:rPr>
              <a:t> Preparing a synthesis report with actionable recommendations for policy-makers and practitioners in TVET</a:t>
            </a:r>
          </a:p>
          <a:p>
            <a:pPr algn="l">
              <a:buFont typeface="Arial" panose="020B0604020202020204" pitchFamily="34" charset="0"/>
              <a:buChar char="•"/>
            </a:pPr>
            <a:r>
              <a:rPr lang="en-US" b="0" i="0" dirty="0">
                <a:solidFill>
                  <a:srgbClr val="000000"/>
                </a:solidFill>
                <a:effectLst/>
                <a:latin typeface="Open Sans" panose="020B0606030504020204" pitchFamily="34" charset="0"/>
              </a:rPr>
              <a:t> Establishing connections with relevant national, regional and international organizations to ensure alignment and effective dissemination of project outcomes</a:t>
            </a:r>
          </a:p>
          <a:p>
            <a:endParaRPr lang="fr-FR" dirty="0"/>
          </a:p>
        </p:txBody>
      </p:sp>
      <p:sp>
        <p:nvSpPr>
          <p:cNvPr id="4" name="Espace réservé du numéro de diapositive 3"/>
          <p:cNvSpPr>
            <a:spLocks noGrp="1"/>
          </p:cNvSpPr>
          <p:nvPr>
            <p:ph type="sldNum" sz="quarter" idx="5"/>
          </p:nvPr>
        </p:nvSpPr>
        <p:spPr/>
        <p:txBody>
          <a:bodyPr/>
          <a:lstStyle/>
          <a:p>
            <a:fld id="{1B1D06C1-A5A3-4F82-BFC2-4929ECC009FE}" type="slidenum">
              <a:rPr lang="fr-FR" smtClean="0"/>
              <a:t>15</a:t>
            </a:fld>
            <a:endParaRPr lang="fr-FR"/>
          </a:p>
        </p:txBody>
      </p:sp>
    </p:spTree>
    <p:extLst>
      <p:ext uri="{BB962C8B-B14F-4D97-AF65-F5344CB8AC3E}">
        <p14:creationId xmlns:p14="http://schemas.microsoft.com/office/powerpoint/2010/main" val="1654693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B1D06C1-A5A3-4F82-BFC2-4929ECC009FE}" type="slidenum">
              <a:rPr lang="fr-FR" smtClean="0"/>
              <a:t>16</a:t>
            </a:fld>
            <a:endParaRPr lang="fr-FR"/>
          </a:p>
        </p:txBody>
      </p:sp>
    </p:spTree>
    <p:extLst>
      <p:ext uri="{BB962C8B-B14F-4D97-AF65-F5344CB8AC3E}">
        <p14:creationId xmlns:p14="http://schemas.microsoft.com/office/powerpoint/2010/main" val="8128920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B1D06C1-A5A3-4F82-BFC2-4929ECC009FE}" type="slidenum">
              <a:rPr lang="fr-FR" smtClean="0"/>
              <a:t>2</a:t>
            </a:fld>
            <a:endParaRPr lang="fr-FR"/>
          </a:p>
        </p:txBody>
      </p:sp>
    </p:spTree>
    <p:extLst>
      <p:ext uri="{BB962C8B-B14F-4D97-AF65-F5344CB8AC3E}">
        <p14:creationId xmlns:p14="http://schemas.microsoft.com/office/powerpoint/2010/main" val="3071782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B1D06C1-A5A3-4F82-BFC2-4929ECC009FE}" type="slidenum">
              <a:rPr lang="fr-FR" smtClean="0"/>
              <a:t>3</a:t>
            </a:fld>
            <a:endParaRPr lang="fr-FR"/>
          </a:p>
        </p:txBody>
      </p:sp>
    </p:spTree>
    <p:extLst>
      <p:ext uri="{BB962C8B-B14F-4D97-AF65-F5344CB8AC3E}">
        <p14:creationId xmlns:p14="http://schemas.microsoft.com/office/powerpoint/2010/main" val="1099278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800" dirty="0">
                <a:solidFill>
                  <a:srgbClr val="424242"/>
                </a:solidFill>
                <a:latin typeface="Calibri" panose="020F0502020204030204" pitchFamily="34" charset="0"/>
              </a:rPr>
              <a:t>87 different clusters of similar professions (FAP classification DARES)  </a:t>
            </a:r>
            <a:endParaRPr lang="fr-FR" dirty="0"/>
          </a:p>
        </p:txBody>
      </p:sp>
      <p:sp>
        <p:nvSpPr>
          <p:cNvPr id="4" name="Espace réservé du numéro de diapositive 3"/>
          <p:cNvSpPr>
            <a:spLocks noGrp="1"/>
          </p:cNvSpPr>
          <p:nvPr>
            <p:ph type="sldNum" sz="quarter" idx="5"/>
          </p:nvPr>
        </p:nvSpPr>
        <p:spPr/>
        <p:txBody>
          <a:bodyPr/>
          <a:lstStyle/>
          <a:p>
            <a:fld id="{1B1D06C1-A5A3-4F82-BFC2-4929ECC009FE}" type="slidenum">
              <a:rPr lang="fr-FR" smtClean="0"/>
              <a:t>4</a:t>
            </a:fld>
            <a:endParaRPr lang="fr-FR"/>
          </a:p>
        </p:txBody>
      </p:sp>
    </p:spTree>
    <p:extLst>
      <p:ext uri="{BB962C8B-B14F-4D97-AF65-F5344CB8AC3E}">
        <p14:creationId xmlns:p14="http://schemas.microsoft.com/office/powerpoint/2010/main" val="2915245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This large volume changes the way tensions are </a:t>
            </a:r>
            <a:r>
              <a:rPr lang="en-US" dirty="0" err="1"/>
              <a:t>analysed</a:t>
            </a:r>
            <a:r>
              <a:rPr lang="en-US" dirty="0"/>
              <a:t>:- Increase in tensions among managers and technicians- Decrease in tensions among white-collar and blue-collar workers</a:t>
            </a:r>
            <a:endParaRPr lang="fr-FR" dirty="0"/>
          </a:p>
        </p:txBody>
      </p:sp>
      <p:sp>
        <p:nvSpPr>
          <p:cNvPr id="4" name="Espace réservé du numéro de diapositive 3"/>
          <p:cNvSpPr>
            <a:spLocks noGrp="1"/>
          </p:cNvSpPr>
          <p:nvPr>
            <p:ph type="sldNum" sz="quarter" idx="5"/>
          </p:nvPr>
        </p:nvSpPr>
        <p:spPr/>
        <p:txBody>
          <a:bodyPr/>
          <a:lstStyle/>
          <a:p>
            <a:fld id="{1B1D06C1-A5A3-4F82-BFC2-4929ECC009FE}" type="slidenum">
              <a:rPr lang="fr-FR" smtClean="0"/>
              <a:t>5</a:t>
            </a:fld>
            <a:endParaRPr lang="fr-FR"/>
          </a:p>
        </p:txBody>
      </p:sp>
    </p:spTree>
    <p:extLst>
      <p:ext uri="{BB962C8B-B14F-4D97-AF65-F5344CB8AC3E}">
        <p14:creationId xmlns:p14="http://schemas.microsoft.com/office/powerpoint/2010/main" val="39065310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Taux d’écoulement de la demande d’emploi</a:t>
            </a:r>
          </a:p>
          <a:p>
            <a:r>
              <a:rPr lang="fr-FR" dirty="0"/>
              <a:t>STMT Statistique trimestrielles marché du travail</a:t>
            </a:r>
          </a:p>
          <a:p>
            <a:r>
              <a:rPr lang="fr-FR" dirty="0"/>
              <a:t>BMO Besoins de main d’œuvre entreprises </a:t>
            </a:r>
          </a:p>
          <a:p>
            <a:endParaRPr lang="fr-FR" dirty="0"/>
          </a:p>
          <a:p>
            <a:endParaRPr lang="fr-FR" dirty="0"/>
          </a:p>
          <a:p>
            <a:r>
              <a:rPr lang="fr-FR" dirty="0"/>
              <a:t>SEE note </a:t>
            </a:r>
            <a:r>
              <a:rPr lang="fr-FR" dirty="0" err="1"/>
              <a:t>methodologique</a:t>
            </a:r>
            <a:r>
              <a:rPr lang="fr-FR" dirty="0"/>
              <a:t> DARES </a:t>
            </a:r>
          </a:p>
        </p:txBody>
      </p:sp>
      <p:sp>
        <p:nvSpPr>
          <p:cNvPr id="4" name="Espace réservé du numéro de diapositive 3"/>
          <p:cNvSpPr>
            <a:spLocks noGrp="1"/>
          </p:cNvSpPr>
          <p:nvPr>
            <p:ph type="sldNum" sz="quarter" idx="5"/>
          </p:nvPr>
        </p:nvSpPr>
        <p:spPr/>
        <p:txBody>
          <a:bodyPr/>
          <a:lstStyle/>
          <a:p>
            <a:fld id="{1B1D06C1-A5A3-4F82-BFC2-4929ECC009FE}" type="slidenum">
              <a:rPr lang="fr-FR" smtClean="0"/>
              <a:t>6</a:t>
            </a:fld>
            <a:endParaRPr lang="fr-FR"/>
          </a:p>
        </p:txBody>
      </p:sp>
    </p:spTree>
    <p:extLst>
      <p:ext uri="{BB962C8B-B14F-4D97-AF65-F5344CB8AC3E}">
        <p14:creationId xmlns:p14="http://schemas.microsoft.com/office/powerpoint/2010/main" val="2897708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l">
              <a:buFont typeface="Arial" panose="020B0604020202020204" pitchFamily="34" charset="0"/>
              <a:buNone/>
            </a:pPr>
            <a:r>
              <a:rPr lang="en-US" b="0" i="0" dirty="0">
                <a:solidFill>
                  <a:srgbClr val="000000"/>
                </a:solidFill>
                <a:effectLst/>
                <a:highlight>
                  <a:srgbClr val="FFFFFF"/>
                </a:highlight>
                <a:latin typeface="Marianne"/>
              </a:rPr>
              <a:t>Complementary indicators. These shed light on the factors at the root of the tensions, in order to identify the diversity of situations across professions and regions. The six indicators are as follows:</a:t>
            </a:r>
          </a:p>
          <a:p>
            <a:pPr algn="l">
              <a:buFont typeface="Arial" panose="020B0604020202020204" pitchFamily="34" charset="0"/>
              <a:buNone/>
            </a:pPr>
            <a:endParaRPr lang="en-US" b="0" i="0" dirty="0">
              <a:solidFill>
                <a:srgbClr val="000000"/>
              </a:solidFill>
              <a:effectLst/>
              <a:highlight>
                <a:srgbClr val="FFFFFF"/>
              </a:highlight>
              <a:latin typeface="Marianne"/>
            </a:endParaRPr>
          </a:p>
          <a:p>
            <a:pPr marL="169598" indent="-169598">
              <a:buFontTx/>
              <a:buChar char="-"/>
            </a:pPr>
            <a:r>
              <a:rPr lang="en-US" b="1" i="0" dirty="0">
                <a:solidFill>
                  <a:srgbClr val="000000"/>
                </a:solidFill>
                <a:effectLst/>
                <a:highlight>
                  <a:srgbClr val="FFFFFF"/>
                </a:highlight>
                <a:latin typeface="Marianne"/>
              </a:rPr>
              <a:t>Intensity of recruitment</a:t>
            </a:r>
            <a:r>
              <a:rPr lang="en-US" b="0" i="0" dirty="0">
                <a:solidFill>
                  <a:srgbClr val="000000"/>
                </a:solidFill>
                <a:effectLst/>
                <a:highlight>
                  <a:srgbClr val="FFFFFF"/>
                </a:highlight>
                <a:latin typeface="Marianne"/>
              </a:rPr>
              <a:t>: the more employers recruit, the more they have to search for candidates and repeat the process, which has a potential impact on tensions. This dimension is addressed by relating the number of job offers and recruitment projects to average employment.</a:t>
            </a:r>
          </a:p>
          <a:p>
            <a:pPr marL="169598" indent="-169598">
              <a:buFontTx/>
              <a:buChar char="-"/>
            </a:pPr>
            <a:endParaRPr lang="en-US" b="0" i="0" dirty="0">
              <a:solidFill>
                <a:srgbClr val="000000"/>
              </a:solidFill>
              <a:effectLst/>
              <a:highlight>
                <a:srgbClr val="FFFFFF"/>
              </a:highlight>
              <a:latin typeface="Marianne"/>
            </a:endParaRPr>
          </a:p>
          <a:p>
            <a:pPr marL="169598" indent="-169598">
              <a:buFontTx/>
              <a:buChar char="-"/>
            </a:pPr>
            <a:r>
              <a:rPr lang="en-US" b="1" i="0" dirty="0">
                <a:solidFill>
                  <a:srgbClr val="000000"/>
                </a:solidFill>
                <a:effectLst/>
                <a:highlight>
                  <a:srgbClr val="FFFFFF"/>
                </a:highlight>
                <a:latin typeface="Marianne"/>
              </a:rPr>
              <a:t>Lack of available </a:t>
            </a:r>
            <a:r>
              <a:rPr lang="en-US" b="1" i="0" dirty="0" err="1">
                <a:solidFill>
                  <a:srgbClr val="000000"/>
                </a:solidFill>
                <a:effectLst/>
                <a:highlight>
                  <a:srgbClr val="FFFFFF"/>
                </a:highlight>
                <a:latin typeface="Marianne"/>
              </a:rPr>
              <a:t>labour</a:t>
            </a:r>
            <a:r>
              <a:rPr lang="en-US" b="0" i="0" dirty="0">
                <a:solidFill>
                  <a:srgbClr val="000000"/>
                </a:solidFill>
                <a:effectLst/>
                <a:highlight>
                  <a:srgbClr val="FFFFFF"/>
                </a:highlight>
                <a:latin typeface="Marianne"/>
              </a:rPr>
              <a:t>: recruiting from a large pool of jobseekers is a priori easier than in a context of </a:t>
            </a:r>
            <a:r>
              <a:rPr lang="en-US" b="0" i="0" dirty="0" err="1">
                <a:solidFill>
                  <a:srgbClr val="000000"/>
                </a:solidFill>
                <a:effectLst/>
                <a:highlight>
                  <a:srgbClr val="FFFFFF"/>
                </a:highlight>
                <a:latin typeface="Marianne"/>
              </a:rPr>
              <a:t>labour</a:t>
            </a:r>
            <a:r>
              <a:rPr lang="en-US" b="0" i="0" dirty="0">
                <a:solidFill>
                  <a:srgbClr val="000000"/>
                </a:solidFill>
                <a:effectLst/>
                <a:highlight>
                  <a:srgbClr val="FFFFFF"/>
                </a:highlight>
                <a:latin typeface="Marianne"/>
              </a:rPr>
              <a:t> shortage. For a given occupation, this indicator is calculated by taking the opposite of the number of category A jobseekers in relation to average employment.</a:t>
            </a:r>
          </a:p>
          <a:p>
            <a:pPr marL="169598" indent="-169598">
              <a:buFontTx/>
              <a:buChar char="-"/>
            </a:pPr>
            <a:endParaRPr lang="en-US" b="0" i="0" dirty="0">
              <a:solidFill>
                <a:srgbClr val="000000"/>
              </a:solidFill>
              <a:effectLst/>
              <a:highlight>
                <a:srgbClr val="FFFFFF"/>
              </a:highlight>
              <a:latin typeface="Marianne"/>
            </a:endParaRPr>
          </a:p>
          <a:p>
            <a:pPr marL="169598" indent="-169598">
              <a:buFontTx/>
              <a:buChar char="-"/>
            </a:pPr>
            <a:r>
              <a:rPr lang="en-US" b="1" i="0" dirty="0">
                <a:solidFill>
                  <a:srgbClr val="000000"/>
                </a:solidFill>
                <a:effectLst/>
                <a:highlight>
                  <a:srgbClr val="FFFFFF"/>
                </a:highlight>
                <a:latin typeface="Marianne"/>
              </a:rPr>
              <a:t>Working conditions perceived as difficult</a:t>
            </a:r>
            <a:r>
              <a:rPr lang="en-US" b="0" i="0" dirty="0">
                <a:solidFill>
                  <a:srgbClr val="000000"/>
                </a:solidFill>
                <a:effectLst/>
                <a:highlight>
                  <a:srgbClr val="FFFFFF"/>
                </a:highlight>
                <a:latin typeface="Marianne"/>
              </a:rPr>
              <a:t>, restrictive or dangerous: difficult  working conditions can make recruitment more difficult. A summary indicator of working conditions is calculated on the basis of the proportion of employees suffering from physical constraints, physical limitations, rhythm constraints, repetitive work, periods of work and non-working days or outside normal working hours, and fragmentation of the working day.</a:t>
            </a:r>
          </a:p>
          <a:p>
            <a:pPr marL="169598" indent="-169598">
              <a:buFontTx/>
              <a:buChar char="-"/>
            </a:pPr>
            <a:endParaRPr lang="en-US" b="0" i="0" dirty="0">
              <a:solidFill>
                <a:srgbClr val="000000"/>
              </a:solidFill>
              <a:effectLst/>
              <a:highlight>
                <a:srgbClr val="FFFFFF"/>
              </a:highlight>
              <a:latin typeface="Marianne"/>
            </a:endParaRPr>
          </a:p>
          <a:p>
            <a:pPr marL="169598" indent="-169598">
              <a:buFontTx/>
              <a:buChar char="-"/>
            </a:pPr>
            <a:r>
              <a:rPr lang="en-US" b="1" i="0" dirty="0">
                <a:solidFill>
                  <a:srgbClr val="000000"/>
                </a:solidFill>
                <a:effectLst/>
                <a:highlight>
                  <a:srgbClr val="FFFFFF"/>
                </a:highlight>
                <a:latin typeface="Marianne"/>
              </a:rPr>
              <a:t>Whether or not the job is Stable </a:t>
            </a:r>
            <a:r>
              <a:rPr lang="en-US" b="0" i="0" dirty="0">
                <a:solidFill>
                  <a:srgbClr val="000000"/>
                </a:solidFill>
                <a:effectLst/>
                <a:highlight>
                  <a:srgbClr val="FFFFFF"/>
                </a:highlight>
                <a:latin typeface="Marianne"/>
              </a:rPr>
              <a:t>: like working conditions, employment conditions play a part in the attractiveness of the position to be filled. The unsustainability of the jobs on offer is measured by the inverse of the weighted average of the proportion of long-term jobs  (permanent contracts or fixed-term contracts of more than 6 months), the proportion of full-time jobs and the proportion of non seasonal jobs . This indicator may, however, have an ambiguous effect on the level of tension, as employers recruiting for long-term jobs may be more demanding in their recruitment process, and therefore encounter more difficulties.</a:t>
            </a:r>
          </a:p>
          <a:p>
            <a:pPr marL="169598" indent="-169598">
              <a:buFontTx/>
              <a:buChar char="-"/>
            </a:pPr>
            <a:endParaRPr lang="en-US" b="0" i="0" dirty="0">
              <a:solidFill>
                <a:srgbClr val="000000"/>
              </a:solidFill>
              <a:effectLst/>
              <a:highlight>
                <a:srgbClr val="FFFFFF"/>
              </a:highlight>
              <a:latin typeface="Marianne"/>
            </a:endParaRPr>
          </a:p>
          <a:p>
            <a:pPr marL="169598" indent="-169598">
              <a:buFontTx/>
              <a:buChar char="-"/>
            </a:pPr>
            <a:r>
              <a:rPr lang="en-US" b="1" i="0" dirty="0">
                <a:solidFill>
                  <a:srgbClr val="000000"/>
                </a:solidFill>
                <a:effectLst/>
                <a:highlight>
                  <a:srgbClr val="FFFFFF"/>
                </a:highlight>
                <a:latin typeface="Marianne"/>
              </a:rPr>
              <a:t>The link between training and occupation</a:t>
            </a:r>
            <a:r>
              <a:rPr lang="en-US" b="0" i="0" dirty="0">
                <a:solidFill>
                  <a:srgbClr val="000000"/>
                </a:solidFill>
                <a:effectLst/>
                <a:highlight>
                  <a:srgbClr val="FFFFFF"/>
                </a:highlight>
                <a:latin typeface="Marianne"/>
              </a:rPr>
              <a:t>: a mismatch between the skills required by employers and those available to jobseekers can fuel tensions. To understand this mismatch, the indicator can be used to assess whether the occupation in question is difficult to access for people who do not have the required training, based on the specificity and concentration of training </a:t>
            </a:r>
            <a:r>
              <a:rPr lang="en-US" b="0" i="0" dirty="0" err="1">
                <a:solidFill>
                  <a:srgbClr val="000000"/>
                </a:solidFill>
                <a:effectLst/>
                <a:highlight>
                  <a:srgbClr val="FFFFFF"/>
                </a:highlight>
                <a:latin typeface="Marianne"/>
              </a:rPr>
              <a:t>specialities</a:t>
            </a:r>
            <a:r>
              <a:rPr lang="en-US" b="0" i="0" dirty="0">
                <a:solidFill>
                  <a:srgbClr val="000000"/>
                </a:solidFill>
                <a:effectLst/>
                <a:highlight>
                  <a:srgbClr val="FFFFFF"/>
                </a:highlight>
                <a:latin typeface="Marianne"/>
              </a:rPr>
              <a:t> per occupation.</a:t>
            </a:r>
          </a:p>
          <a:p>
            <a:pPr marL="169598" indent="-169598">
              <a:buFontTx/>
              <a:buChar char="-"/>
            </a:pPr>
            <a:endParaRPr lang="en-US" b="0" i="0" dirty="0">
              <a:solidFill>
                <a:srgbClr val="000000"/>
              </a:solidFill>
              <a:effectLst/>
              <a:highlight>
                <a:srgbClr val="FFFFFF"/>
              </a:highlight>
              <a:latin typeface="Marianne"/>
            </a:endParaRPr>
          </a:p>
          <a:p>
            <a:pPr marL="169598" indent="-169598">
              <a:buFontTx/>
              <a:buChar char="-"/>
            </a:pPr>
            <a:r>
              <a:rPr lang="en-US" b="1" i="0" dirty="0">
                <a:solidFill>
                  <a:srgbClr val="000000"/>
                </a:solidFill>
                <a:effectLst/>
                <a:highlight>
                  <a:srgbClr val="FFFFFF"/>
                </a:highlight>
                <a:latin typeface="Marianne"/>
              </a:rPr>
              <a:t>Geographical mismatch</a:t>
            </a:r>
            <a:r>
              <a:rPr lang="en-US" b="0" i="0" dirty="0">
                <a:solidFill>
                  <a:srgbClr val="000000"/>
                </a:solidFill>
                <a:effectLst/>
                <a:highlight>
                  <a:srgbClr val="FFFFFF"/>
                </a:highlight>
                <a:latin typeface="Marianne"/>
              </a:rPr>
              <a:t>: the available workforce may be sufficient at national level, but if its geographical distribution differs significantly from that of the jobs on offer, there may be </a:t>
            </a:r>
            <a:r>
              <a:rPr lang="en-US" b="0" i="0" dirty="0" err="1">
                <a:solidFill>
                  <a:srgbClr val="000000"/>
                </a:solidFill>
                <a:effectLst/>
                <a:highlight>
                  <a:srgbClr val="FFFFFF"/>
                </a:highlight>
                <a:latin typeface="Marianne"/>
              </a:rPr>
              <a:t>localised</a:t>
            </a:r>
            <a:r>
              <a:rPr lang="en-US" b="0" i="0" dirty="0">
                <a:solidFill>
                  <a:srgbClr val="000000"/>
                </a:solidFill>
                <a:effectLst/>
                <a:highlight>
                  <a:srgbClr val="FFFFFF"/>
                </a:highlight>
                <a:latin typeface="Marianne"/>
              </a:rPr>
              <a:t> tensions. The indicator measuring geographical mismatch is defined as the absolute difference in geographical distribution between supply and demand, using the Duncan and Duncan index of dissimilarity.</a:t>
            </a:r>
            <a:endParaRPr lang="fr-FR" dirty="0"/>
          </a:p>
        </p:txBody>
      </p:sp>
      <p:sp>
        <p:nvSpPr>
          <p:cNvPr id="4" name="Espace réservé du numéro de diapositive 3"/>
          <p:cNvSpPr>
            <a:spLocks noGrp="1"/>
          </p:cNvSpPr>
          <p:nvPr>
            <p:ph type="sldNum" sz="quarter" idx="5"/>
          </p:nvPr>
        </p:nvSpPr>
        <p:spPr/>
        <p:txBody>
          <a:bodyPr/>
          <a:lstStyle/>
          <a:p>
            <a:fld id="{1B1D06C1-A5A3-4F82-BFC2-4929ECC009FE}" type="slidenum">
              <a:rPr lang="fr-FR" smtClean="0"/>
              <a:t>7</a:t>
            </a:fld>
            <a:endParaRPr lang="fr-FR"/>
          </a:p>
        </p:txBody>
      </p:sp>
    </p:spTree>
    <p:extLst>
      <p:ext uri="{BB962C8B-B14F-4D97-AF65-F5344CB8AC3E}">
        <p14:creationId xmlns:p14="http://schemas.microsoft.com/office/powerpoint/2010/main" val="36741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buFont typeface="Arial" panose="020B0604020202020204" pitchFamily="34" charset="0"/>
              <a:buNone/>
            </a:pPr>
            <a:r>
              <a:rPr lang="fr-FR" dirty="0" err="1"/>
              <a:t>Refom</a:t>
            </a:r>
            <a:r>
              <a:rPr lang="fr-FR" dirty="0"/>
              <a:t> of VET </a:t>
            </a:r>
            <a:r>
              <a:rPr lang="fr-FR" dirty="0" err="1"/>
              <a:t>secondary</a:t>
            </a:r>
            <a:r>
              <a:rPr lang="fr-FR" dirty="0"/>
              <a:t> initial </a:t>
            </a:r>
            <a:r>
              <a:rPr lang="fr-FR" dirty="0" err="1"/>
              <a:t>education</a:t>
            </a:r>
            <a:r>
              <a:rPr lang="fr-FR" dirty="0"/>
              <a:t> : </a:t>
            </a:r>
            <a:r>
              <a:rPr lang="en-US" b="1" dirty="0"/>
              <a:t>80 new forward-looking courses</a:t>
            </a:r>
            <a:r>
              <a:rPr lang="en-US" dirty="0"/>
              <a:t> to welcome 1,050 students from the start of the 2023 academic year. </a:t>
            </a:r>
            <a:r>
              <a:rPr lang="en-US" b="1" dirty="0"/>
              <a:t>2,100 business offices</a:t>
            </a:r>
            <a:r>
              <a:rPr lang="en-US" dirty="0"/>
              <a:t> to strengthen links between vocational schools and local businesses; </a:t>
            </a:r>
            <a:r>
              <a:rPr lang="en-US" b="1" dirty="0"/>
              <a:t>20,000 </a:t>
            </a:r>
            <a:r>
              <a:rPr lang="en-US" b="1" dirty="0" err="1"/>
              <a:t>specialisation</a:t>
            </a:r>
            <a:r>
              <a:rPr lang="en-US" b="1" dirty="0"/>
              <a:t> places</a:t>
            </a:r>
            <a:r>
              <a:rPr lang="en-US" dirty="0"/>
              <a:t> In the future, each headmaster will have levers at his or her disposal to steer the project for his or her lycée in line with its specific characteristics, its partners and its ecosystem.</a:t>
            </a:r>
          </a:p>
          <a:p>
            <a:endParaRPr lang="fr-FR" dirty="0"/>
          </a:p>
        </p:txBody>
      </p:sp>
      <p:sp>
        <p:nvSpPr>
          <p:cNvPr id="4" name="Espace réservé du numéro de diapositive 3"/>
          <p:cNvSpPr>
            <a:spLocks noGrp="1"/>
          </p:cNvSpPr>
          <p:nvPr>
            <p:ph type="sldNum" sz="quarter" idx="5"/>
          </p:nvPr>
        </p:nvSpPr>
        <p:spPr/>
        <p:txBody>
          <a:bodyPr/>
          <a:lstStyle/>
          <a:p>
            <a:fld id="{1B1D06C1-A5A3-4F82-BFC2-4929ECC009FE}" type="slidenum">
              <a:rPr lang="fr-FR" smtClean="0"/>
              <a:t>8</a:t>
            </a:fld>
            <a:endParaRPr lang="fr-FR"/>
          </a:p>
        </p:txBody>
      </p:sp>
    </p:spTree>
    <p:extLst>
      <p:ext uri="{BB962C8B-B14F-4D97-AF65-F5344CB8AC3E}">
        <p14:creationId xmlns:p14="http://schemas.microsoft.com/office/powerpoint/2010/main" val="1619409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339197" indent="-339197">
              <a:buAutoNum type="arabicParenR"/>
            </a:pPr>
            <a:r>
              <a:rPr lang="en-GB" sz="1600" dirty="0">
                <a:latin typeface="Verdana" panose="020B0604030504040204" pitchFamily="34" charset="0"/>
                <a:ea typeface="Times New Roman" panose="02020603050405020304" pitchFamily="18" charset="0"/>
                <a:cs typeface="Times New Roman" panose="02020603050405020304" pitchFamily="18" charset="0"/>
              </a:rPr>
              <a:t>The National Employment Fund (FNE) - Training, is a system dedicated to the training of employees in order to help them adapt to new jobs, taking into account the profound changes underway (technological...). In the context of the Covid-19 pandemic, this system has been strengthened to cover the educational costs of employees placed in stand-by / part-time activity and thus encourage them to take up training for career reconversion. Shortage Job privileged. </a:t>
            </a:r>
          </a:p>
          <a:p>
            <a:pPr marL="339197" indent="-339197">
              <a:buAutoNum type="arabicParenR"/>
            </a:pPr>
            <a:endParaRPr lang="en-GB" sz="1600" dirty="0">
              <a:latin typeface="Verdana" panose="020B0604030504040204" pitchFamily="34" charset="0"/>
              <a:ea typeface="Times New Roman" panose="02020603050405020304" pitchFamily="18" charset="0"/>
              <a:cs typeface="Times New Roman" panose="02020603050405020304" pitchFamily="18" charset="0"/>
            </a:endParaRPr>
          </a:p>
          <a:p>
            <a:pPr marL="339197" indent="-339197">
              <a:buAutoNum type="arabicParenR"/>
            </a:pPr>
            <a:r>
              <a:rPr lang="en-GB" sz="1600" dirty="0">
                <a:latin typeface="Arial" panose="020B0604020202020204" pitchFamily="34" charset="0"/>
                <a:ea typeface="Times New Roman" panose="02020603050405020304" pitchFamily="18" charset="0"/>
                <a:cs typeface="Times New Roman" panose="02020603050405020304" pitchFamily="18" charset="0"/>
              </a:rPr>
              <a:t>One of the major current trends is to attract (less qualified) jobseekers to the “shortage” occupations and to the companies lacking workforce. This is reflected in the framework to reduce recruitment shortages launched by the Government in October 2021. Part of this framework is being implemented with the different regions and PES. The framework has three main strands: "reinforcing upskilling upgrading and career change for employees", "increasing the effort to train jobseekers to meet the needs of companies", and "setting up a specific, large framework for long-term jobseekers“</a:t>
            </a:r>
          </a:p>
          <a:p>
            <a:pPr marL="339197" indent="-339197">
              <a:buAutoNum type="arabicParenR"/>
            </a:pPr>
            <a:endParaRPr lang="en-GB" sz="1800" dirty="0">
              <a:latin typeface="Arial" panose="020B0604020202020204" pitchFamily="34" charset="0"/>
              <a:ea typeface="Times New Roman" panose="02020603050405020304" pitchFamily="18" charset="0"/>
              <a:cs typeface="Times New Roman" panose="02020603050405020304" pitchFamily="18" charset="0"/>
            </a:endParaRPr>
          </a:p>
          <a:p>
            <a:pPr marL="339197" indent="-339197">
              <a:buAutoNum type="arabicParenR"/>
            </a:pPr>
            <a:endParaRPr lang="fr-FR" dirty="0"/>
          </a:p>
        </p:txBody>
      </p:sp>
      <p:sp>
        <p:nvSpPr>
          <p:cNvPr id="4" name="Espace réservé du numéro de diapositive 3"/>
          <p:cNvSpPr>
            <a:spLocks noGrp="1"/>
          </p:cNvSpPr>
          <p:nvPr>
            <p:ph type="sldNum" sz="quarter" idx="5"/>
          </p:nvPr>
        </p:nvSpPr>
        <p:spPr/>
        <p:txBody>
          <a:bodyPr/>
          <a:lstStyle/>
          <a:p>
            <a:fld id="{1B1D06C1-A5A3-4F82-BFC2-4929ECC009FE}" type="slidenum">
              <a:rPr lang="fr-FR" smtClean="0"/>
              <a:t>9</a:t>
            </a:fld>
            <a:endParaRPr lang="fr-FR"/>
          </a:p>
        </p:txBody>
      </p:sp>
    </p:spTree>
    <p:extLst>
      <p:ext uri="{BB962C8B-B14F-4D97-AF65-F5344CB8AC3E}">
        <p14:creationId xmlns:p14="http://schemas.microsoft.com/office/powerpoint/2010/main" val="15964518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g"/><Relationship Id="rId2" Type="http://schemas.openxmlformats.org/officeDocument/2006/relationships/image" Target="../media/image4.wmf"/><Relationship Id="rId1" Type="http://schemas.openxmlformats.org/officeDocument/2006/relationships/slideMaster" Target="../slideMasters/slideMaster1.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11F5CE1F-3A2A-4EDB-95DB-2C47FDE41506}"/>
              </a:ext>
            </a:extLst>
          </p:cNvPr>
          <p:cNvSpPr>
            <a:spLocks noGrp="1"/>
          </p:cNvSpPr>
          <p:nvPr>
            <p:ph type="body" sz="quarter" idx="10" hasCustomPrompt="1"/>
          </p:nvPr>
        </p:nvSpPr>
        <p:spPr>
          <a:xfrm>
            <a:off x="246452" y="2222627"/>
            <a:ext cx="8706892" cy="750888"/>
          </a:xfrm>
          <a:prstGeom prst="rect">
            <a:avLst/>
          </a:prstGeom>
        </p:spPr>
        <p:txBody>
          <a:bodyPr>
            <a:normAutofit/>
          </a:bodyPr>
          <a:lstStyle>
            <a:lvl1pPr marL="0" indent="0">
              <a:buNone/>
              <a:defRPr sz="2800" b="1">
                <a:solidFill>
                  <a:schemeClr val="bg1"/>
                </a:solidFill>
                <a:latin typeface="+mj-lt"/>
              </a:defRPr>
            </a:lvl1pPr>
          </a:lstStyle>
          <a:p>
            <a:pPr lvl="0"/>
            <a:r>
              <a:rPr lang="en-US" dirty="0"/>
              <a:t>Insert the title of your presentation</a:t>
            </a:r>
          </a:p>
        </p:txBody>
      </p:sp>
      <p:sp>
        <p:nvSpPr>
          <p:cNvPr id="11" name="Title 1">
            <a:extLst>
              <a:ext uri="{FF2B5EF4-FFF2-40B4-BE49-F238E27FC236}">
                <a16:creationId xmlns:a16="http://schemas.microsoft.com/office/drawing/2014/main" id="{225EB480-B3F4-4567-B0B3-7D3AA938ECB6}"/>
              </a:ext>
            </a:extLst>
          </p:cNvPr>
          <p:cNvSpPr txBox="1">
            <a:spLocks/>
          </p:cNvSpPr>
          <p:nvPr userDrawn="1"/>
        </p:nvSpPr>
        <p:spPr>
          <a:xfrm>
            <a:off x="246452" y="137159"/>
            <a:ext cx="8706892" cy="137160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r>
              <a:rPr lang="en-US" sz="2800" dirty="0"/>
              <a:t>19th Annual Meeting of the European Network on Regional </a:t>
            </a:r>
            <a:r>
              <a:rPr lang="en-US" sz="2800" dirty="0" err="1"/>
              <a:t>Labour</a:t>
            </a:r>
            <a:r>
              <a:rPr lang="en-US" sz="2800" dirty="0"/>
              <a:t> Market Monitoring </a:t>
            </a:r>
            <a:endParaRPr lang="en-US" dirty="0"/>
          </a:p>
          <a:p>
            <a:endParaRPr lang="en-US" sz="2400" b="0" dirty="0"/>
          </a:p>
          <a:p>
            <a:r>
              <a:rPr lang="en-US" sz="2400" b="0" dirty="0"/>
              <a:t>Lugano, Switzerland 5. – 6. September 2024 </a:t>
            </a:r>
          </a:p>
        </p:txBody>
      </p:sp>
      <p:sp>
        <p:nvSpPr>
          <p:cNvPr id="13" name="Text Placeholder 12">
            <a:extLst>
              <a:ext uri="{FF2B5EF4-FFF2-40B4-BE49-F238E27FC236}">
                <a16:creationId xmlns:a16="http://schemas.microsoft.com/office/drawing/2014/main" id="{6960D059-FEC1-41FA-BAB4-F0D97DDF699E}"/>
              </a:ext>
            </a:extLst>
          </p:cNvPr>
          <p:cNvSpPr>
            <a:spLocks noGrp="1"/>
          </p:cNvSpPr>
          <p:nvPr>
            <p:ph type="body" sz="quarter" idx="11" hasCustomPrompt="1"/>
          </p:nvPr>
        </p:nvSpPr>
        <p:spPr>
          <a:xfrm>
            <a:off x="246452" y="3429000"/>
            <a:ext cx="8706892" cy="576263"/>
          </a:xfrm>
          <a:prstGeom prst="rect">
            <a:avLst/>
          </a:prstGeom>
        </p:spPr>
        <p:txBody>
          <a:bodyPr>
            <a:noAutofit/>
          </a:bodyPr>
          <a:lstStyle>
            <a:lvl1pPr marL="0" indent="0">
              <a:buNone/>
              <a:defRPr sz="2000" b="1">
                <a:solidFill>
                  <a:schemeClr val="bg1"/>
                </a:solidFill>
                <a:latin typeface="+mj-lt"/>
              </a:defRPr>
            </a:lvl1pPr>
          </a:lstStyle>
          <a:p>
            <a:pPr lvl="0"/>
            <a:r>
              <a:rPr lang="en-US" dirty="0"/>
              <a:t>Insert you academic title, first name, last name and position within ENRLMM</a:t>
            </a:r>
          </a:p>
        </p:txBody>
      </p:sp>
      <p:sp>
        <p:nvSpPr>
          <p:cNvPr id="15" name="Text Placeholder 14">
            <a:extLst>
              <a:ext uri="{FF2B5EF4-FFF2-40B4-BE49-F238E27FC236}">
                <a16:creationId xmlns:a16="http://schemas.microsoft.com/office/drawing/2014/main" id="{6591B148-5494-4A77-A84C-2BF42A956BDE}"/>
              </a:ext>
            </a:extLst>
          </p:cNvPr>
          <p:cNvSpPr>
            <a:spLocks noGrp="1"/>
          </p:cNvSpPr>
          <p:nvPr>
            <p:ph type="body" sz="quarter" idx="12" hasCustomPrompt="1"/>
          </p:nvPr>
        </p:nvSpPr>
        <p:spPr>
          <a:xfrm>
            <a:off x="246452" y="4443413"/>
            <a:ext cx="8706892" cy="357187"/>
          </a:xfrm>
          <a:prstGeom prst="rect">
            <a:avLst/>
          </a:prstGeom>
        </p:spPr>
        <p:txBody>
          <a:bodyPr>
            <a:normAutofit/>
          </a:bodyPr>
          <a:lstStyle>
            <a:lvl1pPr marL="0" indent="0">
              <a:buNone/>
              <a:defRPr lang="en-US" sz="2000" dirty="0" smtClean="0">
                <a:solidFill>
                  <a:schemeClr val="bg1"/>
                </a:solidFill>
                <a:latin typeface="+mj-lt"/>
              </a:defRPr>
            </a:lvl1pPr>
            <a:lvl2pPr marL="457200" indent="0">
              <a:buNone/>
              <a:defRPr/>
            </a:lvl2pPr>
          </a:lstStyle>
          <a:p>
            <a:pPr lvl="0"/>
            <a:r>
              <a:rPr lang="en-US" dirty="0"/>
              <a:t>Insert the name of your </a:t>
            </a:r>
            <a:r>
              <a:rPr lang="en-US" dirty="0" err="1"/>
              <a:t>organisation</a:t>
            </a:r>
            <a:endParaRPr lang="en-US" dirty="0"/>
          </a:p>
        </p:txBody>
      </p:sp>
      <p:sp>
        <p:nvSpPr>
          <p:cNvPr id="17" name="Text Placeholder 16">
            <a:extLst>
              <a:ext uri="{FF2B5EF4-FFF2-40B4-BE49-F238E27FC236}">
                <a16:creationId xmlns:a16="http://schemas.microsoft.com/office/drawing/2014/main" id="{21DB112E-6832-47F6-98A5-88DE9AA106F7}"/>
              </a:ext>
            </a:extLst>
          </p:cNvPr>
          <p:cNvSpPr>
            <a:spLocks noGrp="1"/>
          </p:cNvSpPr>
          <p:nvPr>
            <p:ph type="body" sz="quarter" idx="13" hasCustomPrompt="1"/>
          </p:nvPr>
        </p:nvSpPr>
        <p:spPr>
          <a:xfrm>
            <a:off x="246452" y="4972594"/>
            <a:ext cx="8706892" cy="338138"/>
          </a:xfrm>
          <a:prstGeom prst="rect">
            <a:avLst/>
          </a:prstGeom>
        </p:spPr>
        <p:txBody>
          <a:bodyPr>
            <a:noAutofit/>
          </a:bodyPr>
          <a:lstStyle>
            <a:lvl1pPr marL="0" indent="0">
              <a:buNone/>
              <a:defRPr sz="2000">
                <a:solidFill>
                  <a:schemeClr val="bg1"/>
                </a:solidFill>
                <a:latin typeface="+mj-lt"/>
              </a:defRPr>
            </a:lvl1pPr>
          </a:lstStyle>
          <a:p>
            <a:pPr lvl="0"/>
            <a:r>
              <a:rPr lang="en-US" dirty="0"/>
              <a:t>Insert your country</a:t>
            </a:r>
          </a:p>
        </p:txBody>
      </p:sp>
      <p:sp>
        <p:nvSpPr>
          <p:cNvPr id="20" name="Title 1">
            <a:extLst>
              <a:ext uri="{FF2B5EF4-FFF2-40B4-BE49-F238E27FC236}">
                <a16:creationId xmlns:a16="http://schemas.microsoft.com/office/drawing/2014/main" id="{A79BD329-971D-4480-B9CF-DA4D9C0ED569}"/>
              </a:ext>
            </a:extLst>
          </p:cNvPr>
          <p:cNvSpPr txBox="1">
            <a:spLocks/>
          </p:cNvSpPr>
          <p:nvPr userDrawn="1"/>
        </p:nvSpPr>
        <p:spPr>
          <a:xfrm>
            <a:off x="9778904" y="1865363"/>
            <a:ext cx="2029288" cy="3571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r>
              <a:rPr lang="en-US" sz="1400" b="0" dirty="0">
                <a:solidFill>
                  <a:schemeClr val="tx2"/>
                </a:solidFill>
              </a:rPr>
              <a:t>In partnership with:</a:t>
            </a:r>
            <a:endParaRPr lang="en-US" sz="1100" b="0" dirty="0">
              <a:solidFill>
                <a:schemeClr val="tx2"/>
              </a:solidFill>
            </a:endParaRPr>
          </a:p>
        </p:txBody>
      </p:sp>
      <p:pic>
        <p:nvPicPr>
          <p:cNvPr id="3" name="Picture 4">
            <a:extLst>
              <a:ext uri="{FF2B5EF4-FFF2-40B4-BE49-F238E27FC236}">
                <a16:creationId xmlns:a16="http://schemas.microsoft.com/office/drawing/2014/main" id="{DC0ACCC5-830E-4F0D-703F-17CC99EAFBF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r="73958" b="35594"/>
          <a:stretch>
            <a:fillRect/>
          </a:stretch>
        </p:blipFill>
        <p:spPr bwMode="auto">
          <a:xfrm>
            <a:off x="9778904" y="2804957"/>
            <a:ext cx="2304000" cy="641872"/>
          </a:xfrm>
          <a:prstGeom prst="rect">
            <a:avLst/>
          </a:prstGeom>
          <a:noFill/>
          <a:ln>
            <a:noFill/>
          </a:ln>
          <a:effectLst/>
          <a:extLst>
            <a:ext uri="{909E8E84-426E-40DD-AFC4-6F175D3DCCD1}">
              <a14:hiddenFill xmlns:a14="http://schemas.microsoft.com/office/drawing/2010/main">
                <a:solidFill>
                  <a:srgbClr val="696464"/>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 name="Picture 5">
            <a:extLst>
              <a:ext uri="{FF2B5EF4-FFF2-40B4-BE49-F238E27FC236}">
                <a16:creationId xmlns:a16="http://schemas.microsoft.com/office/drawing/2014/main" id="{5473AFCE-BD19-9DF4-1BB0-AF8D323968F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193235" y="5811774"/>
            <a:ext cx="1455838" cy="792978"/>
          </a:xfrm>
          <a:prstGeom prst="rect">
            <a:avLst/>
          </a:prstGeom>
          <a:noFill/>
          <a:ln>
            <a:noFill/>
          </a:ln>
          <a:effectLst/>
          <a:extLst>
            <a:ext uri="{909E8E84-426E-40DD-AFC4-6F175D3DCCD1}">
              <a14:hiddenFill xmlns:a14="http://schemas.microsoft.com/office/drawing/2010/main">
                <a:solidFill>
                  <a:srgbClr val="696464"/>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Grafik 11" descr="Ein Bild, das Text, Grafiken, Schrift, Logo enthält.&#10;&#10;Automatisch generierte Beschreibung">
            <a:extLst>
              <a:ext uri="{FF2B5EF4-FFF2-40B4-BE49-F238E27FC236}">
                <a16:creationId xmlns:a16="http://schemas.microsoft.com/office/drawing/2014/main" id="{B1A0C8F5-F28E-4D83-DEFB-8782FFD2EE5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230772" y="3498281"/>
            <a:ext cx="1624980" cy="767629"/>
          </a:xfrm>
          <a:prstGeom prst="rect">
            <a:avLst/>
          </a:prstGeom>
        </p:spPr>
      </p:pic>
      <p:pic>
        <p:nvPicPr>
          <p:cNvPr id="16" name="Grafik 15">
            <a:extLst>
              <a:ext uri="{FF2B5EF4-FFF2-40B4-BE49-F238E27FC236}">
                <a16:creationId xmlns:a16="http://schemas.microsoft.com/office/drawing/2014/main" id="{FC787FDE-E89B-AF5C-EEE8-7F410EE9642E}"/>
              </a:ext>
            </a:extLst>
          </p:cNvPr>
          <p:cNvPicPr>
            <a:picLocks noChangeAspect="1"/>
          </p:cNvPicPr>
          <p:nvPr userDrawn="1"/>
        </p:nvPicPr>
        <p:blipFill>
          <a:blip r:embed="rId5"/>
          <a:stretch>
            <a:fillRect/>
          </a:stretch>
        </p:blipFill>
        <p:spPr>
          <a:xfrm>
            <a:off x="9986556" y="4309240"/>
            <a:ext cx="1743075" cy="609600"/>
          </a:xfrm>
          <a:prstGeom prst="rect">
            <a:avLst/>
          </a:prstGeom>
        </p:spPr>
      </p:pic>
      <p:pic>
        <p:nvPicPr>
          <p:cNvPr id="6" name="Grafik 5" descr="Ein Bild, das Text, Schrift, Logo, Grafiken enthält.&#10;&#10;Automatisch generierte Beschreibung">
            <a:extLst>
              <a:ext uri="{FF2B5EF4-FFF2-40B4-BE49-F238E27FC236}">
                <a16:creationId xmlns:a16="http://schemas.microsoft.com/office/drawing/2014/main" id="{58D36BD6-00F8-77CF-95C7-06FDE2256D8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589930" y="2112287"/>
            <a:ext cx="1429188" cy="800973"/>
          </a:xfrm>
          <a:prstGeom prst="rect">
            <a:avLst/>
          </a:prstGeom>
        </p:spPr>
      </p:pic>
      <p:pic>
        <p:nvPicPr>
          <p:cNvPr id="8" name="Grafik 7" descr="Ein Bild, das Text, Screenshot, Schrift, Visitenkarte enthält.&#10;&#10;Automatisch generierte Beschreibung">
            <a:extLst>
              <a:ext uri="{FF2B5EF4-FFF2-40B4-BE49-F238E27FC236}">
                <a16:creationId xmlns:a16="http://schemas.microsoft.com/office/drawing/2014/main" id="{9F308512-E035-40D2-DECE-CD6DDF8444B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927836" y="4866291"/>
            <a:ext cx="2178414" cy="903245"/>
          </a:xfrm>
          <a:prstGeom prst="rect">
            <a:avLst/>
          </a:prstGeom>
        </p:spPr>
      </p:pic>
    </p:spTree>
    <p:extLst>
      <p:ext uri="{BB962C8B-B14F-4D97-AF65-F5344CB8AC3E}">
        <p14:creationId xmlns:p14="http://schemas.microsoft.com/office/powerpoint/2010/main" val="4185128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p:nvSpPr>
        <p:spPr bwMode="ltGray">
          <a:xfrm>
            <a:off x="0" y="-1"/>
            <a:ext cx="9681493"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681494" y="0"/>
            <a:ext cx="2510506" cy="685800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110051" y="88831"/>
            <a:ext cx="8935626" cy="1373070"/>
          </a:xfrm>
          <a:prstGeom prst="rect">
            <a:avLst/>
          </a:prstGeom>
        </p:spPr>
        <p:txBody>
          <a:bodyPr anchor="ctr">
            <a:noAutofit/>
          </a:bodyPr>
          <a:lstStyle>
            <a:lvl1pPr algn="l">
              <a:defRPr sz="4400">
                <a:solidFill>
                  <a:schemeClr val="tx2">
                    <a:lumMod val="75000"/>
                  </a:schemeClr>
                </a:solidFill>
              </a:defRPr>
            </a:lvl1pPr>
          </a:lstStyle>
          <a:p>
            <a:r>
              <a:rPr lang="en-US" dirty="0"/>
              <a:t>Insert your title</a:t>
            </a:r>
          </a:p>
        </p:txBody>
      </p:sp>
      <p:pic>
        <p:nvPicPr>
          <p:cNvPr id="11" name="Picture 10" descr="HD-ShadowLong.png">
            <a:extLst>
              <a:ext uri="{FF2B5EF4-FFF2-40B4-BE49-F238E27FC236}">
                <a16:creationId xmlns:a16="http://schemas.microsoft.com/office/drawing/2014/main" id="{1984B02F-7741-40DE-BA07-961FA275AF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050" y="1461901"/>
            <a:ext cx="9571443" cy="321164"/>
          </a:xfrm>
          <a:prstGeom prst="rect">
            <a:avLst/>
          </a:prstGeom>
        </p:spPr>
      </p:pic>
      <p:grpSp>
        <p:nvGrpSpPr>
          <p:cNvPr id="12" name="Group 11">
            <a:extLst>
              <a:ext uri="{FF2B5EF4-FFF2-40B4-BE49-F238E27FC236}">
                <a16:creationId xmlns:a16="http://schemas.microsoft.com/office/drawing/2014/main" id="{95EA64DE-1FF1-4B27-97BF-2E75695B0967}"/>
              </a:ext>
            </a:extLst>
          </p:cNvPr>
          <p:cNvGrpSpPr/>
          <p:nvPr userDrawn="1"/>
        </p:nvGrpSpPr>
        <p:grpSpPr>
          <a:xfrm>
            <a:off x="9936852" y="117996"/>
            <a:ext cx="2145097" cy="1314740"/>
            <a:chOff x="7163314" y="287057"/>
            <a:chExt cx="1980000" cy="1314740"/>
          </a:xfrm>
        </p:grpSpPr>
        <p:pic>
          <p:nvPicPr>
            <p:cNvPr id="13" name="Picture 2" descr="킎খh">
              <a:extLst>
                <a:ext uri="{FF2B5EF4-FFF2-40B4-BE49-F238E27FC236}">
                  <a16:creationId xmlns:a16="http://schemas.microsoft.com/office/drawing/2014/main" id="{C2BA09F0-5B3B-4712-9F80-E6CFC73EFDBC}"/>
                </a:ext>
              </a:extLst>
            </p:cNvPr>
            <p:cNvPicPr>
              <a:picLocks noChangeAspect="1" noChangeArrowheads="1"/>
            </p:cNvPicPr>
            <p:nvPr/>
          </p:nvPicPr>
          <p:blipFill>
            <a:blip r:embed="rId3" cstate="print"/>
            <a:srcRect r="77258"/>
            <a:stretch>
              <a:fillRect/>
            </a:stretch>
          </p:blipFill>
          <p:spPr bwMode="auto">
            <a:xfrm>
              <a:off x="7289219" y="911309"/>
              <a:ext cx="1728192" cy="690488"/>
            </a:xfrm>
            <a:prstGeom prst="rect">
              <a:avLst/>
            </a:prstGeom>
            <a:noFill/>
            <a:ln w="9525">
              <a:noFill/>
              <a:miter lim="800000"/>
              <a:headEnd/>
              <a:tailEnd/>
            </a:ln>
          </p:spPr>
        </p:pic>
        <p:sp>
          <p:nvSpPr>
            <p:cNvPr id="14" name="Textfeld 7">
              <a:extLst>
                <a:ext uri="{FF2B5EF4-FFF2-40B4-BE49-F238E27FC236}">
                  <a16:creationId xmlns:a16="http://schemas.microsoft.com/office/drawing/2014/main" id="{1E14E94C-8CD9-4AC2-BA7B-65EBEE761964}"/>
                </a:ext>
              </a:extLst>
            </p:cNvPr>
            <p:cNvSpPr txBox="1"/>
            <p:nvPr/>
          </p:nvSpPr>
          <p:spPr>
            <a:xfrm>
              <a:off x="7163314" y="287057"/>
              <a:ext cx="1980000" cy="646331"/>
            </a:xfrm>
            <a:prstGeom prst="rect">
              <a:avLst/>
            </a:prstGeom>
            <a:noFill/>
          </p:spPr>
          <p:txBody>
            <a:bodyPr wrap="square" rtlCol="0">
              <a:spAutoFit/>
            </a:bodyPr>
            <a:lstStyle/>
            <a:p>
              <a:pPr algn="ctr" defTabSz="914400" fontAlgn="auto">
                <a:spcBef>
                  <a:spcPts val="0"/>
                </a:spcBef>
                <a:spcAft>
                  <a:spcPts val="0"/>
                </a:spcAft>
              </a:pPr>
              <a:r>
                <a:rPr lang="de-DE" sz="1200" b="1" dirty="0">
                  <a:solidFill>
                    <a:schemeClr val="tx2">
                      <a:lumMod val="50000"/>
                    </a:schemeClr>
                  </a:solidFill>
                  <a:latin typeface="+mn-lt"/>
                  <a:cs typeface="+mn-cs"/>
                </a:rPr>
                <a:t>European Network </a:t>
              </a:r>
            </a:p>
            <a:p>
              <a:pPr algn="ctr" defTabSz="914400" fontAlgn="auto">
                <a:spcBef>
                  <a:spcPts val="0"/>
                </a:spcBef>
                <a:spcAft>
                  <a:spcPts val="0"/>
                </a:spcAft>
              </a:pPr>
              <a:r>
                <a:rPr lang="de-DE" sz="1200" b="1" dirty="0">
                  <a:solidFill>
                    <a:schemeClr val="tx2">
                      <a:lumMod val="50000"/>
                    </a:schemeClr>
                  </a:solidFill>
                  <a:latin typeface="+mn-lt"/>
                  <a:cs typeface="+mn-cs"/>
                </a:rPr>
                <a:t>on Regional Labour </a:t>
              </a:r>
            </a:p>
            <a:p>
              <a:pPr algn="ctr" defTabSz="914400" fontAlgn="auto">
                <a:spcBef>
                  <a:spcPts val="0"/>
                </a:spcBef>
                <a:spcAft>
                  <a:spcPts val="0"/>
                </a:spcAft>
              </a:pPr>
              <a:r>
                <a:rPr lang="de-DE" sz="1200" b="1" dirty="0">
                  <a:solidFill>
                    <a:schemeClr val="tx2">
                      <a:lumMod val="50000"/>
                    </a:schemeClr>
                  </a:solidFill>
                  <a:latin typeface="+mn-lt"/>
                  <a:cs typeface="+mn-cs"/>
                </a:rPr>
                <a:t>Market Monitoring</a:t>
              </a:r>
            </a:p>
          </p:txBody>
        </p:sp>
      </p:grpSp>
      <p:pic>
        <p:nvPicPr>
          <p:cNvPr id="15" name="Picture 14" descr="HD-ShadowShort.png">
            <a:extLst>
              <a:ext uri="{FF2B5EF4-FFF2-40B4-BE49-F238E27FC236}">
                <a16:creationId xmlns:a16="http://schemas.microsoft.com/office/drawing/2014/main" id="{5888F627-CC4D-415C-B39D-DE7802DD722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681493" y="1478212"/>
            <a:ext cx="2400456" cy="216041"/>
          </a:xfrm>
          <a:prstGeom prst="rect">
            <a:avLst/>
          </a:prstGeom>
        </p:spPr>
      </p:pic>
      <p:sp>
        <p:nvSpPr>
          <p:cNvPr id="16" name="Content Placeholder 3">
            <a:extLst>
              <a:ext uri="{FF2B5EF4-FFF2-40B4-BE49-F238E27FC236}">
                <a16:creationId xmlns:a16="http://schemas.microsoft.com/office/drawing/2014/main" id="{1AAABA5D-EB5B-4C15-99A3-DCD4E39F5FC3}"/>
              </a:ext>
            </a:extLst>
          </p:cNvPr>
          <p:cNvSpPr>
            <a:spLocks noGrp="1"/>
          </p:cNvSpPr>
          <p:nvPr>
            <p:ph sz="quarter" idx="10" hasCustomPrompt="1"/>
          </p:nvPr>
        </p:nvSpPr>
        <p:spPr>
          <a:xfrm>
            <a:off x="110049" y="1756446"/>
            <a:ext cx="8935626" cy="5004460"/>
          </a:xfrm>
          <a:prstGeom prst="rect">
            <a:avLst/>
          </a:prstGeom>
        </p:spPr>
        <p:txBody>
          <a:bodyPr/>
          <a:lstStyle>
            <a:lvl1pPr marL="0" indent="0">
              <a:buNone/>
              <a:defRPr>
                <a:solidFill>
                  <a:schemeClr val="tx2">
                    <a:lumMod val="75000"/>
                  </a:schemeClr>
                </a:solidFill>
              </a:defRPr>
            </a:lvl1pPr>
            <a:lvl2pPr>
              <a:defRPr>
                <a:solidFill>
                  <a:schemeClr val="tx2">
                    <a:lumMod val="75000"/>
                  </a:schemeClr>
                </a:solidFill>
              </a:defRPr>
            </a:lvl2pPr>
            <a:lvl3pPr>
              <a:defRPr>
                <a:solidFill>
                  <a:schemeClr val="tx2">
                    <a:lumMod val="75000"/>
                  </a:schemeClr>
                </a:solidFill>
              </a:defRPr>
            </a:lvl3pPr>
            <a:lvl4pPr>
              <a:defRPr>
                <a:solidFill>
                  <a:schemeClr val="tx2">
                    <a:lumMod val="75000"/>
                  </a:schemeClr>
                </a:solidFill>
              </a:defRPr>
            </a:lvl4pPr>
            <a:lvl5pPr>
              <a:defRPr>
                <a:solidFill>
                  <a:schemeClr val="tx2">
                    <a:lumMod val="75000"/>
                  </a:schemeClr>
                </a:solidFill>
              </a:defRPr>
            </a:lvl5pPr>
          </a:lstStyle>
          <a:p>
            <a:pPr lvl="0"/>
            <a:r>
              <a:rPr lang="en-US" dirty="0"/>
              <a:t>Insert your text</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19" name="Title 1">
            <a:extLst>
              <a:ext uri="{FF2B5EF4-FFF2-40B4-BE49-F238E27FC236}">
                <a16:creationId xmlns:a16="http://schemas.microsoft.com/office/drawing/2014/main" id="{FBAC2965-A360-4DE9-8AC4-E3CB8152CE87}"/>
              </a:ext>
            </a:extLst>
          </p:cNvPr>
          <p:cNvSpPr txBox="1">
            <a:spLocks/>
          </p:cNvSpPr>
          <p:nvPr userDrawn="1"/>
        </p:nvSpPr>
        <p:spPr>
          <a:xfrm>
            <a:off x="9791542" y="2253942"/>
            <a:ext cx="2304662" cy="279218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pPr algn="ctr"/>
            <a:r>
              <a:rPr lang="en-US" sz="1800" b="0" dirty="0">
                <a:solidFill>
                  <a:schemeClr val="tx2">
                    <a:lumMod val="50000"/>
                  </a:schemeClr>
                </a:solidFill>
              </a:rPr>
              <a:t>19th Annual Meeting of the European Network on Regional </a:t>
            </a:r>
            <a:r>
              <a:rPr lang="en-US" sz="1800" b="0" dirty="0" err="1">
                <a:solidFill>
                  <a:schemeClr val="tx2">
                    <a:lumMod val="50000"/>
                  </a:schemeClr>
                </a:solidFill>
              </a:rPr>
              <a:t>Labour</a:t>
            </a:r>
            <a:r>
              <a:rPr lang="en-US" sz="1800" b="0" dirty="0">
                <a:solidFill>
                  <a:schemeClr val="tx2">
                    <a:lumMod val="50000"/>
                  </a:schemeClr>
                </a:solidFill>
              </a:rPr>
              <a:t> Market Monitoring </a:t>
            </a:r>
          </a:p>
          <a:p>
            <a:pPr algn="ctr"/>
            <a:endParaRPr lang="en-US" sz="1400" b="0" dirty="0">
              <a:solidFill>
                <a:schemeClr val="tx2">
                  <a:lumMod val="50000"/>
                </a:schemeClr>
              </a:solidFill>
            </a:endParaRPr>
          </a:p>
          <a:p>
            <a:pPr algn="ctr"/>
            <a:r>
              <a:rPr lang="it-IT" sz="1400" b="0" dirty="0">
                <a:solidFill>
                  <a:schemeClr val="tx2">
                    <a:lumMod val="50000"/>
                  </a:schemeClr>
                </a:solidFill>
              </a:rPr>
              <a:t>Lugano, </a:t>
            </a:r>
            <a:r>
              <a:rPr lang="it-IT" sz="1400" b="0" dirty="0" err="1">
                <a:solidFill>
                  <a:schemeClr val="tx2">
                    <a:lumMod val="50000"/>
                  </a:schemeClr>
                </a:solidFill>
              </a:rPr>
              <a:t>Switzerland</a:t>
            </a:r>
            <a:endParaRPr lang="it-IT" sz="1400" b="0" dirty="0">
              <a:solidFill>
                <a:schemeClr val="tx2">
                  <a:lumMod val="50000"/>
                </a:schemeClr>
              </a:solidFill>
            </a:endParaRPr>
          </a:p>
          <a:p>
            <a:pPr algn="ctr"/>
            <a:r>
              <a:rPr lang="it-IT" sz="1400" b="0" dirty="0">
                <a:solidFill>
                  <a:schemeClr val="tx2">
                    <a:lumMod val="50000"/>
                  </a:schemeClr>
                </a:solidFill>
              </a:rPr>
              <a:t>5 – 6 </a:t>
            </a:r>
            <a:r>
              <a:rPr lang="it-IT" sz="1400" b="0" dirty="0" err="1">
                <a:solidFill>
                  <a:schemeClr val="tx2">
                    <a:lumMod val="50000"/>
                  </a:schemeClr>
                </a:solidFill>
              </a:rPr>
              <a:t>September</a:t>
            </a:r>
            <a:r>
              <a:rPr lang="it-IT" sz="1400" b="0" dirty="0">
                <a:solidFill>
                  <a:schemeClr val="tx2">
                    <a:lumMod val="50000"/>
                  </a:schemeClr>
                </a:solidFill>
              </a:rPr>
              <a:t> 2024</a:t>
            </a:r>
          </a:p>
        </p:txBody>
      </p:sp>
    </p:spTree>
    <p:extLst>
      <p:ext uri="{BB962C8B-B14F-4D97-AF65-F5344CB8AC3E}">
        <p14:creationId xmlns:p14="http://schemas.microsoft.com/office/powerpoint/2010/main" val="28677985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C8816FC-ECC9-4E2C-B76D-0CDEBA67512B}"/>
              </a:ext>
            </a:extLst>
          </p:cNvPr>
          <p:cNvSpPr/>
          <p:nvPr userDrawn="1"/>
        </p:nvSpPr>
        <p:spPr>
          <a:xfrm>
            <a:off x="0" y="0"/>
            <a:ext cx="9681494" cy="685800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2879D9C8-F0AC-4035-AB5F-F1329A987230}"/>
              </a:ext>
            </a:extLst>
          </p:cNvPr>
          <p:cNvSpPr>
            <a:spLocks noGrp="1"/>
          </p:cNvSpPr>
          <p:nvPr>
            <p:ph type="title"/>
          </p:nvPr>
        </p:nvSpPr>
        <p:spPr>
          <a:xfrm>
            <a:off x="246452" y="135240"/>
            <a:ext cx="8706892" cy="1284102"/>
          </a:xfrm>
          <a:prstGeom prst="rect">
            <a:avLst/>
          </a:prstGeom>
        </p:spPr>
        <p:txBody>
          <a:bodyPr vert="horz" lIns="91440" tIns="45720" rIns="91440" bIns="45720" rtlCol="0" anchor="ctr">
            <a:noAutofit/>
          </a:bodyPr>
          <a:lstStyle/>
          <a:p>
            <a:r>
              <a:rPr lang="en-US" dirty="0"/>
              <a:t>The 19th Edition of the Annual Meeting of the European Network on Regional </a:t>
            </a:r>
            <a:r>
              <a:rPr lang="en-US" dirty="0" err="1"/>
              <a:t>Labour</a:t>
            </a:r>
            <a:r>
              <a:rPr lang="en-US" dirty="0"/>
              <a:t> Market Monitoring</a:t>
            </a:r>
          </a:p>
        </p:txBody>
      </p:sp>
      <p:sp>
        <p:nvSpPr>
          <p:cNvPr id="3" name="Text Placeholder 2">
            <a:extLst>
              <a:ext uri="{FF2B5EF4-FFF2-40B4-BE49-F238E27FC236}">
                <a16:creationId xmlns:a16="http://schemas.microsoft.com/office/drawing/2014/main" id="{8933BF84-E170-4E24-BF7E-02468EB45DB8}"/>
              </a:ext>
            </a:extLst>
          </p:cNvPr>
          <p:cNvSpPr>
            <a:spLocks noGrp="1"/>
          </p:cNvSpPr>
          <p:nvPr>
            <p:ph type="body" idx="1"/>
          </p:nvPr>
        </p:nvSpPr>
        <p:spPr>
          <a:xfrm>
            <a:off x="269393" y="1710564"/>
            <a:ext cx="8683951"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descr="HD-ShadowLong.png">
            <a:extLst>
              <a:ext uri="{FF2B5EF4-FFF2-40B4-BE49-F238E27FC236}">
                <a16:creationId xmlns:a16="http://schemas.microsoft.com/office/drawing/2014/main" id="{21004AF7-CB4E-4558-B900-883138B3FCA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0050" y="1635637"/>
            <a:ext cx="9571443" cy="321164"/>
          </a:xfrm>
          <a:prstGeom prst="rect">
            <a:avLst/>
          </a:prstGeom>
        </p:spPr>
      </p:pic>
      <p:pic>
        <p:nvPicPr>
          <p:cNvPr id="10" name="Picture 9" descr="HD-ShadowShort.png">
            <a:extLst>
              <a:ext uri="{FF2B5EF4-FFF2-40B4-BE49-F238E27FC236}">
                <a16:creationId xmlns:a16="http://schemas.microsoft.com/office/drawing/2014/main" id="{B740A125-BA67-4F1B-B5CF-D59957EB00B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681493" y="1651948"/>
            <a:ext cx="2400456" cy="216041"/>
          </a:xfrm>
          <a:prstGeom prst="rect">
            <a:avLst/>
          </a:prstGeom>
        </p:spPr>
      </p:pic>
      <p:grpSp>
        <p:nvGrpSpPr>
          <p:cNvPr id="11" name="Group 10">
            <a:extLst>
              <a:ext uri="{FF2B5EF4-FFF2-40B4-BE49-F238E27FC236}">
                <a16:creationId xmlns:a16="http://schemas.microsoft.com/office/drawing/2014/main" id="{31E32BB2-CFEB-4A74-9C51-3821D4675383}"/>
              </a:ext>
            </a:extLst>
          </p:cNvPr>
          <p:cNvGrpSpPr/>
          <p:nvPr userDrawn="1"/>
        </p:nvGrpSpPr>
        <p:grpSpPr>
          <a:xfrm>
            <a:off x="9936852" y="117996"/>
            <a:ext cx="2145097" cy="1314740"/>
            <a:chOff x="7163314" y="287057"/>
            <a:chExt cx="1980000" cy="1314740"/>
          </a:xfrm>
        </p:grpSpPr>
        <p:pic>
          <p:nvPicPr>
            <p:cNvPr id="12" name="Picture 2" descr="킎খh">
              <a:extLst>
                <a:ext uri="{FF2B5EF4-FFF2-40B4-BE49-F238E27FC236}">
                  <a16:creationId xmlns:a16="http://schemas.microsoft.com/office/drawing/2014/main" id="{BFBD542C-418F-44CE-A445-DAF775C326E9}"/>
                </a:ext>
              </a:extLst>
            </p:cNvPr>
            <p:cNvPicPr>
              <a:picLocks noChangeAspect="1" noChangeArrowheads="1"/>
            </p:cNvPicPr>
            <p:nvPr/>
          </p:nvPicPr>
          <p:blipFill>
            <a:blip r:embed="rId6" cstate="print"/>
            <a:srcRect r="77258"/>
            <a:stretch>
              <a:fillRect/>
            </a:stretch>
          </p:blipFill>
          <p:spPr bwMode="auto">
            <a:xfrm>
              <a:off x="7289219" y="911309"/>
              <a:ext cx="1728192" cy="690488"/>
            </a:xfrm>
            <a:prstGeom prst="rect">
              <a:avLst/>
            </a:prstGeom>
            <a:noFill/>
            <a:ln w="9525">
              <a:noFill/>
              <a:miter lim="800000"/>
              <a:headEnd/>
              <a:tailEnd/>
            </a:ln>
          </p:spPr>
        </p:pic>
        <p:sp>
          <p:nvSpPr>
            <p:cNvPr id="13" name="Textfeld 7">
              <a:extLst>
                <a:ext uri="{FF2B5EF4-FFF2-40B4-BE49-F238E27FC236}">
                  <a16:creationId xmlns:a16="http://schemas.microsoft.com/office/drawing/2014/main" id="{DA9DAAAA-8000-4E1E-B003-DAD34EEC2C47}"/>
                </a:ext>
              </a:extLst>
            </p:cNvPr>
            <p:cNvSpPr txBox="1"/>
            <p:nvPr/>
          </p:nvSpPr>
          <p:spPr>
            <a:xfrm>
              <a:off x="7163314" y="287057"/>
              <a:ext cx="1980000" cy="646331"/>
            </a:xfrm>
            <a:prstGeom prst="rect">
              <a:avLst/>
            </a:prstGeom>
            <a:noFill/>
          </p:spPr>
          <p:txBody>
            <a:bodyPr wrap="square" rtlCol="0">
              <a:spAutoFit/>
            </a:bodyPr>
            <a:lstStyle/>
            <a:p>
              <a:pPr algn="ctr" defTabSz="914400" fontAlgn="auto">
                <a:spcBef>
                  <a:spcPts val="0"/>
                </a:spcBef>
                <a:spcAft>
                  <a:spcPts val="0"/>
                </a:spcAft>
              </a:pPr>
              <a:r>
                <a:rPr lang="de-DE" sz="1200" b="1" dirty="0">
                  <a:solidFill>
                    <a:schemeClr val="tx2">
                      <a:lumMod val="50000"/>
                    </a:schemeClr>
                  </a:solidFill>
                  <a:latin typeface="+mn-lt"/>
                  <a:cs typeface="+mn-cs"/>
                </a:rPr>
                <a:t>European Network </a:t>
              </a:r>
            </a:p>
            <a:p>
              <a:pPr algn="ctr" defTabSz="914400" fontAlgn="auto">
                <a:spcBef>
                  <a:spcPts val="0"/>
                </a:spcBef>
                <a:spcAft>
                  <a:spcPts val="0"/>
                </a:spcAft>
              </a:pPr>
              <a:r>
                <a:rPr lang="de-DE" sz="1200" b="1" dirty="0">
                  <a:solidFill>
                    <a:schemeClr val="tx2">
                      <a:lumMod val="50000"/>
                    </a:schemeClr>
                  </a:solidFill>
                  <a:latin typeface="+mn-lt"/>
                  <a:cs typeface="+mn-cs"/>
                </a:rPr>
                <a:t>on Regional Labour </a:t>
              </a:r>
            </a:p>
            <a:p>
              <a:pPr algn="ctr" defTabSz="914400" fontAlgn="auto">
                <a:spcBef>
                  <a:spcPts val="0"/>
                </a:spcBef>
                <a:spcAft>
                  <a:spcPts val="0"/>
                </a:spcAft>
              </a:pPr>
              <a:r>
                <a:rPr lang="de-DE" sz="1200" b="1" dirty="0">
                  <a:solidFill>
                    <a:schemeClr val="tx2">
                      <a:lumMod val="50000"/>
                    </a:schemeClr>
                  </a:solidFill>
                  <a:latin typeface="+mn-lt"/>
                  <a:cs typeface="+mn-cs"/>
                </a:rPr>
                <a:t>Market Monitoring</a:t>
              </a:r>
            </a:p>
          </p:txBody>
        </p:sp>
      </p:grpSp>
    </p:spTree>
    <p:extLst>
      <p:ext uri="{BB962C8B-B14F-4D97-AF65-F5344CB8AC3E}">
        <p14:creationId xmlns:p14="http://schemas.microsoft.com/office/powerpoint/2010/main" val="3096743730"/>
      </p:ext>
    </p:extLst>
  </p:cSld>
  <p:clrMap bg1="lt1" tx1="dk1" bg2="lt2" tx2="dk2" accent1="accent1" accent2="accent2" accent3="accent3" accent4="accent4" accent5="accent5" accent6="accent6" hlink="hlink" folHlink="folHlink"/>
  <p:sldLayoutIdLst>
    <p:sldLayoutId id="2147483742" r:id="rId1"/>
    <p:sldLayoutId id="2147483741" r:id="rId2"/>
  </p:sldLayoutIdLst>
  <p:txStyles>
    <p:titleStyle>
      <a:lvl1pPr algn="l" defTabSz="914400" rtl="0" eaLnBrk="1" latinLnBrk="0" hangingPunct="1">
        <a:lnSpc>
          <a:spcPct val="90000"/>
        </a:lnSpc>
        <a:spcBef>
          <a:spcPct val="0"/>
        </a:spcBef>
        <a:buNone/>
        <a:defRPr sz="3200" b="1" kern="120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unevoc.unesco.org/bilt"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mailto:matteo.sgarzi@cereq.fr"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platzhalter 35">
            <a:extLst>
              <a:ext uri="{FF2B5EF4-FFF2-40B4-BE49-F238E27FC236}">
                <a16:creationId xmlns:a16="http://schemas.microsoft.com/office/drawing/2014/main" id="{EF0F8535-37F0-E165-AE18-FEFE6364C342}"/>
              </a:ext>
            </a:extLst>
          </p:cNvPr>
          <p:cNvSpPr>
            <a:spLocks noGrp="1"/>
          </p:cNvSpPr>
          <p:nvPr>
            <p:ph type="body" sz="quarter" idx="10"/>
          </p:nvPr>
        </p:nvSpPr>
        <p:spPr/>
        <p:txBody>
          <a:bodyPr>
            <a:normAutofit fontScale="85000" lnSpcReduction="20000"/>
          </a:bodyPr>
          <a:lstStyle/>
          <a:p>
            <a:r>
              <a:rPr lang="en-US" dirty="0" err="1"/>
              <a:t>Labour</a:t>
            </a:r>
            <a:r>
              <a:rPr lang="en-US" dirty="0"/>
              <a:t> Shortages: policy adaptations </a:t>
            </a:r>
          </a:p>
          <a:p>
            <a:r>
              <a:rPr lang="en-US" dirty="0"/>
              <a:t>and measure approaches in France?</a:t>
            </a:r>
            <a:endParaRPr lang="de-DE" dirty="0"/>
          </a:p>
        </p:txBody>
      </p:sp>
      <p:sp>
        <p:nvSpPr>
          <p:cNvPr id="37" name="Textplatzhalter 36">
            <a:extLst>
              <a:ext uri="{FF2B5EF4-FFF2-40B4-BE49-F238E27FC236}">
                <a16:creationId xmlns:a16="http://schemas.microsoft.com/office/drawing/2014/main" id="{2712324E-5CF5-4D81-8D58-24B3464B7AC5}"/>
              </a:ext>
            </a:extLst>
          </p:cNvPr>
          <p:cNvSpPr>
            <a:spLocks noGrp="1"/>
          </p:cNvSpPr>
          <p:nvPr>
            <p:ph type="body" sz="quarter" idx="13"/>
          </p:nvPr>
        </p:nvSpPr>
        <p:spPr/>
        <p:txBody>
          <a:bodyPr/>
          <a:lstStyle/>
          <a:p>
            <a:r>
              <a:rPr lang="de-DE" dirty="0"/>
              <a:t>France </a:t>
            </a:r>
          </a:p>
        </p:txBody>
      </p:sp>
      <p:sp>
        <p:nvSpPr>
          <p:cNvPr id="3" name="Textplatzhalter 2">
            <a:extLst>
              <a:ext uri="{FF2B5EF4-FFF2-40B4-BE49-F238E27FC236}">
                <a16:creationId xmlns:a16="http://schemas.microsoft.com/office/drawing/2014/main" id="{B7868DB4-4E87-6829-1940-7C0A64785474}"/>
              </a:ext>
            </a:extLst>
          </p:cNvPr>
          <p:cNvSpPr>
            <a:spLocks noGrp="1"/>
          </p:cNvSpPr>
          <p:nvPr>
            <p:ph type="body" sz="quarter" idx="11"/>
          </p:nvPr>
        </p:nvSpPr>
        <p:spPr/>
        <p:txBody>
          <a:bodyPr/>
          <a:lstStyle/>
          <a:p>
            <a:r>
              <a:rPr lang="en-GB" dirty="0"/>
              <a:t>Matteo </a:t>
            </a:r>
            <a:r>
              <a:rPr lang="en-GB" dirty="0" err="1"/>
              <a:t>Sgarzi</a:t>
            </a:r>
            <a:r>
              <a:rPr lang="en-GB" dirty="0"/>
              <a:t> </a:t>
            </a:r>
          </a:p>
        </p:txBody>
      </p:sp>
      <p:sp>
        <p:nvSpPr>
          <p:cNvPr id="7" name="Textplatzhalter 6">
            <a:extLst>
              <a:ext uri="{FF2B5EF4-FFF2-40B4-BE49-F238E27FC236}">
                <a16:creationId xmlns:a16="http://schemas.microsoft.com/office/drawing/2014/main" id="{392101BB-CF76-B001-F82B-D92EE58B2F5E}"/>
              </a:ext>
            </a:extLst>
          </p:cNvPr>
          <p:cNvSpPr>
            <a:spLocks noGrp="1"/>
          </p:cNvSpPr>
          <p:nvPr>
            <p:ph type="body" sz="quarter" idx="12"/>
          </p:nvPr>
        </p:nvSpPr>
        <p:spPr/>
        <p:txBody>
          <a:bodyPr>
            <a:normAutofit lnSpcReduction="10000"/>
          </a:bodyPr>
          <a:lstStyle/>
          <a:p>
            <a:r>
              <a:rPr lang="en-GB" dirty="0"/>
              <a:t>Centre </a:t>
            </a:r>
            <a:r>
              <a:rPr lang="en-GB" dirty="0" err="1"/>
              <a:t>d’études</a:t>
            </a:r>
            <a:r>
              <a:rPr lang="en-GB" dirty="0"/>
              <a:t> et </a:t>
            </a:r>
            <a:r>
              <a:rPr lang="en-GB" dirty="0" err="1"/>
              <a:t>recherches</a:t>
            </a:r>
            <a:r>
              <a:rPr lang="en-GB" dirty="0"/>
              <a:t> sur les qualifications (CEREQ)</a:t>
            </a:r>
          </a:p>
        </p:txBody>
      </p:sp>
    </p:spTree>
    <p:extLst>
      <p:ext uri="{BB962C8B-B14F-4D97-AF65-F5344CB8AC3E}">
        <p14:creationId xmlns:p14="http://schemas.microsoft.com/office/powerpoint/2010/main" val="38172310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B64797E-6015-FAE0-0501-0CFC48905A5E}"/>
              </a:ext>
            </a:extLst>
          </p:cNvPr>
          <p:cNvSpPr>
            <a:spLocks noGrp="1"/>
          </p:cNvSpPr>
          <p:nvPr>
            <p:ph type="ctrTitle"/>
          </p:nvPr>
        </p:nvSpPr>
        <p:spPr/>
        <p:txBody>
          <a:bodyPr/>
          <a:lstStyle/>
          <a:p>
            <a:r>
              <a:rPr lang="en-GB"/>
              <a:t>Did these policies prove to be successful ? </a:t>
            </a:r>
          </a:p>
        </p:txBody>
      </p:sp>
      <p:sp>
        <p:nvSpPr>
          <p:cNvPr id="3" name="Espace réservé du contenu 2">
            <a:extLst>
              <a:ext uri="{FF2B5EF4-FFF2-40B4-BE49-F238E27FC236}">
                <a16:creationId xmlns:a16="http://schemas.microsoft.com/office/drawing/2014/main" id="{00F7A4D0-526E-9C77-D16E-DCB140276FFA}"/>
              </a:ext>
            </a:extLst>
          </p:cNvPr>
          <p:cNvSpPr>
            <a:spLocks noGrp="1"/>
          </p:cNvSpPr>
          <p:nvPr>
            <p:ph sz="quarter" idx="10"/>
          </p:nvPr>
        </p:nvSpPr>
        <p:spPr/>
        <p:txBody>
          <a:bodyPr/>
          <a:lstStyle/>
          <a:p>
            <a:endParaRPr lang="en-GB" sz="2400" dirty="0"/>
          </a:p>
          <a:p>
            <a:r>
              <a:rPr lang="en-GB" sz="2400" dirty="0"/>
              <a:t>A quantitative survey: </a:t>
            </a:r>
          </a:p>
          <a:p>
            <a:endParaRPr lang="en-GB" sz="2400" dirty="0"/>
          </a:p>
          <a:p>
            <a:r>
              <a:rPr lang="en-GB" sz="2400" dirty="0"/>
              <a:t>“</a:t>
            </a:r>
            <a:r>
              <a:rPr lang="en-GB" sz="2400" i="1" dirty="0"/>
              <a:t>In 2022, labour market shortages continue to rise in the vast majority of occupations, reaching their highest level since 2011. They will remain particularly acute in the industrial, construction, IT and telecommunications sectors, as well as for nurses”</a:t>
            </a:r>
            <a:r>
              <a:rPr lang="en-GB" sz="2400" dirty="0"/>
              <a:t>                                (DARES, Ministry of Labour, 2023)</a:t>
            </a:r>
          </a:p>
          <a:p>
            <a:endParaRPr lang="en-GB" sz="2400" dirty="0">
              <a:solidFill>
                <a:srgbClr val="FF0000"/>
              </a:solidFill>
            </a:endParaRPr>
          </a:p>
          <a:p>
            <a:endParaRPr lang="en-GB" dirty="0"/>
          </a:p>
          <a:p>
            <a:pPr marL="1143000" lvl="1" indent="-457200"/>
            <a:endParaRPr lang="en-GB" dirty="0"/>
          </a:p>
        </p:txBody>
      </p:sp>
    </p:spTree>
    <p:extLst>
      <p:ext uri="{BB962C8B-B14F-4D97-AF65-F5344CB8AC3E}">
        <p14:creationId xmlns:p14="http://schemas.microsoft.com/office/powerpoint/2010/main" val="10315950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B64797E-6015-FAE0-0501-0CFC48905A5E}"/>
              </a:ext>
            </a:extLst>
          </p:cNvPr>
          <p:cNvSpPr>
            <a:spLocks noGrp="1"/>
          </p:cNvSpPr>
          <p:nvPr>
            <p:ph type="ctrTitle"/>
          </p:nvPr>
        </p:nvSpPr>
        <p:spPr/>
        <p:txBody>
          <a:bodyPr/>
          <a:lstStyle/>
          <a:p>
            <a:r>
              <a:rPr lang="en-GB" dirty="0"/>
              <a:t>Did these policies prove to be successful ? </a:t>
            </a:r>
          </a:p>
        </p:txBody>
      </p:sp>
      <p:sp>
        <p:nvSpPr>
          <p:cNvPr id="3" name="Espace réservé du contenu 2">
            <a:extLst>
              <a:ext uri="{FF2B5EF4-FFF2-40B4-BE49-F238E27FC236}">
                <a16:creationId xmlns:a16="http://schemas.microsoft.com/office/drawing/2014/main" id="{00F7A4D0-526E-9C77-D16E-DCB140276FFA}"/>
              </a:ext>
            </a:extLst>
          </p:cNvPr>
          <p:cNvSpPr>
            <a:spLocks noGrp="1"/>
          </p:cNvSpPr>
          <p:nvPr>
            <p:ph sz="quarter" idx="10"/>
          </p:nvPr>
        </p:nvSpPr>
        <p:spPr/>
        <p:txBody>
          <a:bodyPr>
            <a:normAutofit/>
          </a:bodyPr>
          <a:lstStyle/>
          <a:p>
            <a:r>
              <a:rPr lang="en-GB" sz="2400" dirty="0"/>
              <a:t>A qualitative study : </a:t>
            </a:r>
          </a:p>
          <a:p>
            <a:endParaRPr lang="en-GB" sz="2400" dirty="0"/>
          </a:p>
          <a:p>
            <a:r>
              <a:rPr lang="en-GB" sz="2400" i="1" dirty="0"/>
              <a:t>“For some of the stakeholders we interviewed, this policy orientation is sometimes perceived as a "</a:t>
            </a:r>
            <a:r>
              <a:rPr lang="en-GB" sz="2400" b="1" i="1" dirty="0"/>
              <a:t>pressure</a:t>
            </a:r>
            <a:r>
              <a:rPr lang="en-GB" sz="2400" i="1" dirty="0"/>
              <a:t>" exerted by public authorities and industry. Some training / guidance organisations feel that focusing on occupation with recruitment shortages can contradict the individualised approach of career guidance and support. It can thus diverge with aspirations of jobseekers. […] career guidance advisers simply state that "</a:t>
            </a:r>
            <a:r>
              <a:rPr lang="en-GB" sz="2400" b="1" i="1" dirty="0"/>
              <a:t>we're not here to crush dreams</a:t>
            </a:r>
            <a:r>
              <a:rPr lang="en-GB" sz="2400" i="1" dirty="0"/>
              <a:t>"</a:t>
            </a:r>
            <a:r>
              <a:rPr lang="en-GB" sz="2400" dirty="0"/>
              <a:t>. </a:t>
            </a:r>
          </a:p>
          <a:p>
            <a:r>
              <a:rPr lang="en-GB" sz="2400" dirty="0"/>
              <a:t>(Thematic Country Review on Upskilling Pathways, carried out by </a:t>
            </a:r>
            <a:r>
              <a:rPr lang="en-GB" sz="2400" dirty="0" err="1"/>
              <a:t>Céreq</a:t>
            </a:r>
            <a:r>
              <a:rPr lang="en-GB" sz="2400" dirty="0"/>
              <a:t> for CEDEFOP, 2023)</a:t>
            </a:r>
          </a:p>
          <a:p>
            <a:pPr marL="1143000" lvl="1" indent="-457200"/>
            <a:endParaRPr lang="en-GB" dirty="0"/>
          </a:p>
        </p:txBody>
      </p:sp>
    </p:spTree>
    <p:extLst>
      <p:ext uri="{BB962C8B-B14F-4D97-AF65-F5344CB8AC3E}">
        <p14:creationId xmlns:p14="http://schemas.microsoft.com/office/powerpoint/2010/main" val="591265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7ED9AD-B020-2EEB-8E76-F559AA70B039}"/>
              </a:ext>
            </a:extLst>
          </p:cNvPr>
          <p:cNvSpPr>
            <a:spLocks noGrp="1"/>
          </p:cNvSpPr>
          <p:nvPr>
            <p:ph type="ctrTitle"/>
          </p:nvPr>
        </p:nvSpPr>
        <p:spPr/>
        <p:txBody>
          <a:bodyPr/>
          <a:lstStyle/>
          <a:p>
            <a:r>
              <a:rPr lang="en-US" dirty="0"/>
              <a:t>Shortage Occupations: Might Young People be the Answer?</a:t>
            </a:r>
            <a:endParaRPr lang="fr-FR" dirty="0"/>
          </a:p>
        </p:txBody>
      </p:sp>
      <p:sp>
        <p:nvSpPr>
          <p:cNvPr id="3" name="Espace réservé du contenu 2">
            <a:extLst>
              <a:ext uri="{FF2B5EF4-FFF2-40B4-BE49-F238E27FC236}">
                <a16:creationId xmlns:a16="http://schemas.microsoft.com/office/drawing/2014/main" id="{2C88FF76-5F48-6BA8-3D60-72F400E86277}"/>
              </a:ext>
            </a:extLst>
          </p:cNvPr>
          <p:cNvSpPr>
            <a:spLocks noGrp="1"/>
          </p:cNvSpPr>
          <p:nvPr>
            <p:ph sz="quarter" idx="10"/>
          </p:nvPr>
        </p:nvSpPr>
        <p:spPr/>
        <p:txBody>
          <a:bodyPr>
            <a:normAutofit/>
          </a:bodyPr>
          <a:lstStyle/>
          <a:p>
            <a:r>
              <a:rPr lang="en-GB"/>
              <a:t>C. </a:t>
            </a:r>
            <a:r>
              <a:rPr lang="en-GB" dirty="0"/>
              <a:t>Gasquet et T. </a:t>
            </a:r>
            <a:r>
              <a:rPr lang="en-GB" dirty="0" err="1"/>
              <a:t>Couppié</a:t>
            </a:r>
            <a:r>
              <a:rPr lang="en-GB" dirty="0"/>
              <a:t> (</a:t>
            </a:r>
            <a:r>
              <a:rPr lang="en-GB" dirty="0" err="1"/>
              <a:t>Céreq</a:t>
            </a:r>
            <a:r>
              <a:rPr lang="en-GB" dirty="0"/>
              <a:t>) contribution to </a:t>
            </a:r>
            <a:r>
              <a:rPr lang="en-GB" b="1" dirty="0"/>
              <a:t>RLMM Anthology 2024</a:t>
            </a:r>
          </a:p>
          <a:p>
            <a:endParaRPr lang="en-GB" dirty="0"/>
          </a:p>
          <a:p>
            <a:r>
              <a:rPr lang="en-GB" dirty="0"/>
              <a:t>Goal : </a:t>
            </a:r>
          </a:p>
          <a:p>
            <a:r>
              <a:rPr lang="en-GB" dirty="0"/>
              <a:t>Investigating the role that young people can play in regulating tensions on the labour market. </a:t>
            </a:r>
          </a:p>
          <a:p>
            <a:pPr marL="457200" indent="-457200">
              <a:buFont typeface="Arial" panose="020B0604020202020204" pitchFamily="34" charset="0"/>
              <a:buChar char="•"/>
            </a:pPr>
            <a:r>
              <a:rPr lang="en-GB" dirty="0"/>
              <a:t>Are young people at the start of their working lives potential candidates for these jobs? </a:t>
            </a:r>
          </a:p>
          <a:p>
            <a:pPr marL="457200" indent="-457200">
              <a:buFont typeface="Arial" panose="020B0604020202020204" pitchFamily="34" charset="0"/>
              <a:buChar char="•"/>
            </a:pPr>
            <a:r>
              <a:rPr lang="en-GB" dirty="0"/>
              <a:t>Do they stay? </a:t>
            </a:r>
          </a:p>
          <a:p>
            <a:pPr marL="457200" indent="-457200">
              <a:buFont typeface="Arial" panose="020B0604020202020204" pitchFamily="34" charset="0"/>
              <a:buChar char="•"/>
            </a:pPr>
            <a:r>
              <a:rPr lang="en-GB" dirty="0"/>
              <a:t>What role does their initial training play? </a:t>
            </a:r>
          </a:p>
        </p:txBody>
      </p:sp>
    </p:spTree>
    <p:extLst>
      <p:ext uri="{BB962C8B-B14F-4D97-AF65-F5344CB8AC3E}">
        <p14:creationId xmlns:p14="http://schemas.microsoft.com/office/powerpoint/2010/main" val="4091765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A91DD5-C0C8-CD23-A924-295E0829176A}"/>
              </a:ext>
            </a:extLst>
          </p:cNvPr>
          <p:cNvSpPr>
            <a:spLocks noGrp="1"/>
          </p:cNvSpPr>
          <p:nvPr>
            <p:ph type="ctrTitle"/>
          </p:nvPr>
        </p:nvSpPr>
        <p:spPr/>
        <p:txBody>
          <a:bodyPr/>
          <a:lstStyle/>
          <a:p>
            <a:r>
              <a:rPr lang="en-US" dirty="0"/>
              <a:t>Shortage Occupations: Might Young People be the Answer?</a:t>
            </a:r>
            <a:endParaRPr lang="fr-FR" dirty="0"/>
          </a:p>
        </p:txBody>
      </p:sp>
      <p:sp>
        <p:nvSpPr>
          <p:cNvPr id="3" name="Espace réservé du contenu 2">
            <a:extLst>
              <a:ext uri="{FF2B5EF4-FFF2-40B4-BE49-F238E27FC236}">
                <a16:creationId xmlns:a16="http://schemas.microsoft.com/office/drawing/2014/main" id="{B6C4A624-D3F0-A216-5B78-3C27BBCA2F6F}"/>
              </a:ext>
            </a:extLst>
          </p:cNvPr>
          <p:cNvSpPr>
            <a:spLocks noGrp="1"/>
          </p:cNvSpPr>
          <p:nvPr>
            <p:ph sz="quarter" idx="10"/>
          </p:nvPr>
        </p:nvSpPr>
        <p:spPr>
          <a:xfrm>
            <a:off x="110051" y="1764709"/>
            <a:ext cx="8935626" cy="5004460"/>
          </a:xfrm>
        </p:spPr>
        <p:txBody>
          <a:bodyPr>
            <a:normAutofit/>
          </a:bodyPr>
          <a:lstStyle/>
          <a:p>
            <a:r>
              <a:rPr lang="en-GB" sz="2400"/>
              <a:t>Data source : </a:t>
            </a:r>
            <a:r>
              <a:rPr lang="en-GB" sz="2400" b="1" dirty="0" err="1"/>
              <a:t>Céreq’s</a:t>
            </a:r>
            <a:r>
              <a:rPr lang="en-GB" sz="2400" b="1" dirty="0"/>
              <a:t> Generation Survey </a:t>
            </a:r>
          </a:p>
          <a:p>
            <a:r>
              <a:rPr lang="en-GB" sz="2400" dirty="0"/>
              <a:t>longitudinal survey analysing school leavers’ job insertion and trajectories in their first years of active life. </a:t>
            </a:r>
          </a:p>
          <a:p>
            <a:r>
              <a:rPr lang="en-GB" sz="2400" dirty="0"/>
              <a:t>Which population : </a:t>
            </a:r>
          </a:p>
          <a:p>
            <a:pPr marL="457200" indent="-457200">
              <a:buFontTx/>
              <a:buChar char="-"/>
            </a:pPr>
            <a:r>
              <a:rPr lang="en-GB" sz="2400" dirty="0"/>
              <a:t>Young people leaving the education system </a:t>
            </a:r>
          </a:p>
          <a:p>
            <a:pPr marL="457200" indent="-457200">
              <a:buFontTx/>
              <a:buChar char="-"/>
            </a:pPr>
            <a:r>
              <a:rPr lang="en-GB" sz="2400" dirty="0"/>
              <a:t>In the same year, regardless of the level or field of training, graduates or not</a:t>
            </a:r>
          </a:p>
          <a:p>
            <a:r>
              <a:rPr lang="en-GB" sz="2400" dirty="0"/>
              <a:t>Analysis by sector : </a:t>
            </a:r>
          </a:p>
          <a:p>
            <a:pPr marL="457200" indent="-457200">
              <a:buFontTx/>
              <a:buChar char="-"/>
            </a:pPr>
            <a:r>
              <a:rPr lang="en-GB" sz="2400" dirty="0"/>
              <a:t>Building and Construction</a:t>
            </a:r>
          </a:p>
          <a:p>
            <a:pPr marL="457200" indent="-457200">
              <a:buFontTx/>
              <a:buChar char="-"/>
            </a:pPr>
            <a:r>
              <a:rPr lang="en-GB" sz="2400" dirty="0"/>
              <a:t>Hospitality </a:t>
            </a:r>
          </a:p>
          <a:p>
            <a:pPr marL="457200" indent="-457200">
              <a:buFontTx/>
              <a:buChar char="-"/>
            </a:pPr>
            <a:r>
              <a:rPr lang="en-GB" sz="2400" dirty="0"/>
              <a:t>IT professions </a:t>
            </a:r>
          </a:p>
          <a:p>
            <a:endParaRPr lang="en-GB" dirty="0"/>
          </a:p>
        </p:txBody>
      </p:sp>
    </p:spTree>
    <p:extLst>
      <p:ext uri="{BB962C8B-B14F-4D97-AF65-F5344CB8AC3E}">
        <p14:creationId xmlns:p14="http://schemas.microsoft.com/office/powerpoint/2010/main" val="17895594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B6F990-9CF9-A88D-E1D4-89F93A9252EB}"/>
              </a:ext>
            </a:extLst>
          </p:cNvPr>
          <p:cNvSpPr>
            <a:spLocks noGrp="1"/>
          </p:cNvSpPr>
          <p:nvPr>
            <p:ph type="ctrTitle"/>
          </p:nvPr>
        </p:nvSpPr>
        <p:spPr/>
        <p:txBody>
          <a:bodyPr/>
          <a:lstStyle/>
          <a:p>
            <a:r>
              <a:rPr lang="fr-FR" dirty="0" err="1"/>
              <a:t>Some</a:t>
            </a:r>
            <a:r>
              <a:rPr lang="fr-FR" dirty="0"/>
              <a:t> key messages </a:t>
            </a:r>
          </a:p>
        </p:txBody>
      </p:sp>
      <p:sp>
        <p:nvSpPr>
          <p:cNvPr id="3" name="Espace réservé du contenu 2">
            <a:extLst>
              <a:ext uri="{FF2B5EF4-FFF2-40B4-BE49-F238E27FC236}">
                <a16:creationId xmlns:a16="http://schemas.microsoft.com/office/drawing/2014/main" id="{1439C80B-82B7-9903-49E2-E0F643DBC533}"/>
              </a:ext>
            </a:extLst>
          </p:cNvPr>
          <p:cNvSpPr>
            <a:spLocks noGrp="1"/>
          </p:cNvSpPr>
          <p:nvPr>
            <p:ph sz="quarter" idx="10"/>
          </p:nvPr>
        </p:nvSpPr>
        <p:spPr/>
        <p:txBody>
          <a:bodyPr>
            <a:normAutofit fontScale="85000" lnSpcReduction="20000"/>
          </a:bodyPr>
          <a:lstStyle/>
          <a:p>
            <a:pPr marL="457200" indent="-457200">
              <a:buFont typeface="Arial" panose="020B0604020202020204" pitchFamily="34" charset="0"/>
              <a:buChar char="•"/>
            </a:pPr>
            <a:r>
              <a:rPr lang="en-US" dirty="0"/>
              <a:t>Not all individuals systematically wish to work in the occupations in which they have been trained :</a:t>
            </a:r>
          </a:p>
          <a:p>
            <a:pPr marL="1143000" lvl="1" indent="-457200"/>
            <a:r>
              <a:rPr lang="en-US" dirty="0">
                <a:sym typeface="Wingdings" panose="05000000000000000000" pitchFamily="2" charset="2"/>
              </a:rPr>
              <a:t>Working-conditions factors </a:t>
            </a:r>
          </a:p>
          <a:p>
            <a:pPr marL="1143000" lvl="1" indent="-457200"/>
            <a:r>
              <a:rPr lang="en-US" dirty="0">
                <a:sym typeface="Wingdings" panose="05000000000000000000" pitchFamily="2" charset="2"/>
              </a:rPr>
              <a:t>personal choices  </a:t>
            </a:r>
            <a:endParaRPr lang="en-US" dirty="0"/>
          </a:p>
          <a:p>
            <a:pPr marL="1143000" lvl="1" indent="-457200"/>
            <a:endParaRPr lang="en-US" dirty="0"/>
          </a:p>
          <a:p>
            <a:pPr marL="457200" indent="-457200">
              <a:buFont typeface="Arial" panose="020B0604020202020204" pitchFamily="34" charset="0"/>
              <a:buChar char="•"/>
            </a:pPr>
            <a:r>
              <a:rPr lang="en-US" dirty="0"/>
              <a:t>The observed sectors welcome, acculturate, and integrate young people who are not trained for them therefore training is not the only dimension at stake </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r>
              <a:rPr lang="en-US" dirty="0"/>
              <a:t>it is the quality of employment that prove to be crucial</a:t>
            </a:r>
          </a:p>
          <a:p>
            <a:pPr marL="1143000" lvl="1" indent="-457200"/>
            <a:r>
              <a:rPr lang="en-US" dirty="0"/>
              <a:t>In </a:t>
            </a:r>
            <a:r>
              <a:rPr lang="en-US" b="1" dirty="0"/>
              <a:t>B&amp;C</a:t>
            </a:r>
            <a:r>
              <a:rPr lang="en-US" dirty="0"/>
              <a:t> good job conditions can retain untrained young people and attract those who have been trained.</a:t>
            </a:r>
          </a:p>
          <a:p>
            <a:pPr marL="1143000" lvl="1" indent="-457200"/>
            <a:r>
              <a:rPr lang="en-US" dirty="0"/>
              <a:t>In </a:t>
            </a:r>
            <a:r>
              <a:rPr lang="en-US" b="1" dirty="0"/>
              <a:t>Hospitality </a:t>
            </a:r>
            <a:r>
              <a:rPr lang="en-US" dirty="0"/>
              <a:t>the number of entrants holding a fitting diploma only represent 1/3 of the global number of newcomers (but permanence in the sector is weak for those not holding an hospitality degree)</a:t>
            </a:r>
          </a:p>
          <a:p>
            <a:pPr marL="1143000" lvl="1" indent="-457200"/>
            <a:r>
              <a:rPr lang="en-US" dirty="0"/>
              <a:t>In </a:t>
            </a:r>
            <a:r>
              <a:rPr lang="en-US" b="1" dirty="0"/>
              <a:t>IT</a:t>
            </a:r>
            <a:r>
              <a:rPr lang="en-US" dirty="0"/>
              <a:t> is marked by high demand for skilled </a:t>
            </a:r>
            <a:r>
              <a:rPr lang="en-US" dirty="0" err="1"/>
              <a:t>labour</a:t>
            </a:r>
            <a:r>
              <a:rPr lang="en-US" dirty="0"/>
              <a:t> but recruiters are eager  to hire non-IT young graduates and offer equal (good) conditions. </a:t>
            </a:r>
            <a:endParaRPr lang="fr-FR" dirty="0"/>
          </a:p>
        </p:txBody>
      </p:sp>
    </p:spTree>
    <p:extLst>
      <p:ext uri="{BB962C8B-B14F-4D97-AF65-F5344CB8AC3E}">
        <p14:creationId xmlns:p14="http://schemas.microsoft.com/office/powerpoint/2010/main" val="2781675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653AA4-C5D5-08D4-3371-21EA8B8F5DDC}"/>
              </a:ext>
            </a:extLst>
          </p:cNvPr>
          <p:cNvSpPr>
            <a:spLocks noGrp="1"/>
          </p:cNvSpPr>
          <p:nvPr>
            <p:ph type="ctrTitle"/>
          </p:nvPr>
        </p:nvSpPr>
        <p:spPr/>
        <p:txBody>
          <a:bodyPr/>
          <a:lstStyle/>
          <a:p>
            <a:r>
              <a:rPr lang="fr-FR" dirty="0"/>
              <a:t>Focus on building and construction </a:t>
            </a:r>
          </a:p>
        </p:txBody>
      </p:sp>
      <p:sp>
        <p:nvSpPr>
          <p:cNvPr id="3" name="Espace réservé du contenu 2">
            <a:extLst>
              <a:ext uri="{FF2B5EF4-FFF2-40B4-BE49-F238E27FC236}">
                <a16:creationId xmlns:a16="http://schemas.microsoft.com/office/drawing/2014/main" id="{62A008CA-7A53-90BD-6A86-4DBD7867F8E4}"/>
              </a:ext>
            </a:extLst>
          </p:cNvPr>
          <p:cNvSpPr>
            <a:spLocks noGrp="1"/>
          </p:cNvSpPr>
          <p:nvPr>
            <p:ph sz="quarter" idx="10"/>
          </p:nvPr>
        </p:nvSpPr>
        <p:spPr>
          <a:xfrm>
            <a:off x="110048" y="1568668"/>
            <a:ext cx="9482987" cy="5004460"/>
          </a:xfrm>
        </p:spPr>
        <p:txBody>
          <a:bodyPr>
            <a:normAutofit fontScale="85000" lnSpcReduction="20000"/>
          </a:bodyPr>
          <a:lstStyle/>
          <a:p>
            <a:r>
              <a:rPr lang="en-US" i="0" dirty="0">
                <a:solidFill>
                  <a:srgbClr val="303032"/>
                </a:solidFill>
                <a:effectLst/>
                <a:highlight>
                  <a:srgbClr val="FFFFFF"/>
                </a:highlight>
              </a:rPr>
              <a:t>How to tackle LM/societal challenges through TVET innovation ?</a:t>
            </a:r>
          </a:p>
          <a:p>
            <a:pPr marL="457200" indent="-457200">
              <a:buFont typeface="Arial" panose="020B0604020202020204" pitchFamily="34" charset="0"/>
              <a:buChar char="•"/>
            </a:pPr>
            <a:r>
              <a:rPr lang="en-US" dirty="0">
                <a:solidFill>
                  <a:srgbClr val="303032"/>
                </a:solidFill>
                <a:highlight>
                  <a:srgbClr val="FFFFFF"/>
                </a:highlight>
              </a:rPr>
              <a:t>Evolving industry landscapes</a:t>
            </a:r>
          </a:p>
          <a:p>
            <a:pPr marL="457200" indent="-457200">
              <a:buFont typeface="Arial" panose="020B0604020202020204" pitchFamily="34" charset="0"/>
              <a:buChar char="•"/>
            </a:pPr>
            <a:r>
              <a:rPr lang="en-US" i="0" dirty="0">
                <a:solidFill>
                  <a:srgbClr val="303032"/>
                </a:solidFill>
                <a:effectLst/>
                <a:highlight>
                  <a:srgbClr val="FFFFFF"/>
                </a:highlight>
              </a:rPr>
              <a:t>Technological advancements </a:t>
            </a:r>
          </a:p>
          <a:p>
            <a:pPr marL="457200" indent="-457200">
              <a:buFont typeface="Arial" panose="020B0604020202020204" pitchFamily="34" charset="0"/>
              <a:buChar char="•"/>
            </a:pPr>
            <a:r>
              <a:rPr lang="en-US" dirty="0">
                <a:solidFill>
                  <a:srgbClr val="303032"/>
                </a:solidFill>
                <a:highlight>
                  <a:srgbClr val="FFFFFF"/>
                </a:highlight>
              </a:rPr>
              <a:t>Environmental imperatives </a:t>
            </a:r>
          </a:p>
          <a:p>
            <a:pPr marL="457200" indent="-457200">
              <a:buFont typeface="Arial" panose="020B0604020202020204" pitchFamily="34" charset="0"/>
              <a:buChar char="•"/>
            </a:pPr>
            <a:r>
              <a:rPr lang="en-US" dirty="0">
                <a:solidFill>
                  <a:srgbClr val="303032"/>
                </a:solidFill>
                <a:highlight>
                  <a:srgbClr val="FFFFFF"/>
                </a:highlight>
              </a:rPr>
              <a:t>Migrations</a:t>
            </a:r>
          </a:p>
          <a:p>
            <a:r>
              <a:rPr lang="en-US" i="0" dirty="0">
                <a:solidFill>
                  <a:srgbClr val="303032"/>
                </a:solidFill>
                <a:effectLst/>
                <a:highlight>
                  <a:srgbClr val="FFFFFF"/>
                </a:highlight>
              </a:rPr>
              <a:t>Work driven training </a:t>
            </a:r>
            <a:r>
              <a:rPr lang="en-US" b="1" i="0" dirty="0">
                <a:solidFill>
                  <a:srgbClr val="303032"/>
                </a:solidFill>
                <a:effectLst/>
                <a:highlight>
                  <a:srgbClr val="FFFFFF"/>
                </a:highlight>
              </a:rPr>
              <a:t>vs</a:t>
            </a:r>
            <a:r>
              <a:rPr lang="en-US" i="0" dirty="0">
                <a:solidFill>
                  <a:srgbClr val="303032"/>
                </a:solidFill>
                <a:effectLst/>
                <a:highlight>
                  <a:srgbClr val="FFFFFF"/>
                </a:highlight>
              </a:rPr>
              <a:t> individual driven training </a:t>
            </a:r>
          </a:p>
          <a:p>
            <a:endParaRPr lang="en-US" dirty="0">
              <a:solidFill>
                <a:srgbClr val="303032"/>
              </a:solidFill>
              <a:highlight>
                <a:srgbClr val="FFFFFF"/>
              </a:highlight>
            </a:endParaRPr>
          </a:p>
          <a:p>
            <a:r>
              <a:rPr lang="en-US" i="0" dirty="0" err="1">
                <a:solidFill>
                  <a:srgbClr val="303032"/>
                </a:solidFill>
                <a:effectLst/>
                <a:highlight>
                  <a:srgbClr val="FFFFFF"/>
                </a:highlight>
              </a:rPr>
              <a:t>Céreq</a:t>
            </a:r>
            <a:r>
              <a:rPr lang="en-US" i="0" dirty="0">
                <a:solidFill>
                  <a:srgbClr val="303032"/>
                </a:solidFill>
                <a:effectLst/>
                <a:highlight>
                  <a:srgbClr val="FFFFFF"/>
                </a:highlight>
              </a:rPr>
              <a:t> is co-leading an international expert group, in the framework of the </a:t>
            </a:r>
            <a:r>
              <a:rPr lang="en-US" b="1" i="0" dirty="0">
                <a:solidFill>
                  <a:srgbClr val="303032"/>
                </a:solidFill>
                <a:effectLst/>
                <a:highlight>
                  <a:srgbClr val="FFFFFF"/>
                </a:highlight>
              </a:rPr>
              <a:t>UNESCO-UNEVOC’s  “Bridging Innovation and Learning in TVET” project </a:t>
            </a:r>
            <a:r>
              <a:rPr lang="en-US" i="0" dirty="0">
                <a:solidFill>
                  <a:srgbClr val="303032"/>
                </a:solidFill>
                <a:effectLst/>
                <a:highlight>
                  <a:srgbClr val="FFFFFF"/>
                </a:highlight>
              </a:rPr>
              <a:t>focusing on new qualifications and competencies for building and construction in the three regions of Africa, Asia and the Pacific, and Europe. </a:t>
            </a:r>
          </a:p>
          <a:p>
            <a:endParaRPr lang="en-US" i="0" dirty="0">
              <a:solidFill>
                <a:srgbClr val="303032"/>
              </a:solidFill>
              <a:effectLst/>
              <a:highlight>
                <a:srgbClr val="FFFFFF"/>
              </a:highlight>
            </a:endParaRPr>
          </a:p>
          <a:p>
            <a:r>
              <a:rPr lang="en-US" i="0" dirty="0">
                <a:solidFill>
                  <a:srgbClr val="303032"/>
                </a:solidFill>
                <a:effectLst/>
                <a:highlight>
                  <a:srgbClr val="FFFFFF"/>
                </a:highlight>
              </a:rPr>
              <a:t> More info at </a:t>
            </a:r>
            <a:r>
              <a:rPr lang="en-US" i="0" dirty="0">
                <a:solidFill>
                  <a:srgbClr val="303032"/>
                </a:solidFill>
                <a:effectLst/>
                <a:highlight>
                  <a:srgbClr val="FFFFFF"/>
                </a:highlight>
                <a:hlinkClick r:id="rId3"/>
              </a:rPr>
              <a:t>www.unevoc.unesco.org</a:t>
            </a:r>
            <a:r>
              <a:rPr lang="en-US" dirty="0">
                <a:solidFill>
                  <a:srgbClr val="303032"/>
                </a:solidFill>
                <a:highlight>
                  <a:srgbClr val="FFFFFF"/>
                </a:highlight>
                <a:hlinkClick r:id="rId3"/>
              </a:rPr>
              <a:t>/bilt</a:t>
            </a:r>
            <a:r>
              <a:rPr lang="en-US" dirty="0">
                <a:solidFill>
                  <a:srgbClr val="303032"/>
                </a:solidFill>
                <a:highlight>
                  <a:srgbClr val="FFFFFF"/>
                </a:highlight>
              </a:rPr>
              <a:t> </a:t>
            </a:r>
            <a:r>
              <a:rPr lang="en-US" i="0" dirty="0">
                <a:solidFill>
                  <a:srgbClr val="303032"/>
                </a:solidFill>
                <a:effectLst/>
                <a:highlight>
                  <a:srgbClr val="FFFFFF"/>
                </a:highlight>
              </a:rPr>
              <a:t> </a:t>
            </a:r>
          </a:p>
          <a:p>
            <a:endParaRPr lang="en-US" b="1" i="0" dirty="0">
              <a:solidFill>
                <a:srgbClr val="303032"/>
              </a:solidFill>
              <a:effectLst/>
              <a:highlight>
                <a:srgbClr val="FFFFFF"/>
              </a:highlight>
              <a:latin typeface="IBM Plex Sans" panose="020B0503050203000203" pitchFamily="34" charset="0"/>
            </a:endParaRPr>
          </a:p>
        </p:txBody>
      </p:sp>
    </p:spTree>
    <p:extLst>
      <p:ext uri="{BB962C8B-B14F-4D97-AF65-F5344CB8AC3E}">
        <p14:creationId xmlns:p14="http://schemas.microsoft.com/office/powerpoint/2010/main" val="547009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D9F7CFF3-8E9F-9C34-845E-8A5BA8A57FCE}"/>
              </a:ext>
            </a:extLst>
          </p:cNvPr>
          <p:cNvSpPr>
            <a:spLocks noGrp="1"/>
          </p:cNvSpPr>
          <p:nvPr>
            <p:ph type="ctrTitle"/>
          </p:nvPr>
        </p:nvSpPr>
        <p:spPr>
          <a:xfrm>
            <a:off x="169685" y="2822092"/>
            <a:ext cx="8935626" cy="1373070"/>
          </a:xfrm>
        </p:spPr>
        <p:txBody>
          <a:bodyPr/>
          <a:lstStyle/>
          <a:p>
            <a:r>
              <a:rPr lang="de-DE" dirty="0"/>
              <a:t>Grazie per </a:t>
            </a:r>
            <a:r>
              <a:rPr lang="de-DE" dirty="0" err="1"/>
              <a:t>l‘attenzione</a:t>
            </a:r>
            <a:r>
              <a:rPr lang="de-DE" dirty="0"/>
              <a:t> !</a:t>
            </a:r>
            <a:br>
              <a:rPr lang="de-DE" dirty="0"/>
            </a:br>
            <a:r>
              <a:rPr lang="de-DE" dirty="0"/>
              <a:t>Merci </a:t>
            </a:r>
            <a:r>
              <a:rPr lang="de-DE" dirty="0" err="1"/>
              <a:t>pour</a:t>
            </a:r>
            <a:r>
              <a:rPr lang="de-DE" dirty="0"/>
              <a:t> </a:t>
            </a:r>
            <a:r>
              <a:rPr lang="de-DE" dirty="0" err="1"/>
              <a:t>votre</a:t>
            </a:r>
            <a:r>
              <a:rPr lang="de-DE" dirty="0"/>
              <a:t> </a:t>
            </a:r>
            <a:r>
              <a:rPr lang="de-DE" dirty="0" err="1"/>
              <a:t>attention</a:t>
            </a:r>
            <a:r>
              <a:rPr lang="de-DE" dirty="0"/>
              <a:t> !</a:t>
            </a:r>
            <a:br>
              <a:rPr lang="de-DE" dirty="0"/>
            </a:br>
            <a:br>
              <a:rPr lang="de-DE" dirty="0"/>
            </a:br>
            <a:r>
              <a:rPr lang="de-DE" sz="2000" dirty="0"/>
              <a:t>Matteo </a:t>
            </a:r>
            <a:r>
              <a:rPr lang="de-DE" sz="2000" dirty="0" err="1"/>
              <a:t>Sgarzi</a:t>
            </a:r>
            <a:br>
              <a:rPr lang="de-DE" sz="2000" dirty="0"/>
            </a:br>
            <a:r>
              <a:rPr lang="de-DE" sz="2000" dirty="0">
                <a:hlinkClick r:id="rId3"/>
              </a:rPr>
              <a:t>matteo.sgarzi@cereq.fr</a:t>
            </a:r>
            <a:br>
              <a:rPr lang="de-DE" sz="2000" dirty="0"/>
            </a:br>
            <a:br>
              <a:rPr lang="de-DE" dirty="0"/>
            </a:br>
            <a:endParaRPr lang="de-DE" dirty="0"/>
          </a:p>
        </p:txBody>
      </p:sp>
      <p:pic>
        <p:nvPicPr>
          <p:cNvPr id="6" name="Image 5">
            <a:extLst>
              <a:ext uri="{FF2B5EF4-FFF2-40B4-BE49-F238E27FC236}">
                <a16:creationId xmlns:a16="http://schemas.microsoft.com/office/drawing/2014/main" id="{5C2F9FF7-0AA7-2D12-E5B9-D975C8DDB5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1562" y="3144607"/>
            <a:ext cx="2409798" cy="1363381"/>
          </a:xfrm>
          <a:prstGeom prst="rect">
            <a:avLst/>
          </a:prstGeom>
        </p:spPr>
      </p:pic>
    </p:spTree>
    <p:extLst>
      <p:ext uri="{BB962C8B-B14F-4D97-AF65-F5344CB8AC3E}">
        <p14:creationId xmlns:p14="http://schemas.microsoft.com/office/powerpoint/2010/main" val="3001572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97364135-5D17-9618-0E7D-15BA9518888D}"/>
              </a:ext>
            </a:extLst>
          </p:cNvPr>
          <p:cNvSpPr>
            <a:spLocks noGrp="1"/>
          </p:cNvSpPr>
          <p:nvPr>
            <p:ph sz="quarter" idx="10"/>
          </p:nvPr>
        </p:nvSpPr>
        <p:spPr>
          <a:xfrm>
            <a:off x="118500" y="1764709"/>
            <a:ext cx="8935626" cy="5004460"/>
          </a:xfrm>
        </p:spPr>
        <p:txBody>
          <a:bodyPr/>
          <a:lstStyle/>
          <a:p>
            <a:pPr marL="457200" indent="-457200">
              <a:buFont typeface="Arial" panose="020B0604020202020204" pitchFamily="34" charset="0"/>
              <a:buChar char="•"/>
            </a:pPr>
            <a:r>
              <a:rPr lang="en-GB" dirty="0"/>
              <a:t>Labour shortages in France, a definition. </a:t>
            </a:r>
          </a:p>
          <a:p>
            <a:pPr marL="457200" indent="-457200">
              <a:buFont typeface="Arial" panose="020B0604020202020204" pitchFamily="34" charset="0"/>
              <a:buChar char="•"/>
            </a:pPr>
            <a:r>
              <a:rPr lang="en-GB" dirty="0"/>
              <a:t>How it is measured ? </a:t>
            </a:r>
          </a:p>
          <a:p>
            <a:pPr marL="457200" indent="-457200">
              <a:buFont typeface="Arial" panose="020B0604020202020204" pitchFamily="34" charset="0"/>
              <a:buChar char="•"/>
            </a:pPr>
            <a:r>
              <a:rPr lang="en-GB" dirty="0"/>
              <a:t>Example of national policies tackling labour shortages </a:t>
            </a:r>
          </a:p>
          <a:p>
            <a:pPr marL="457200" indent="-457200">
              <a:buFont typeface="Arial" panose="020B0604020202020204" pitchFamily="34" charset="0"/>
              <a:buChar char="•"/>
            </a:pPr>
            <a:r>
              <a:rPr lang="en-GB" dirty="0"/>
              <a:t>Shortage occupations: might young people be the answer? </a:t>
            </a:r>
          </a:p>
          <a:p>
            <a:pPr marL="457200" indent="-457200">
              <a:buFont typeface="Arial" panose="020B0604020202020204" pitchFamily="34" charset="0"/>
              <a:buChar char="•"/>
            </a:pPr>
            <a:r>
              <a:rPr lang="en-GB" dirty="0"/>
              <a:t>UNESCO expert group on Building and Construction </a:t>
            </a:r>
          </a:p>
          <a:p>
            <a:pPr marL="457200" indent="-457200">
              <a:buFont typeface="Arial" panose="020B0604020202020204" pitchFamily="34" charset="0"/>
              <a:buChar char="•"/>
            </a:pPr>
            <a:endParaRPr lang="en-GB" dirty="0"/>
          </a:p>
          <a:p>
            <a:pPr marL="457200" indent="-457200">
              <a:buFont typeface="Arial" panose="020B0604020202020204" pitchFamily="34" charset="0"/>
              <a:buChar char="•"/>
            </a:pPr>
            <a:endParaRPr lang="en-GB" dirty="0"/>
          </a:p>
        </p:txBody>
      </p:sp>
      <p:sp>
        <p:nvSpPr>
          <p:cNvPr id="7" name="Titel 6">
            <a:extLst>
              <a:ext uri="{FF2B5EF4-FFF2-40B4-BE49-F238E27FC236}">
                <a16:creationId xmlns:a16="http://schemas.microsoft.com/office/drawing/2014/main" id="{D9F7CFF3-8E9F-9C34-845E-8A5BA8A57FCE}"/>
              </a:ext>
            </a:extLst>
          </p:cNvPr>
          <p:cNvSpPr>
            <a:spLocks noGrp="1"/>
          </p:cNvSpPr>
          <p:nvPr>
            <p:ph type="ctrTitle"/>
          </p:nvPr>
        </p:nvSpPr>
        <p:spPr/>
        <p:txBody>
          <a:bodyPr/>
          <a:lstStyle/>
          <a:p>
            <a:r>
              <a:rPr lang="de-DE" dirty="0"/>
              <a:t>Agenda</a:t>
            </a:r>
          </a:p>
        </p:txBody>
      </p:sp>
    </p:spTree>
    <p:extLst>
      <p:ext uri="{BB962C8B-B14F-4D97-AF65-F5344CB8AC3E}">
        <p14:creationId xmlns:p14="http://schemas.microsoft.com/office/powerpoint/2010/main" val="39543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5954148-946C-D8F7-F6EB-F886AA3069C7}"/>
              </a:ext>
            </a:extLst>
          </p:cNvPr>
          <p:cNvSpPr>
            <a:spLocks noGrp="1"/>
          </p:cNvSpPr>
          <p:nvPr>
            <p:ph type="ctrTitle"/>
          </p:nvPr>
        </p:nvSpPr>
        <p:spPr/>
        <p:txBody>
          <a:bodyPr/>
          <a:lstStyle/>
          <a:p>
            <a:r>
              <a:rPr lang="de-DE" dirty="0"/>
              <a:t>Labour </a:t>
            </a:r>
            <a:r>
              <a:rPr lang="de-DE" dirty="0" err="1"/>
              <a:t>shortages</a:t>
            </a:r>
            <a:r>
              <a:rPr lang="de-DE" dirty="0"/>
              <a:t> in France</a:t>
            </a:r>
            <a:endParaRPr lang="fr-FR" dirty="0"/>
          </a:p>
        </p:txBody>
      </p:sp>
      <p:sp>
        <p:nvSpPr>
          <p:cNvPr id="3" name="Espace réservé du contenu 2">
            <a:extLst>
              <a:ext uri="{FF2B5EF4-FFF2-40B4-BE49-F238E27FC236}">
                <a16:creationId xmlns:a16="http://schemas.microsoft.com/office/drawing/2014/main" id="{8719FB30-253E-3A58-F1DA-95158FF60E10}"/>
              </a:ext>
            </a:extLst>
          </p:cNvPr>
          <p:cNvSpPr>
            <a:spLocks noGrp="1"/>
          </p:cNvSpPr>
          <p:nvPr>
            <p:ph sz="quarter" idx="10"/>
          </p:nvPr>
        </p:nvSpPr>
        <p:spPr/>
        <p:txBody>
          <a:bodyPr>
            <a:normAutofit fontScale="92500" lnSpcReduction="10000"/>
          </a:bodyPr>
          <a:lstStyle/>
          <a:p>
            <a:pPr marL="457200" indent="-457200">
              <a:buFont typeface="Wingdings" panose="05000000000000000000" pitchFamily="2" charset="2"/>
              <a:buChar char="Ø"/>
            </a:pPr>
            <a:r>
              <a:rPr lang="en-GB"/>
              <a:t>In France, "</a:t>
            </a:r>
            <a:r>
              <a:rPr lang="en-GB" i="1" dirty="0" err="1"/>
              <a:t>métiers</a:t>
            </a:r>
            <a:r>
              <a:rPr lang="en-GB" i="1" dirty="0"/>
              <a:t> </a:t>
            </a:r>
            <a:r>
              <a:rPr lang="en-GB" i="1" dirty="0" err="1"/>
              <a:t>en</a:t>
            </a:r>
            <a:r>
              <a:rPr lang="en-GB" i="1" dirty="0"/>
              <a:t> tension</a:t>
            </a:r>
            <a:r>
              <a:rPr lang="en-GB" dirty="0"/>
              <a:t>" refers to </a:t>
            </a:r>
            <a:r>
              <a:rPr lang="en-GB" b="1" dirty="0"/>
              <a:t>professions for which there is a high demand for labour but an insufficient supply of qualified workers to meet that demand</a:t>
            </a:r>
            <a:r>
              <a:rPr lang="en-GB" dirty="0"/>
              <a:t>. </a:t>
            </a:r>
          </a:p>
          <a:p>
            <a:pPr marL="457200" indent="-457200">
              <a:buFont typeface="Wingdings" panose="05000000000000000000" pitchFamily="2" charset="2"/>
              <a:buChar char="Ø"/>
            </a:pPr>
            <a:endParaRPr lang="en-GB" dirty="0"/>
          </a:p>
          <a:p>
            <a:pPr marL="457200" indent="-457200">
              <a:buFont typeface="Wingdings" panose="05000000000000000000" pitchFamily="2" charset="2"/>
              <a:buChar char="Ø"/>
            </a:pPr>
            <a:r>
              <a:rPr lang="en-GB" dirty="0"/>
              <a:t>Causes and factors :</a:t>
            </a:r>
          </a:p>
          <a:p>
            <a:pPr lvl="1"/>
            <a:r>
              <a:rPr lang="en-GB" dirty="0"/>
              <a:t>perceived difficult working conditions, </a:t>
            </a:r>
          </a:p>
          <a:p>
            <a:pPr lvl="1"/>
            <a:r>
              <a:rPr lang="en-GB" dirty="0"/>
              <a:t>unattractive salaries, </a:t>
            </a:r>
          </a:p>
          <a:p>
            <a:pPr lvl="1"/>
            <a:r>
              <a:rPr lang="en-GB" dirty="0"/>
              <a:t>lack of candidates with the required qualifications, </a:t>
            </a:r>
          </a:p>
          <a:p>
            <a:pPr lvl="1"/>
            <a:r>
              <a:rPr lang="en-GB" dirty="0"/>
              <a:t>less </a:t>
            </a:r>
            <a:r>
              <a:rPr lang="en-GB" dirty="0" err="1"/>
              <a:t>favorable</a:t>
            </a:r>
            <a:r>
              <a:rPr lang="en-GB" dirty="0"/>
              <a:t> geographical locations.</a:t>
            </a:r>
          </a:p>
          <a:p>
            <a:pPr marL="457200" lvl="1" indent="0">
              <a:buNone/>
            </a:pPr>
            <a:endParaRPr lang="en-GB" dirty="0"/>
          </a:p>
          <a:p>
            <a:pPr marL="457200" indent="-457200">
              <a:buFont typeface="Wingdings" panose="05000000000000000000" pitchFamily="2" charset="2"/>
              <a:buChar char="Ø"/>
            </a:pPr>
            <a:r>
              <a:rPr lang="en-GB" dirty="0"/>
              <a:t>Shortage condition can vary by region and evolve over time (i.e. changing economic dynamics, technological advancements)</a:t>
            </a:r>
          </a:p>
        </p:txBody>
      </p:sp>
    </p:spTree>
    <p:extLst>
      <p:ext uri="{BB962C8B-B14F-4D97-AF65-F5344CB8AC3E}">
        <p14:creationId xmlns:p14="http://schemas.microsoft.com/office/powerpoint/2010/main" val="4057268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1D09303-723E-6959-1697-9724B1C7528C}"/>
              </a:ext>
            </a:extLst>
          </p:cNvPr>
          <p:cNvSpPr>
            <a:spLocks noGrp="1"/>
          </p:cNvSpPr>
          <p:nvPr>
            <p:ph type="ctrTitle"/>
          </p:nvPr>
        </p:nvSpPr>
        <p:spPr/>
        <p:txBody>
          <a:bodyPr/>
          <a:lstStyle/>
          <a:p>
            <a:r>
              <a:rPr lang="en-US"/>
              <a:t>How it is measured ? </a:t>
            </a:r>
          </a:p>
        </p:txBody>
      </p:sp>
      <mc:AlternateContent xmlns:mc="http://schemas.openxmlformats.org/markup-compatibility/2006" xmlns:a14="http://schemas.microsoft.com/office/drawing/2010/main">
        <mc:Choice Requires="a14">
          <p:sp>
            <p:nvSpPr>
              <p:cNvPr id="3" name="Espace réservé du contenu 2">
                <a:extLst>
                  <a:ext uri="{FF2B5EF4-FFF2-40B4-BE49-F238E27FC236}">
                    <a16:creationId xmlns:a16="http://schemas.microsoft.com/office/drawing/2014/main" id="{21020A2D-752D-2F32-885B-D52A3955AA1C}"/>
                  </a:ext>
                </a:extLst>
              </p:cNvPr>
              <p:cNvSpPr>
                <a:spLocks noGrp="1"/>
              </p:cNvSpPr>
              <p:nvPr>
                <p:ph sz="quarter" idx="10"/>
              </p:nvPr>
            </p:nvSpPr>
            <p:spPr>
              <a:xfrm>
                <a:off x="110051" y="1764709"/>
                <a:ext cx="9361942" cy="5004460"/>
              </a:xfrm>
            </p:spPr>
            <p:txBody>
              <a:bodyPr>
                <a:normAutofit/>
              </a:bodyPr>
              <a:lstStyle/>
              <a:p>
                <a:r>
                  <a:rPr lang="en-GB" dirty="0"/>
                  <a:t>Switch from a mono-dimensional to a </a:t>
                </a:r>
                <a:r>
                  <a:rPr lang="en-GB" dirty="0" err="1"/>
                  <a:t>multidiensional</a:t>
                </a:r>
                <a:r>
                  <a:rPr lang="en-GB" dirty="0"/>
                  <a:t> indicator. </a:t>
                </a:r>
              </a:p>
              <a:p>
                <a:endParaRPr lang="en-GB" dirty="0"/>
              </a:p>
              <a:p>
                <a:r>
                  <a:rPr lang="en-GB" dirty="0"/>
                  <a:t>Before 2017 : </a:t>
                </a:r>
              </a:p>
              <a:p>
                <a:endParaRPr lang="en-GB" i="1" dirty="0">
                  <a:latin typeface="Cambria Math" panose="02040503050406030204" pitchFamily="18" charset="0"/>
                </a:endParaRPr>
              </a:p>
              <a:p>
                <a:r>
                  <a:rPr lang="en-GB" dirty="0"/>
                  <a:t>Job Shortage ratio* = </a:t>
                </a:r>
                <a14:m>
                  <m:oMath xmlns:m="http://schemas.openxmlformats.org/officeDocument/2006/math">
                    <m:f>
                      <m:fPr>
                        <m:ctrlPr>
                          <a:rPr lang="en-GB" i="1" smtClean="0">
                            <a:latin typeface="Cambria Math" panose="02040503050406030204" pitchFamily="18" charset="0"/>
                          </a:rPr>
                        </m:ctrlPr>
                      </m:fPr>
                      <m:num>
                        <m:r>
                          <a:rPr lang="en-GB" i="1" smtClean="0">
                            <a:latin typeface="Cambria Math" panose="02040503050406030204" pitchFamily="18" charset="0"/>
                          </a:rPr>
                          <m:t>𝑓𝑙𝑜𝑤</m:t>
                        </m:r>
                        <m:r>
                          <a:rPr lang="en-GB" i="1" smtClean="0">
                            <a:latin typeface="Cambria Math" panose="02040503050406030204" pitchFamily="18" charset="0"/>
                          </a:rPr>
                          <m:t> </m:t>
                        </m:r>
                        <m:r>
                          <a:rPr lang="en-GB" i="1" smtClean="0">
                            <a:latin typeface="Cambria Math" panose="02040503050406030204" pitchFamily="18" charset="0"/>
                          </a:rPr>
                          <m:t>𝑜𝑓</m:t>
                        </m:r>
                        <m:r>
                          <a:rPr lang="en-GB" i="1" smtClean="0">
                            <a:latin typeface="Cambria Math" panose="02040503050406030204" pitchFamily="18" charset="0"/>
                          </a:rPr>
                          <m:t> </m:t>
                        </m:r>
                        <m:r>
                          <a:rPr lang="en-GB" b="0" i="1" smtClean="0">
                            <a:latin typeface="Cambria Math" panose="02040503050406030204" pitchFamily="18" charset="0"/>
                          </a:rPr>
                          <m:t>𝑗𝑜𝑏</m:t>
                        </m:r>
                        <m:r>
                          <a:rPr lang="en-GB" b="0" i="1" smtClean="0">
                            <a:latin typeface="Cambria Math" panose="02040503050406030204" pitchFamily="18" charset="0"/>
                          </a:rPr>
                          <m:t> </m:t>
                        </m:r>
                        <m:r>
                          <a:rPr lang="en-GB" i="1" smtClean="0">
                            <a:latin typeface="Cambria Math" panose="02040503050406030204" pitchFamily="18" charset="0"/>
                          </a:rPr>
                          <m:t>𝑜𝑓𝑓𝑒𝑟𝑠</m:t>
                        </m:r>
                        <m:r>
                          <a:rPr lang="en-GB" i="1" smtClean="0">
                            <a:latin typeface="Cambria Math" panose="02040503050406030204" pitchFamily="18" charset="0"/>
                          </a:rPr>
                          <m:t> </m:t>
                        </m:r>
                        <m:r>
                          <a:rPr lang="en-GB" i="1" smtClean="0">
                            <a:latin typeface="Cambria Math" panose="02040503050406030204" pitchFamily="18" charset="0"/>
                          </a:rPr>
                          <m:t>𝑠𝑢𝑏𝑚𝑖𝑡𝑡𝑒𝑑</m:t>
                        </m:r>
                        <m:r>
                          <a:rPr lang="en-GB" b="0" i="1" smtClean="0">
                            <a:latin typeface="Cambria Math" panose="02040503050406030204" pitchFamily="18" charset="0"/>
                          </a:rPr>
                          <m:t> </m:t>
                        </m:r>
                        <m:r>
                          <a:rPr lang="en-GB" b="0" i="1" smtClean="0">
                            <a:latin typeface="Cambria Math" panose="02040503050406030204" pitchFamily="18" charset="0"/>
                          </a:rPr>
                          <m:t>𝑜𝑛</m:t>
                        </m:r>
                        <m:r>
                          <a:rPr lang="en-GB" b="0" i="1" smtClean="0">
                            <a:latin typeface="Cambria Math" panose="02040503050406030204" pitchFamily="18" charset="0"/>
                          </a:rPr>
                          <m:t> </m:t>
                        </m:r>
                        <m:r>
                          <a:rPr lang="en-GB" b="0" i="1" smtClean="0">
                            <a:latin typeface="Cambria Math" panose="02040503050406030204" pitchFamily="18" charset="0"/>
                          </a:rPr>
                          <m:t>𝑃𝐸𝑆</m:t>
                        </m:r>
                        <m:r>
                          <a:rPr lang="en-GB" b="0" i="1" smtClean="0">
                            <a:latin typeface="Cambria Math" panose="02040503050406030204" pitchFamily="18" charset="0"/>
                          </a:rPr>
                          <m:t> </m:t>
                        </m:r>
                        <m:r>
                          <a:rPr lang="en-GB" b="0" i="1" smtClean="0">
                            <a:latin typeface="Cambria Math" panose="02040503050406030204" pitchFamily="18" charset="0"/>
                          </a:rPr>
                          <m:t>𝑝𝑜𝑟𝑡𝑎𝑙</m:t>
                        </m:r>
                      </m:num>
                      <m:den>
                        <m:r>
                          <a:rPr lang="en-GB" i="1" smtClean="0">
                            <a:latin typeface="Cambria Math" panose="02040503050406030204" pitchFamily="18" charset="0"/>
                          </a:rPr>
                          <m:t>𝑓𝑙𝑜𝑤</m:t>
                        </m:r>
                        <m:r>
                          <a:rPr lang="en-GB" i="1" smtClean="0">
                            <a:latin typeface="Cambria Math" panose="02040503050406030204" pitchFamily="18" charset="0"/>
                          </a:rPr>
                          <m:t> </m:t>
                        </m:r>
                        <m:r>
                          <a:rPr lang="en-GB" i="1" smtClean="0">
                            <a:latin typeface="Cambria Math" panose="02040503050406030204" pitchFamily="18" charset="0"/>
                          </a:rPr>
                          <m:t>𝑜𝑓</m:t>
                        </m:r>
                        <m:r>
                          <a:rPr lang="en-GB" i="1" smtClean="0">
                            <a:latin typeface="Cambria Math" panose="02040503050406030204" pitchFamily="18" charset="0"/>
                          </a:rPr>
                          <m:t> </m:t>
                        </m:r>
                        <m:r>
                          <a:rPr lang="en-GB" i="1" smtClean="0">
                            <a:latin typeface="Cambria Math" panose="02040503050406030204" pitchFamily="18" charset="0"/>
                          </a:rPr>
                          <m:t>𝑟𝑒𝑔𝑖𝑠𝑡𝑒𝑟𝑒𝑑</m:t>
                        </m:r>
                        <m:r>
                          <a:rPr lang="en-GB" i="1" smtClean="0">
                            <a:latin typeface="Cambria Math" panose="02040503050406030204" pitchFamily="18" charset="0"/>
                          </a:rPr>
                          <m:t> </m:t>
                        </m:r>
                        <m:r>
                          <a:rPr lang="en-GB" i="1" smtClean="0">
                            <a:latin typeface="Cambria Math" panose="02040503050406030204" pitchFamily="18" charset="0"/>
                          </a:rPr>
                          <m:t>𝑎𝑝𝑝𝑙𝑖𝑐𝑎𝑛𝑡𝑠</m:t>
                        </m:r>
                        <m:r>
                          <a:rPr lang="en-GB" b="0" i="1" smtClean="0">
                            <a:latin typeface="Cambria Math" panose="02040503050406030204" pitchFamily="18" charset="0"/>
                          </a:rPr>
                          <m:t> </m:t>
                        </m:r>
                        <m:r>
                          <a:rPr lang="en-GB" b="0" i="1" smtClean="0">
                            <a:latin typeface="Cambria Math" panose="02040503050406030204" pitchFamily="18" charset="0"/>
                          </a:rPr>
                          <m:t>𝑜𝑛</m:t>
                        </m:r>
                        <m:r>
                          <a:rPr lang="en-GB" b="0" i="1" smtClean="0">
                            <a:latin typeface="Cambria Math" panose="02040503050406030204" pitchFamily="18" charset="0"/>
                          </a:rPr>
                          <m:t> </m:t>
                        </m:r>
                        <m:r>
                          <a:rPr lang="en-GB" b="0" i="1" smtClean="0">
                            <a:latin typeface="Cambria Math" panose="02040503050406030204" pitchFamily="18" charset="0"/>
                          </a:rPr>
                          <m:t>𝑃𝐸𝑆</m:t>
                        </m:r>
                        <m:r>
                          <a:rPr lang="en-GB" b="0" i="1" smtClean="0">
                            <a:latin typeface="Cambria Math" panose="02040503050406030204" pitchFamily="18" charset="0"/>
                          </a:rPr>
                          <m:t> </m:t>
                        </m:r>
                        <m:r>
                          <a:rPr lang="en-GB" b="0" i="1" smtClean="0">
                            <a:latin typeface="Cambria Math" panose="02040503050406030204" pitchFamily="18" charset="0"/>
                          </a:rPr>
                          <m:t>𝑝𝑜𝑟𝑡𝑎𝑙</m:t>
                        </m:r>
                        <m:r>
                          <a:rPr lang="en-GB" b="0" i="1" smtClean="0">
                            <a:latin typeface="Cambria Math" panose="02040503050406030204" pitchFamily="18" charset="0"/>
                          </a:rPr>
                          <m:t> </m:t>
                        </m:r>
                      </m:den>
                    </m:f>
                  </m:oMath>
                </a14:m>
                <a:endParaRPr lang="en-GB" dirty="0"/>
              </a:p>
              <a:p>
                <a:endParaRPr lang="en-GB" dirty="0"/>
              </a:p>
              <a:p>
                <a:endParaRPr lang="en-GB" dirty="0"/>
              </a:p>
              <a:p>
                <a:r>
                  <a:rPr lang="en-GB" sz="2000" dirty="0">
                    <a:solidFill>
                      <a:srgbClr val="424242"/>
                    </a:solidFill>
                    <a:effectLst/>
                    <a:latin typeface="Calibri" panose="020F0502020204030204" pitchFamily="34" charset="0"/>
                  </a:rPr>
                  <a:t>*87 different clusters of similar professions (FAP classification DARES)  </a:t>
                </a:r>
                <a:endParaRPr lang="en-GB" sz="2000" dirty="0"/>
              </a:p>
              <a:p>
                <a:endParaRPr lang="en-GB" dirty="0"/>
              </a:p>
            </p:txBody>
          </p:sp>
        </mc:Choice>
        <mc:Fallback xmlns="">
          <p:sp>
            <p:nvSpPr>
              <p:cNvPr id="3" name="Espace réservé du contenu 2">
                <a:extLst>
                  <a:ext uri="{FF2B5EF4-FFF2-40B4-BE49-F238E27FC236}">
                    <a16:creationId xmlns:a16="http://schemas.microsoft.com/office/drawing/2014/main" id="{21020A2D-752D-2F32-885B-D52A3955AA1C}"/>
                  </a:ext>
                </a:extLst>
              </p:cNvPr>
              <p:cNvSpPr>
                <a:spLocks noGrp="1" noRot="1" noChangeAspect="1" noMove="1" noResize="1" noEditPoints="1" noAdjustHandles="1" noChangeArrowheads="1" noChangeShapeType="1" noTextEdit="1"/>
              </p:cNvSpPr>
              <p:nvPr>
                <p:ph sz="quarter" idx="10"/>
              </p:nvPr>
            </p:nvSpPr>
            <p:spPr>
              <a:xfrm>
                <a:off x="110051" y="1764709"/>
                <a:ext cx="9361942" cy="5004460"/>
              </a:xfrm>
              <a:blipFill>
                <a:blip r:embed="rId3"/>
                <a:stretch>
                  <a:fillRect l="-1302" t="-1949" r="-1758"/>
                </a:stretch>
              </a:blipFill>
            </p:spPr>
            <p:txBody>
              <a:bodyPr/>
              <a:lstStyle/>
              <a:p>
                <a:r>
                  <a:rPr lang="en-GB">
                    <a:noFill/>
                  </a:rPr>
                  <a:t> </a:t>
                </a:r>
              </a:p>
            </p:txBody>
          </p:sp>
        </mc:Fallback>
      </mc:AlternateContent>
    </p:spTree>
    <p:extLst>
      <p:ext uri="{BB962C8B-B14F-4D97-AF65-F5344CB8AC3E}">
        <p14:creationId xmlns:p14="http://schemas.microsoft.com/office/powerpoint/2010/main" val="1223937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CEC888-C1BE-A788-6BCD-8A3F10A328B2}"/>
              </a:ext>
            </a:extLst>
          </p:cNvPr>
          <p:cNvSpPr>
            <a:spLocks noGrp="1"/>
          </p:cNvSpPr>
          <p:nvPr>
            <p:ph type="ctrTitle"/>
          </p:nvPr>
        </p:nvSpPr>
        <p:spPr/>
        <p:txBody>
          <a:bodyPr/>
          <a:lstStyle/>
          <a:p>
            <a:r>
              <a:rPr lang="en-US"/>
              <a:t>How it is measured ? </a:t>
            </a:r>
          </a:p>
        </p:txBody>
      </p:sp>
      <p:sp>
        <p:nvSpPr>
          <p:cNvPr id="3" name="Espace réservé du contenu 2">
            <a:extLst>
              <a:ext uri="{FF2B5EF4-FFF2-40B4-BE49-F238E27FC236}">
                <a16:creationId xmlns:a16="http://schemas.microsoft.com/office/drawing/2014/main" id="{65FFAD88-10EE-6EE6-98AC-775EAFB4E2EA}"/>
              </a:ext>
            </a:extLst>
          </p:cNvPr>
          <p:cNvSpPr>
            <a:spLocks noGrp="1"/>
          </p:cNvSpPr>
          <p:nvPr>
            <p:ph sz="quarter" idx="10"/>
          </p:nvPr>
        </p:nvSpPr>
        <p:spPr>
          <a:xfrm>
            <a:off x="110048" y="1756446"/>
            <a:ext cx="9352003" cy="5004460"/>
          </a:xfrm>
        </p:spPr>
        <p:txBody>
          <a:bodyPr/>
          <a:lstStyle/>
          <a:p>
            <a:r>
              <a:rPr lang="en-GB"/>
              <a:t>After 2017: </a:t>
            </a:r>
          </a:p>
          <a:p>
            <a:endParaRPr lang="en-GB" dirty="0"/>
          </a:p>
          <a:p>
            <a:pPr marL="457200" indent="-457200">
              <a:buFont typeface="Wingdings" panose="05000000000000000000" pitchFamily="2" charset="2"/>
              <a:buChar char="Ø"/>
            </a:pPr>
            <a:r>
              <a:rPr lang="en-GB" dirty="0"/>
              <a:t>Broaden the scope of the collected job offer (scraping techniques)</a:t>
            </a:r>
          </a:p>
          <a:p>
            <a:pPr marL="457200" indent="-457200">
              <a:buFont typeface="Wingdings" panose="05000000000000000000" pitchFamily="2" charset="2"/>
              <a:buChar char="Ø"/>
            </a:pPr>
            <a:endParaRPr lang="en-GB" dirty="0"/>
          </a:p>
          <a:p>
            <a:pPr marL="457200" indent="-457200">
              <a:buFont typeface="Wingdings" panose="05000000000000000000" pitchFamily="2" charset="2"/>
              <a:buChar char="Ø"/>
            </a:pPr>
            <a:r>
              <a:rPr lang="en-GB" dirty="0"/>
              <a:t>Use a set of indicators rather than just one ratio </a:t>
            </a:r>
          </a:p>
          <a:p>
            <a:endParaRPr lang="en-GB" dirty="0"/>
          </a:p>
        </p:txBody>
      </p:sp>
    </p:spTree>
    <p:extLst>
      <p:ext uri="{BB962C8B-B14F-4D97-AF65-F5344CB8AC3E}">
        <p14:creationId xmlns:p14="http://schemas.microsoft.com/office/powerpoint/2010/main" val="21753377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C80E78E-3E0D-609C-38DD-FBBC52F64D34}"/>
              </a:ext>
            </a:extLst>
          </p:cNvPr>
          <p:cNvSpPr>
            <a:spLocks noGrp="1"/>
          </p:cNvSpPr>
          <p:nvPr>
            <p:ph type="ctrTitle"/>
          </p:nvPr>
        </p:nvSpPr>
        <p:spPr/>
        <p:txBody>
          <a:bodyPr/>
          <a:lstStyle/>
          <a:p>
            <a:r>
              <a:rPr lang="de-DE" dirty="0" err="1"/>
              <a:t>How</a:t>
            </a:r>
            <a:r>
              <a:rPr lang="de-DE" dirty="0"/>
              <a:t> </a:t>
            </a:r>
            <a:r>
              <a:rPr lang="de-DE" dirty="0" err="1"/>
              <a:t>it</a:t>
            </a:r>
            <a:r>
              <a:rPr lang="de-DE" dirty="0"/>
              <a:t> </a:t>
            </a:r>
            <a:r>
              <a:rPr lang="de-DE" dirty="0" err="1"/>
              <a:t>is</a:t>
            </a:r>
            <a:r>
              <a:rPr lang="de-DE" dirty="0"/>
              <a:t> </a:t>
            </a:r>
            <a:r>
              <a:rPr lang="de-DE" dirty="0" err="1"/>
              <a:t>measured</a:t>
            </a:r>
            <a:r>
              <a:rPr lang="de-DE" dirty="0"/>
              <a:t> ? </a:t>
            </a:r>
            <a:endParaRPr lang="fr-FR" dirty="0"/>
          </a:p>
        </p:txBody>
      </p:sp>
      <p:sp>
        <p:nvSpPr>
          <p:cNvPr id="3" name="Espace réservé du contenu 2">
            <a:extLst>
              <a:ext uri="{FF2B5EF4-FFF2-40B4-BE49-F238E27FC236}">
                <a16:creationId xmlns:a16="http://schemas.microsoft.com/office/drawing/2014/main" id="{E99371AB-7FE2-D56C-C291-D2AB1895D07F}"/>
              </a:ext>
            </a:extLst>
          </p:cNvPr>
          <p:cNvSpPr>
            <a:spLocks noGrp="1"/>
          </p:cNvSpPr>
          <p:nvPr>
            <p:ph sz="quarter" idx="10"/>
          </p:nvPr>
        </p:nvSpPr>
        <p:spPr/>
        <p:txBody>
          <a:bodyPr/>
          <a:lstStyle/>
          <a:p>
            <a:endParaRPr lang="fr-FR"/>
          </a:p>
        </p:txBody>
      </p:sp>
      <p:pic>
        <p:nvPicPr>
          <p:cNvPr id="7" name="Image 6">
            <a:extLst>
              <a:ext uri="{FF2B5EF4-FFF2-40B4-BE49-F238E27FC236}">
                <a16:creationId xmlns:a16="http://schemas.microsoft.com/office/drawing/2014/main" id="{53E82589-8698-A67F-A9C9-2E8191237749}"/>
              </a:ext>
            </a:extLst>
          </p:cNvPr>
          <p:cNvPicPr>
            <a:picLocks noChangeAspect="1"/>
          </p:cNvPicPr>
          <p:nvPr/>
        </p:nvPicPr>
        <p:blipFill rotWithShape="1">
          <a:blip r:embed="rId3"/>
          <a:srcRect l="13744" t="20317" r="12964" b="4168"/>
          <a:stretch/>
        </p:blipFill>
        <p:spPr>
          <a:xfrm>
            <a:off x="110049" y="1461900"/>
            <a:ext cx="9204072" cy="5154805"/>
          </a:xfrm>
          <a:prstGeom prst="rect">
            <a:avLst/>
          </a:prstGeom>
        </p:spPr>
      </p:pic>
    </p:spTree>
    <p:extLst>
      <p:ext uri="{BB962C8B-B14F-4D97-AF65-F5344CB8AC3E}">
        <p14:creationId xmlns:p14="http://schemas.microsoft.com/office/powerpoint/2010/main" val="14517563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93027B-3B75-942B-80D2-61191060BD58}"/>
              </a:ext>
            </a:extLst>
          </p:cNvPr>
          <p:cNvSpPr>
            <a:spLocks noGrp="1"/>
          </p:cNvSpPr>
          <p:nvPr>
            <p:ph type="ctrTitle"/>
          </p:nvPr>
        </p:nvSpPr>
        <p:spPr/>
        <p:txBody>
          <a:bodyPr/>
          <a:lstStyle/>
          <a:p>
            <a:r>
              <a:rPr lang="en-GB"/>
              <a:t>Complementary indicators aiming to shed light on shortage reasons</a:t>
            </a:r>
          </a:p>
        </p:txBody>
      </p:sp>
      <p:grpSp>
        <p:nvGrpSpPr>
          <p:cNvPr id="4" name="Group 122">
            <a:extLst>
              <a:ext uri="{FF2B5EF4-FFF2-40B4-BE49-F238E27FC236}">
                <a16:creationId xmlns:a16="http://schemas.microsoft.com/office/drawing/2014/main" id="{3FE8C8D5-8826-9C58-91D3-B702753F419C}"/>
              </a:ext>
            </a:extLst>
          </p:cNvPr>
          <p:cNvGrpSpPr>
            <a:grpSpLocks/>
          </p:cNvGrpSpPr>
          <p:nvPr/>
        </p:nvGrpSpPr>
        <p:grpSpPr>
          <a:xfrm>
            <a:off x="3182871" y="2846741"/>
            <a:ext cx="2551430" cy="2780665"/>
            <a:chOff x="0" y="0"/>
            <a:chExt cx="2551430" cy="2780665"/>
          </a:xfrm>
        </p:grpSpPr>
        <p:sp>
          <p:nvSpPr>
            <p:cNvPr id="5" name="Graphic 123">
              <a:extLst>
                <a:ext uri="{FF2B5EF4-FFF2-40B4-BE49-F238E27FC236}">
                  <a16:creationId xmlns:a16="http://schemas.microsoft.com/office/drawing/2014/main" id="{3F4CA8AA-626E-D34A-4E75-9AE11C650198}"/>
                </a:ext>
              </a:extLst>
            </p:cNvPr>
            <p:cNvSpPr/>
            <p:nvPr/>
          </p:nvSpPr>
          <p:spPr>
            <a:xfrm>
              <a:off x="422529" y="404749"/>
              <a:ext cx="1744345" cy="2027555"/>
            </a:xfrm>
            <a:custGeom>
              <a:avLst/>
              <a:gdLst/>
              <a:ahLst/>
              <a:cxnLst/>
              <a:rect l="l" t="t" r="r" b="b"/>
              <a:pathLst>
                <a:path w="1744345" h="2027555">
                  <a:moveTo>
                    <a:pt x="871982" y="0"/>
                  </a:moveTo>
                  <a:lnTo>
                    <a:pt x="1743964" y="435990"/>
                  </a:lnTo>
                  <a:lnTo>
                    <a:pt x="1743964" y="1591309"/>
                  </a:lnTo>
                  <a:lnTo>
                    <a:pt x="871982" y="2027300"/>
                  </a:lnTo>
                  <a:lnTo>
                    <a:pt x="0" y="1591309"/>
                  </a:lnTo>
                  <a:lnTo>
                    <a:pt x="0" y="435990"/>
                  </a:lnTo>
                  <a:lnTo>
                    <a:pt x="871982" y="0"/>
                  </a:lnTo>
                  <a:close/>
                </a:path>
              </a:pathLst>
            </a:custGeom>
            <a:ln w="25400">
              <a:solidFill>
                <a:srgbClr val="000000"/>
              </a:solidFill>
              <a:prstDash val="sysDot"/>
            </a:ln>
          </p:spPr>
          <p:txBody>
            <a:bodyPr wrap="square" lIns="0" tIns="0" rIns="0" bIns="0" rtlCol="0">
              <a:prstTxWarp prst="textNoShape">
                <a:avLst/>
              </a:prstTxWarp>
              <a:noAutofit/>
            </a:bodyPr>
            <a:lstStyle/>
            <a:p>
              <a:endParaRPr lang="fr-FR"/>
            </a:p>
          </p:txBody>
        </p:sp>
        <p:sp>
          <p:nvSpPr>
            <p:cNvPr id="6" name="Graphic 124">
              <a:extLst>
                <a:ext uri="{FF2B5EF4-FFF2-40B4-BE49-F238E27FC236}">
                  <a16:creationId xmlns:a16="http://schemas.microsoft.com/office/drawing/2014/main" id="{B034BDE0-ACDE-2EDA-C2C9-4D5F2BF8A734}"/>
                </a:ext>
              </a:extLst>
            </p:cNvPr>
            <p:cNvSpPr/>
            <p:nvPr/>
          </p:nvSpPr>
          <p:spPr>
            <a:xfrm>
              <a:off x="0" y="0"/>
              <a:ext cx="2551430" cy="2780665"/>
            </a:xfrm>
            <a:custGeom>
              <a:avLst/>
              <a:gdLst/>
              <a:ahLst/>
              <a:cxnLst/>
              <a:rect l="l" t="t" r="r" b="b"/>
              <a:pathLst>
                <a:path w="2551430" h="2780665">
                  <a:moveTo>
                    <a:pt x="88138" y="2179574"/>
                  </a:moveTo>
                  <a:lnTo>
                    <a:pt x="84328" y="2170938"/>
                  </a:lnTo>
                  <a:lnTo>
                    <a:pt x="67805" y="2178240"/>
                  </a:lnTo>
                  <a:lnTo>
                    <a:pt x="54356" y="2147697"/>
                  </a:lnTo>
                  <a:lnTo>
                    <a:pt x="0" y="2213356"/>
                  </a:lnTo>
                  <a:lnTo>
                    <a:pt x="85090" y="2217420"/>
                  </a:lnTo>
                  <a:lnTo>
                    <a:pt x="73494" y="2191131"/>
                  </a:lnTo>
                  <a:lnTo>
                    <a:pt x="71615" y="2186876"/>
                  </a:lnTo>
                  <a:lnTo>
                    <a:pt x="88138" y="2179574"/>
                  </a:lnTo>
                  <a:close/>
                </a:path>
                <a:path w="2551430" h="2780665">
                  <a:moveTo>
                    <a:pt x="110744" y="580263"/>
                  </a:moveTo>
                  <a:lnTo>
                    <a:pt x="26035" y="571500"/>
                  </a:lnTo>
                  <a:lnTo>
                    <a:pt x="69850" y="644525"/>
                  </a:lnTo>
                  <a:lnTo>
                    <a:pt x="88912" y="614553"/>
                  </a:lnTo>
                  <a:lnTo>
                    <a:pt x="97155" y="601599"/>
                  </a:lnTo>
                  <a:lnTo>
                    <a:pt x="110744" y="580263"/>
                  </a:lnTo>
                  <a:close/>
                </a:path>
                <a:path w="2551430" h="2780665">
                  <a:moveTo>
                    <a:pt x="121920" y="626999"/>
                  </a:moveTo>
                  <a:lnTo>
                    <a:pt x="97917" y="611632"/>
                  </a:lnTo>
                  <a:lnTo>
                    <a:pt x="92710" y="619633"/>
                  </a:lnTo>
                  <a:lnTo>
                    <a:pt x="116827" y="635000"/>
                  </a:lnTo>
                  <a:lnTo>
                    <a:pt x="121920" y="626999"/>
                  </a:lnTo>
                  <a:close/>
                </a:path>
                <a:path w="2551430" h="2780665">
                  <a:moveTo>
                    <a:pt x="122936" y="2164207"/>
                  </a:moveTo>
                  <a:lnTo>
                    <a:pt x="119126" y="2155571"/>
                  </a:lnTo>
                  <a:lnTo>
                    <a:pt x="92964" y="2167001"/>
                  </a:lnTo>
                  <a:lnTo>
                    <a:pt x="96901" y="2175764"/>
                  </a:lnTo>
                  <a:lnTo>
                    <a:pt x="122936" y="2164207"/>
                  </a:lnTo>
                  <a:close/>
                </a:path>
                <a:path w="2551430" h="2780665">
                  <a:moveTo>
                    <a:pt x="154165" y="647446"/>
                  </a:moveTo>
                  <a:lnTo>
                    <a:pt x="130048" y="632079"/>
                  </a:lnTo>
                  <a:lnTo>
                    <a:pt x="124828" y="640080"/>
                  </a:lnTo>
                  <a:lnTo>
                    <a:pt x="148971" y="655447"/>
                  </a:lnTo>
                  <a:lnTo>
                    <a:pt x="154165" y="647446"/>
                  </a:lnTo>
                  <a:close/>
                </a:path>
                <a:path w="2551430" h="2780665">
                  <a:moveTo>
                    <a:pt x="157861" y="2148840"/>
                  </a:moveTo>
                  <a:lnTo>
                    <a:pt x="153924" y="2140077"/>
                  </a:lnTo>
                  <a:lnTo>
                    <a:pt x="127876" y="2151634"/>
                  </a:lnTo>
                  <a:lnTo>
                    <a:pt x="131699" y="2160397"/>
                  </a:lnTo>
                  <a:lnTo>
                    <a:pt x="157861" y="2148840"/>
                  </a:lnTo>
                  <a:close/>
                </a:path>
                <a:path w="2551430" h="2780665">
                  <a:moveTo>
                    <a:pt x="186309" y="667893"/>
                  </a:moveTo>
                  <a:lnTo>
                    <a:pt x="162166" y="652526"/>
                  </a:lnTo>
                  <a:lnTo>
                    <a:pt x="157099" y="660527"/>
                  </a:lnTo>
                  <a:lnTo>
                    <a:pt x="181102" y="675894"/>
                  </a:lnTo>
                  <a:lnTo>
                    <a:pt x="186309" y="667893"/>
                  </a:lnTo>
                  <a:close/>
                </a:path>
                <a:path w="2551430" h="2780665">
                  <a:moveTo>
                    <a:pt x="192659" y="2133473"/>
                  </a:moveTo>
                  <a:lnTo>
                    <a:pt x="188849" y="2124710"/>
                  </a:lnTo>
                  <a:lnTo>
                    <a:pt x="162687" y="2136267"/>
                  </a:lnTo>
                  <a:lnTo>
                    <a:pt x="166497" y="2145030"/>
                  </a:lnTo>
                  <a:lnTo>
                    <a:pt x="192659" y="2133473"/>
                  </a:lnTo>
                  <a:close/>
                </a:path>
                <a:path w="2551430" h="2780665">
                  <a:moveTo>
                    <a:pt x="218440" y="688340"/>
                  </a:moveTo>
                  <a:lnTo>
                    <a:pt x="194310" y="672973"/>
                  </a:lnTo>
                  <a:lnTo>
                    <a:pt x="189230" y="680974"/>
                  </a:lnTo>
                  <a:lnTo>
                    <a:pt x="213233" y="696341"/>
                  </a:lnTo>
                  <a:lnTo>
                    <a:pt x="218440" y="688340"/>
                  </a:lnTo>
                  <a:close/>
                </a:path>
                <a:path w="2551430" h="2780665">
                  <a:moveTo>
                    <a:pt x="227584" y="2117979"/>
                  </a:moveTo>
                  <a:lnTo>
                    <a:pt x="223647" y="2109343"/>
                  </a:lnTo>
                  <a:lnTo>
                    <a:pt x="197485" y="2120900"/>
                  </a:lnTo>
                  <a:lnTo>
                    <a:pt x="201422" y="2129536"/>
                  </a:lnTo>
                  <a:lnTo>
                    <a:pt x="227584" y="2117979"/>
                  </a:lnTo>
                  <a:close/>
                </a:path>
                <a:path w="2551430" h="2780665">
                  <a:moveTo>
                    <a:pt x="250571" y="708799"/>
                  </a:moveTo>
                  <a:lnTo>
                    <a:pt x="226441" y="693420"/>
                  </a:lnTo>
                  <a:lnTo>
                    <a:pt x="221361" y="701421"/>
                  </a:lnTo>
                  <a:lnTo>
                    <a:pt x="245364" y="716800"/>
                  </a:lnTo>
                  <a:lnTo>
                    <a:pt x="250571" y="708799"/>
                  </a:lnTo>
                  <a:close/>
                </a:path>
                <a:path w="2551430" h="2780665">
                  <a:moveTo>
                    <a:pt x="262382" y="2102612"/>
                  </a:moveTo>
                  <a:lnTo>
                    <a:pt x="258572" y="2093849"/>
                  </a:lnTo>
                  <a:lnTo>
                    <a:pt x="232410" y="2105406"/>
                  </a:lnTo>
                  <a:lnTo>
                    <a:pt x="236220" y="2114169"/>
                  </a:lnTo>
                  <a:lnTo>
                    <a:pt x="262382" y="2102612"/>
                  </a:lnTo>
                  <a:close/>
                </a:path>
                <a:path w="2551430" h="2780665">
                  <a:moveTo>
                    <a:pt x="282702" y="729234"/>
                  </a:moveTo>
                  <a:lnTo>
                    <a:pt x="258572" y="713867"/>
                  </a:lnTo>
                  <a:lnTo>
                    <a:pt x="253492" y="721995"/>
                  </a:lnTo>
                  <a:lnTo>
                    <a:pt x="277622" y="737235"/>
                  </a:lnTo>
                  <a:lnTo>
                    <a:pt x="282702" y="729234"/>
                  </a:lnTo>
                  <a:close/>
                </a:path>
                <a:path w="2551430" h="2780665">
                  <a:moveTo>
                    <a:pt x="297180" y="2087245"/>
                  </a:moveTo>
                  <a:lnTo>
                    <a:pt x="293370" y="2078482"/>
                  </a:lnTo>
                  <a:lnTo>
                    <a:pt x="267208" y="2090039"/>
                  </a:lnTo>
                  <a:lnTo>
                    <a:pt x="271145" y="2098802"/>
                  </a:lnTo>
                  <a:lnTo>
                    <a:pt x="297180" y="2087245"/>
                  </a:lnTo>
                  <a:close/>
                </a:path>
                <a:path w="2551430" h="2780665">
                  <a:moveTo>
                    <a:pt x="314833" y="749681"/>
                  </a:moveTo>
                  <a:lnTo>
                    <a:pt x="290703" y="734326"/>
                  </a:lnTo>
                  <a:lnTo>
                    <a:pt x="285623" y="742442"/>
                  </a:lnTo>
                  <a:lnTo>
                    <a:pt x="309753" y="757682"/>
                  </a:lnTo>
                  <a:lnTo>
                    <a:pt x="314833" y="749681"/>
                  </a:lnTo>
                  <a:close/>
                </a:path>
                <a:path w="2551430" h="2780665">
                  <a:moveTo>
                    <a:pt x="332105" y="2071878"/>
                  </a:moveTo>
                  <a:lnTo>
                    <a:pt x="328295" y="2063115"/>
                  </a:lnTo>
                  <a:lnTo>
                    <a:pt x="302133" y="2074672"/>
                  </a:lnTo>
                  <a:lnTo>
                    <a:pt x="305943" y="2083435"/>
                  </a:lnTo>
                  <a:lnTo>
                    <a:pt x="332105" y="2071878"/>
                  </a:lnTo>
                  <a:close/>
                </a:path>
                <a:path w="2551430" h="2780665">
                  <a:moveTo>
                    <a:pt x="346964" y="770128"/>
                  </a:moveTo>
                  <a:lnTo>
                    <a:pt x="322834" y="754761"/>
                  </a:lnTo>
                  <a:lnTo>
                    <a:pt x="317754" y="762889"/>
                  </a:lnTo>
                  <a:lnTo>
                    <a:pt x="341884" y="778256"/>
                  </a:lnTo>
                  <a:lnTo>
                    <a:pt x="346964" y="770128"/>
                  </a:lnTo>
                  <a:close/>
                </a:path>
                <a:path w="2551430" h="2780665">
                  <a:moveTo>
                    <a:pt x="366903" y="2056384"/>
                  </a:moveTo>
                  <a:lnTo>
                    <a:pt x="363093" y="2047748"/>
                  </a:lnTo>
                  <a:lnTo>
                    <a:pt x="336931" y="2059305"/>
                  </a:lnTo>
                  <a:lnTo>
                    <a:pt x="340741" y="2067941"/>
                  </a:lnTo>
                  <a:lnTo>
                    <a:pt x="366903" y="2056384"/>
                  </a:lnTo>
                  <a:close/>
                </a:path>
                <a:path w="2551430" h="2780665">
                  <a:moveTo>
                    <a:pt x="379095" y="790575"/>
                  </a:moveTo>
                  <a:lnTo>
                    <a:pt x="354965" y="775335"/>
                  </a:lnTo>
                  <a:lnTo>
                    <a:pt x="349885" y="783336"/>
                  </a:lnTo>
                  <a:lnTo>
                    <a:pt x="374015" y="798703"/>
                  </a:lnTo>
                  <a:lnTo>
                    <a:pt x="379095" y="790575"/>
                  </a:lnTo>
                  <a:close/>
                </a:path>
                <a:path w="2551430" h="2780665">
                  <a:moveTo>
                    <a:pt x="401828" y="2041017"/>
                  </a:moveTo>
                  <a:lnTo>
                    <a:pt x="397891" y="2032254"/>
                  </a:lnTo>
                  <a:lnTo>
                    <a:pt x="371856" y="2043811"/>
                  </a:lnTo>
                  <a:lnTo>
                    <a:pt x="375666" y="2052574"/>
                  </a:lnTo>
                  <a:lnTo>
                    <a:pt x="401828" y="2041017"/>
                  </a:lnTo>
                  <a:close/>
                </a:path>
                <a:path w="2551430" h="2780665">
                  <a:moveTo>
                    <a:pt x="411226" y="811022"/>
                  </a:moveTo>
                  <a:lnTo>
                    <a:pt x="387096" y="795782"/>
                  </a:lnTo>
                  <a:lnTo>
                    <a:pt x="382016" y="803783"/>
                  </a:lnTo>
                  <a:lnTo>
                    <a:pt x="406146" y="819150"/>
                  </a:lnTo>
                  <a:lnTo>
                    <a:pt x="411226" y="811022"/>
                  </a:lnTo>
                  <a:close/>
                </a:path>
                <a:path w="2551430" h="2780665">
                  <a:moveTo>
                    <a:pt x="436626" y="2025650"/>
                  </a:moveTo>
                  <a:lnTo>
                    <a:pt x="432816" y="2016887"/>
                  </a:lnTo>
                  <a:lnTo>
                    <a:pt x="406654" y="2028444"/>
                  </a:lnTo>
                  <a:lnTo>
                    <a:pt x="410464" y="2037207"/>
                  </a:lnTo>
                  <a:lnTo>
                    <a:pt x="436626" y="2025650"/>
                  </a:lnTo>
                  <a:close/>
                </a:path>
                <a:path w="2551430" h="2780665">
                  <a:moveTo>
                    <a:pt x="443357" y="831596"/>
                  </a:moveTo>
                  <a:lnTo>
                    <a:pt x="419227" y="816229"/>
                  </a:lnTo>
                  <a:lnTo>
                    <a:pt x="414147" y="824230"/>
                  </a:lnTo>
                  <a:lnTo>
                    <a:pt x="438277" y="839597"/>
                  </a:lnTo>
                  <a:lnTo>
                    <a:pt x="443357" y="831596"/>
                  </a:lnTo>
                  <a:close/>
                </a:path>
                <a:path w="2551430" h="2780665">
                  <a:moveTo>
                    <a:pt x="471424" y="2010283"/>
                  </a:moveTo>
                  <a:lnTo>
                    <a:pt x="467614" y="2001520"/>
                  </a:lnTo>
                  <a:lnTo>
                    <a:pt x="441452" y="2013077"/>
                  </a:lnTo>
                  <a:lnTo>
                    <a:pt x="445389" y="2021840"/>
                  </a:lnTo>
                  <a:lnTo>
                    <a:pt x="471424" y="2010283"/>
                  </a:lnTo>
                  <a:close/>
                </a:path>
                <a:path w="2551430" h="2780665">
                  <a:moveTo>
                    <a:pt x="475488" y="852043"/>
                  </a:moveTo>
                  <a:lnTo>
                    <a:pt x="451358" y="836676"/>
                  </a:lnTo>
                  <a:lnTo>
                    <a:pt x="446278" y="844677"/>
                  </a:lnTo>
                  <a:lnTo>
                    <a:pt x="470408" y="860044"/>
                  </a:lnTo>
                  <a:lnTo>
                    <a:pt x="475488" y="852043"/>
                  </a:lnTo>
                  <a:close/>
                </a:path>
                <a:path w="2551430" h="2780665">
                  <a:moveTo>
                    <a:pt x="506349" y="1994789"/>
                  </a:moveTo>
                  <a:lnTo>
                    <a:pt x="502539" y="1986153"/>
                  </a:lnTo>
                  <a:lnTo>
                    <a:pt x="476377" y="1997710"/>
                  </a:lnTo>
                  <a:lnTo>
                    <a:pt x="480187" y="2006346"/>
                  </a:lnTo>
                  <a:lnTo>
                    <a:pt x="506349" y="1994789"/>
                  </a:lnTo>
                  <a:close/>
                </a:path>
                <a:path w="2551430" h="2780665">
                  <a:moveTo>
                    <a:pt x="507619" y="872490"/>
                  </a:moveTo>
                  <a:lnTo>
                    <a:pt x="483616" y="857123"/>
                  </a:lnTo>
                  <a:lnTo>
                    <a:pt x="478409" y="865124"/>
                  </a:lnTo>
                  <a:lnTo>
                    <a:pt x="502539" y="880491"/>
                  </a:lnTo>
                  <a:lnTo>
                    <a:pt x="507619" y="872490"/>
                  </a:lnTo>
                  <a:close/>
                </a:path>
                <a:path w="2551430" h="2780665">
                  <a:moveTo>
                    <a:pt x="539750" y="892937"/>
                  </a:moveTo>
                  <a:lnTo>
                    <a:pt x="515747" y="877570"/>
                  </a:lnTo>
                  <a:lnTo>
                    <a:pt x="510540" y="885571"/>
                  </a:lnTo>
                  <a:lnTo>
                    <a:pt x="534670" y="900938"/>
                  </a:lnTo>
                  <a:lnTo>
                    <a:pt x="539750" y="892937"/>
                  </a:lnTo>
                  <a:close/>
                </a:path>
                <a:path w="2551430" h="2780665">
                  <a:moveTo>
                    <a:pt x="571881" y="913384"/>
                  </a:moveTo>
                  <a:lnTo>
                    <a:pt x="547878" y="898017"/>
                  </a:lnTo>
                  <a:lnTo>
                    <a:pt x="542671" y="906018"/>
                  </a:lnTo>
                  <a:lnTo>
                    <a:pt x="566801" y="921385"/>
                  </a:lnTo>
                  <a:lnTo>
                    <a:pt x="571881" y="913384"/>
                  </a:lnTo>
                  <a:close/>
                </a:path>
                <a:path w="2551430" h="2780665">
                  <a:moveTo>
                    <a:pt x="597281" y="1949450"/>
                  </a:moveTo>
                  <a:lnTo>
                    <a:pt x="512191" y="1945386"/>
                  </a:lnTo>
                  <a:lnTo>
                    <a:pt x="525653" y="1975827"/>
                  </a:lnTo>
                  <a:lnTo>
                    <a:pt x="511175" y="1982216"/>
                  </a:lnTo>
                  <a:lnTo>
                    <a:pt x="514985" y="1990979"/>
                  </a:lnTo>
                  <a:lnTo>
                    <a:pt x="529526" y="1984565"/>
                  </a:lnTo>
                  <a:lnTo>
                    <a:pt x="543052" y="2015109"/>
                  </a:lnTo>
                  <a:lnTo>
                    <a:pt x="579755" y="1970659"/>
                  </a:lnTo>
                  <a:lnTo>
                    <a:pt x="597281" y="1949450"/>
                  </a:lnTo>
                  <a:close/>
                </a:path>
                <a:path w="2551430" h="2780665">
                  <a:moveTo>
                    <a:pt x="604139" y="933831"/>
                  </a:moveTo>
                  <a:lnTo>
                    <a:pt x="580009" y="918464"/>
                  </a:lnTo>
                  <a:lnTo>
                    <a:pt x="574802" y="926592"/>
                  </a:lnTo>
                  <a:lnTo>
                    <a:pt x="598932" y="941832"/>
                  </a:lnTo>
                  <a:lnTo>
                    <a:pt x="604139" y="933831"/>
                  </a:lnTo>
                  <a:close/>
                </a:path>
                <a:path w="2551430" h="2780665">
                  <a:moveTo>
                    <a:pt x="687197" y="992378"/>
                  </a:moveTo>
                  <a:lnTo>
                    <a:pt x="669213" y="962406"/>
                  </a:lnTo>
                  <a:lnTo>
                    <a:pt x="643382" y="919353"/>
                  </a:lnTo>
                  <a:lnTo>
                    <a:pt x="625513" y="947432"/>
                  </a:lnTo>
                  <a:lnTo>
                    <a:pt x="612140" y="938911"/>
                  </a:lnTo>
                  <a:lnTo>
                    <a:pt x="607060" y="947039"/>
                  </a:lnTo>
                  <a:lnTo>
                    <a:pt x="620344" y="955548"/>
                  </a:lnTo>
                  <a:lnTo>
                    <a:pt x="602488" y="983615"/>
                  </a:lnTo>
                  <a:lnTo>
                    <a:pt x="687197" y="992378"/>
                  </a:lnTo>
                  <a:close/>
                </a:path>
                <a:path w="2551430" h="2780665">
                  <a:moveTo>
                    <a:pt x="1287145" y="92075"/>
                  </a:moveTo>
                  <a:lnTo>
                    <a:pt x="1287005" y="76581"/>
                  </a:lnTo>
                  <a:lnTo>
                    <a:pt x="1286992" y="76250"/>
                  </a:lnTo>
                  <a:lnTo>
                    <a:pt x="1277467" y="76250"/>
                  </a:lnTo>
                  <a:lnTo>
                    <a:pt x="1277620" y="92075"/>
                  </a:lnTo>
                  <a:lnTo>
                    <a:pt x="1287145" y="92075"/>
                  </a:lnTo>
                  <a:close/>
                </a:path>
                <a:path w="2551430" h="2780665">
                  <a:moveTo>
                    <a:pt x="1287526" y="130175"/>
                  </a:moveTo>
                  <a:lnTo>
                    <a:pt x="1287145" y="101600"/>
                  </a:lnTo>
                  <a:lnTo>
                    <a:pt x="1277620" y="101600"/>
                  </a:lnTo>
                  <a:lnTo>
                    <a:pt x="1278001" y="130175"/>
                  </a:lnTo>
                  <a:lnTo>
                    <a:pt x="1287526" y="130175"/>
                  </a:lnTo>
                  <a:close/>
                </a:path>
                <a:path w="2551430" h="2780665">
                  <a:moveTo>
                    <a:pt x="1287780" y="168275"/>
                  </a:moveTo>
                  <a:lnTo>
                    <a:pt x="1287526" y="139700"/>
                  </a:lnTo>
                  <a:lnTo>
                    <a:pt x="1278001" y="139700"/>
                  </a:lnTo>
                  <a:lnTo>
                    <a:pt x="1278255" y="168275"/>
                  </a:lnTo>
                  <a:lnTo>
                    <a:pt x="1287780" y="168275"/>
                  </a:lnTo>
                  <a:close/>
                </a:path>
                <a:path w="2551430" h="2780665">
                  <a:moveTo>
                    <a:pt x="1287907" y="2656332"/>
                  </a:moveTo>
                  <a:lnTo>
                    <a:pt x="1278369" y="2656332"/>
                  </a:lnTo>
                  <a:lnTo>
                    <a:pt x="1278001" y="2684780"/>
                  </a:lnTo>
                  <a:lnTo>
                    <a:pt x="1287526" y="2684780"/>
                  </a:lnTo>
                  <a:lnTo>
                    <a:pt x="1287907" y="2656332"/>
                  </a:lnTo>
                  <a:close/>
                </a:path>
                <a:path w="2551430" h="2780665">
                  <a:moveTo>
                    <a:pt x="1288161" y="206375"/>
                  </a:moveTo>
                  <a:lnTo>
                    <a:pt x="1287907" y="177800"/>
                  </a:lnTo>
                  <a:lnTo>
                    <a:pt x="1278382" y="177800"/>
                  </a:lnTo>
                  <a:lnTo>
                    <a:pt x="1278636" y="206375"/>
                  </a:lnTo>
                  <a:lnTo>
                    <a:pt x="1288161" y="206375"/>
                  </a:lnTo>
                  <a:close/>
                </a:path>
                <a:path w="2551430" h="2780665">
                  <a:moveTo>
                    <a:pt x="1288415" y="2618232"/>
                  </a:moveTo>
                  <a:lnTo>
                    <a:pt x="1278877" y="2618232"/>
                  </a:lnTo>
                  <a:lnTo>
                    <a:pt x="1278509" y="2646680"/>
                  </a:lnTo>
                  <a:lnTo>
                    <a:pt x="1288034" y="2646680"/>
                  </a:lnTo>
                  <a:lnTo>
                    <a:pt x="1288415" y="2618232"/>
                  </a:lnTo>
                  <a:close/>
                </a:path>
                <a:path w="2551430" h="2780665">
                  <a:moveTo>
                    <a:pt x="1288542" y="244475"/>
                  </a:moveTo>
                  <a:lnTo>
                    <a:pt x="1288288" y="215900"/>
                  </a:lnTo>
                  <a:lnTo>
                    <a:pt x="1278763" y="215900"/>
                  </a:lnTo>
                  <a:lnTo>
                    <a:pt x="1279017" y="244475"/>
                  </a:lnTo>
                  <a:lnTo>
                    <a:pt x="1288542" y="244475"/>
                  </a:lnTo>
                  <a:close/>
                </a:path>
                <a:path w="2551430" h="2780665">
                  <a:moveTo>
                    <a:pt x="1288923" y="2580132"/>
                  </a:moveTo>
                  <a:lnTo>
                    <a:pt x="1279385" y="2580132"/>
                  </a:lnTo>
                  <a:lnTo>
                    <a:pt x="1279017" y="2608580"/>
                  </a:lnTo>
                  <a:lnTo>
                    <a:pt x="1288542" y="2608580"/>
                  </a:lnTo>
                  <a:lnTo>
                    <a:pt x="1288923" y="2580132"/>
                  </a:lnTo>
                  <a:close/>
                </a:path>
                <a:path w="2551430" h="2780665">
                  <a:moveTo>
                    <a:pt x="1288923" y="282575"/>
                  </a:moveTo>
                  <a:lnTo>
                    <a:pt x="1288669" y="254000"/>
                  </a:lnTo>
                  <a:lnTo>
                    <a:pt x="1279144" y="254000"/>
                  </a:lnTo>
                  <a:lnTo>
                    <a:pt x="1279398" y="282575"/>
                  </a:lnTo>
                  <a:lnTo>
                    <a:pt x="1288923" y="282575"/>
                  </a:lnTo>
                  <a:close/>
                </a:path>
                <a:path w="2551430" h="2780665">
                  <a:moveTo>
                    <a:pt x="1289304" y="320675"/>
                  </a:moveTo>
                  <a:lnTo>
                    <a:pt x="1289050" y="292100"/>
                  </a:lnTo>
                  <a:lnTo>
                    <a:pt x="1279525" y="292100"/>
                  </a:lnTo>
                  <a:lnTo>
                    <a:pt x="1279779" y="320675"/>
                  </a:lnTo>
                  <a:lnTo>
                    <a:pt x="1289304" y="320675"/>
                  </a:lnTo>
                  <a:close/>
                </a:path>
                <a:path w="2551430" h="2780665">
                  <a:moveTo>
                    <a:pt x="1289431" y="2542032"/>
                  </a:moveTo>
                  <a:lnTo>
                    <a:pt x="1279893" y="2542032"/>
                  </a:lnTo>
                  <a:lnTo>
                    <a:pt x="1279525" y="2570480"/>
                  </a:lnTo>
                  <a:lnTo>
                    <a:pt x="1289050" y="2570480"/>
                  </a:lnTo>
                  <a:lnTo>
                    <a:pt x="1289431" y="2542032"/>
                  </a:lnTo>
                  <a:close/>
                </a:path>
                <a:path w="2551430" h="2780665">
                  <a:moveTo>
                    <a:pt x="1289685" y="358775"/>
                  </a:moveTo>
                  <a:lnTo>
                    <a:pt x="1289431" y="330200"/>
                  </a:lnTo>
                  <a:lnTo>
                    <a:pt x="1279906" y="330200"/>
                  </a:lnTo>
                  <a:lnTo>
                    <a:pt x="1280160" y="358775"/>
                  </a:lnTo>
                  <a:lnTo>
                    <a:pt x="1289685" y="358775"/>
                  </a:lnTo>
                  <a:close/>
                </a:path>
                <a:path w="2551430" h="2780665">
                  <a:moveTo>
                    <a:pt x="1289939" y="2503932"/>
                  </a:moveTo>
                  <a:lnTo>
                    <a:pt x="1280401" y="2503932"/>
                  </a:lnTo>
                  <a:lnTo>
                    <a:pt x="1280033" y="2532380"/>
                  </a:lnTo>
                  <a:lnTo>
                    <a:pt x="1289558" y="2532380"/>
                  </a:lnTo>
                  <a:lnTo>
                    <a:pt x="1289939" y="2503932"/>
                  </a:lnTo>
                  <a:close/>
                </a:path>
                <a:path w="2551430" h="2780665">
                  <a:moveTo>
                    <a:pt x="1290066" y="396875"/>
                  </a:moveTo>
                  <a:lnTo>
                    <a:pt x="1289812" y="368300"/>
                  </a:lnTo>
                  <a:lnTo>
                    <a:pt x="1280287" y="368300"/>
                  </a:lnTo>
                  <a:lnTo>
                    <a:pt x="1280541" y="396875"/>
                  </a:lnTo>
                  <a:lnTo>
                    <a:pt x="1290066" y="396875"/>
                  </a:lnTo>
                  <a:close/>
                </a:path>
                <a:path w="2551430" h="2780665">
                  <a:moveTo>
                    <a:pt x="1290447" y="434975"/>
                  </a:moveTo>
                  <a:lnTo>
                    <a:pt x="1290066" y="406400"/>
                  </a:lnTo>
                  <a:lnTo>
                    <a:pt x="1280541" y="406400"/>
                  </a:lnTo>
                  <a:lnTo>
                    <a:pt x="1280922" y="434975"/>
                  </a:lnTo>
                  <a:lnTo>
                    <a:pt x="1290447" y="434975"/>
                  </a:lnTo>
                  <a:close/>
                </a:path>
                <a:path w="2551430" h="2780665">
                  <a:moveTo>
                    <a:pt x="1290574" y="2465832"/>
                  </a:moveTo>
                  <a:lnTo>
                    <a:pt x="1281036" y="2465832"/>
                  </a:lnTo>
                  <a:lnTo>
                    <a:pt x="1280541" y="2494280"/>
                  </a:lnTo>
                  <a:lnTo>
                    <a:pt x="1290066" y="2494280"/>
                  </a:lnTo>
                  <a:lnTo>
                    <a:pt x="1290574" y="2465832"/>
                  </a:lnTo>
                  <a:close/>
                </a:path>
                <a:path w="2551430" h="2780665">
                  <a:moveTo>
                    <a:pt x="1290701" y="473075"/>
                  </a:moveTo>
                  <a:lnTo>
                    <a:pt x="1290447" y="444500"/>
                  </a:lnTo>
                  <a:lnTo>
                    <a:pt x="1280922" y="444500"/>
                  </a:lnTo>
                  <a:lnTo>
                    <a:pt x="1281176" y="473075"/>
                  </a:lnTo>
                  <a:lnTo>
                    <a:pt x="1290701" y="473075"/>
                  </a:lnTo>
                  <a:close/>
                </a:path>
                <a:path w="2551430" h="2780665">
                  <a:moveTo>
                    <a:pt x="1291082" y="2427732"/>
                  </a:moveTo>
                  <a:lnTo>
                    <a:pt x="1281544" y="2427732"/>
                  </a:lnTo>
                  <a:lnTo>
                    <a:pt x="1281176" y="2456180"/>
                  </a:lnTo>
                  <a:lnTo>
                    <a:pt x="1290701" y="2456180"/>
                  </a:lnTo>
                  <a:lnTo>
                    <a:pt x="1291082" y="2427732"/>
                  </a:lnTo>
                  <a:close/>
                </a:path>
                <a:path w="2551430" h="2780665">
                  <a:moveTo>
                    <a:pt x="1291082" y="511175"/>
                  </a:moveTo>
                  <a:lnTo>
                    <a:pt x="1290828" y="482600"/>
                  </a:lnTo>
                  <a:lnTo>
                    <a:pt x="1281303" y="482600"/>
                  </a:lnTo>
                  <a:lnTo>
                    <a:pt x="1281557" y="511175"/>
                  </a:lnTo>
                  <a:lnTo>
                    <a:pt x="1291082" y="511175"/>
                  </a:lnTo>
                  <a:close/>
                </a:path>
                <a:path w="2551430" h="2780665">
                  <a:moveTo>
                    <a:pt x="1291463" y="549275"/>
                  </a:moveTo>
                  <a:lnTo>
                    <a:pt x="1291209" y="520700"/>
                  </a:lnTo>
                  <a:lnTo>
                    <a:pt x="1281684" y="520700"/>
                  </a:lnTo>
                  <a:lnTo>
                    <a:pt x="1281938" y="549275"/>
                  </a:lnTo>
                  <a:lnTo>
                    <a:pt x="1291463" y="549275"/>
                  </a:lnTo>
                  <a:close/>
                </a:path>
                <a:path w="2551430" h="2780665">
                  <a:moveTo>
                    <a:pt x="1291590" y="2389632"/>
                  </a:moveTo>
                  <a:lnTo>
                    <a:pt x="1282052" y="2389632"/>
                  </a:lnTo>
                  <a:lnTo>
                    <a:pt x="1281684" y="2418080"/>
                  </a:lnTo>
                  <a:lnTo>
                    <a:pt x="1291209" y="2418080"/>
                  </a:lnTo>
                  <a:lnTo>
                    <a:pt x="1291590" y="2389632"/>
                  </a:lnTo>
                  <a:close/>
                </a:path>
                <a:path w="2551430" h="2780665">
                  <a:moveTo>
                    <a:pt x="1291844" y="587375"/>
                  </a:moveTo>
                  <a:lnTo>
                    <a:pt x="1291590" y="558800"/>
                  </a:lnTo>
                  <a:lnTo>
                    <a:pt x="1282065" y="558800"/>
                  </a:lnTo>
                  <a:lnTo>
                    <a:pt x="1282319" y="587375"/>
                  </a:lnTo>
                  <a:lnTo>
                    <a:pt x="1291844" y="587375"/>
                  </a:lnTo>
                  <a:close/>
                </a:path>
                <a:path w="2551430" h="2780665">
                  <a:moveTo>
                    <a:pt x="1320292" y="75819"/>
                  </a:moveTo>
                  <a:lnTo>
                    <a:pt x="1313967" y="63500"/>
                  </a:lnTo>
                  <a:lnTo>
                    <a:pt x="1281430" y="0"/>
                  </a:lnTo>
                  <a:lnTo>
                    <a:pt x="1244092" y="76581"/>
                  </a:lnTo>
                  <a:lnTo>
                    <a:pt x="1277467" y="76250"/>
                  </a:lnTo>
                  <a:lnTo>
                    <a:pt x="1286979" y="76161"/>
                  </a:lnTo>
                  <a:lnTo>
                    <a:pt x="1320292" y="75819"/>
                  </a:lnTo>
                  <a:close/>
                </a:path>
                <a:path w="2551430" h="2780665">
                  <a:moveTo>
                    <a:pt x="1320546" y="2704592"/>
                  </a:moveTo>
                  <a:lnTo>
                    <a:pt x="1287284" y="2704160"/>
                  </a:lnTo>
                  <a:lnTo>
                    <a:pt x="1287399" y="2694432"/>
                  </a:lnTo>
                  <a:lnTo>
                    <a:pt x="1277874" y="2694305"/>
                  </a:lnTo>
                  <a:lnTo>
                    <a:pt x="1277759" y="2704033"/>
                  </a:lnTo>
                  <a:lnTo>
                    <a:pt x="1244346" y="2703576"/>
                  </a:lnTo>
                  <a:lnTo>
                    <a:pt x="1281430" y="2780309"/>
                  </a:lnTo>
                  <a:lnTo>
                    <a:pt x="1314170" y="2716911"/>
                  </a:lnTo>
                  <a:lnTo>
                    <a:pt x="1320546" y="2704592"/>
                  </a:lnTo>
                  <a:close/>
                </a:path>
                <a:path w="2551430" h="2780665">
                  <a:moveTo>
                    <a:pt x="1325245" y="2364752"/>
                  </a:moveTo>
                  <a:lnTo>
                    <a:pt x="1318856" y="2351532"/>
                  </a:lnTo>
                  <a:lnTo>
                    <a:pt x="1288161" y="2288032"/>
                  </a:lnTo>
                  <a:lnTo>
                    <a:pt x="1249045" y="2363609"/>
                  </a:lnTo>
                  <a:lnTo>
                    <a:pt x="1282395" y="2364105"/>
                  </a:lnTo>
                  <a:lnTo>
                    <a:pt x="1282560" y="2351532"/>
                  </a:lnTo>
                  <a:lnTo>
                    <a:pt x="1282407" y="2363609"/>
                  </a:lnTo>
                  <a:lnTo>
                    <a:pt x="1282395" y="2364105"/>
                  </a:lnTo>
                  <a:lnTo>
                    <a:pt x="1282179" y="2380107"/>
                  </a:lnTo>
                  <a:lnTo>
                    <a:pt x="1291717" y="2380107"/>
                  </a:lnTo>
                  <a:lnTo>
                    <a:pt x="1291920" y="2364752"/>
                  </a:lnTo>
                  <a:lnTo>
                    <a:pt x="1291920" y="2364244"/>
                  </a:lnTo>
                  <a:lnTo>
                    <a:pt x="1292098" y="2351532"/>
                  </a:lnTo>
                  <a:lnTo>
                    <a:pt x="1291932" y="2363609"/>
                  </a:lnTo>
                  <a:lnTo>
                    <a:pt x="1291920" y="2364244"/>
                  </a:lnTo>
                  <a:lnTo>
                    <a:pt x="1325245" y="2364752"/>
                  </a:lnTo>
                  <a:close/>
                </a:path>
                <a:path w="2551430" h="2780665">
                  <a:moveTo>
                    <a:pt x="1325499" y="625094"/>
                  </a:moveTo>
                  <a:lnTo>
                    <a:pt x="1292212" y="625436"/>
                  </a:lnTo>
                  <a:lnTo>
                    <a:pt x="1291971" y="596900"/>
                  </a:lnTo>
                  <a:lnTo>
                    <a:pt x="1282446" y="596900"/>
                  </a:lnTo>
                  <a:lnTo>
                    <a:pt x="1282687" y="625094"/>
                  </a:lnTo>
                  <a:lnTo>
                    <a:pt x="1282700" y="625525"/>
                  </a:lnTo>
                  <a:lnTo>
                    <a:pt x="1249299" y="625856"/>
                  </a:lnTo>
                  <a:lnTo>
                    <a:pt x="1288161" y="701687"/>
                  </a:lnTo>
                  <a:lnTo>
                    <a:pt x="1319047" y="638302"/>
                  </a:lnTo>
                  <a:lnTo>
                    <a:pt x="1320660" y="635000"/>
                  </a:lnTo>
                  <a:lnTo>
                    <a:pt x="1325283" y="625525"/>
                  </a:lnTo>
                  <a:lnTo>
                    <a:pt x="1325499" y="625094"/>
                  </a:lnTo>
                  <a:close/>
                </a:path>
                <a:path w="2551430" h="2780665">
                  <a:moveTo>
                    <a:pt x="1897761" y="1898142"/>
                  </a:moveTo>
                  <a:lnTo>
                    <a:pt x="1814449" y="1916430"/>
                  </a:lnTo>
                  <a:lnTo>
                    <a:pt x="1879092" y="1972056"/>
                  </a:lnTo>
                  <a:lnTo>
                    <a:pt x="1887423" y="1939036"/>
                  </a:lnTo>
                  <a:lnTo>
                    <a:pt x="1890382" y="1927352"/>
                  </a:lnTo>
                  <a:lnTo>
                    <a:pt x="1897761" y="1898142"/>
                  </a:lnTo>
                  <a:close/>
                </a:path>
                <a:path w="2551430" h="2780665">
                  <a:moveTo>
                    <a:pt x="1923796" y="1939036"/>
                  </a:moveTo>
                  <a:lnTo>
                    <a:pt x="1896110" y="1932051"/>
                  </a:lnTo>
                  <a:lnTo>
                    <a:pt x="1893697" y="1941322"/>
                  </a:lnTo>
                  <a:lnTo>
                    <a:pt x="1921383" y="1948307"/>
                  </a:lnTo>
                  <a:lnTo>
                    <a:pt x="1923796" y="1939036"/>
                  </a:lnTo>
                  <a:close/>
                </a:path>
                <a:path w="2551430" h="2780665">
                  <a:moveTo>
                    <a:pt x="1960753" y="1948434"/>
                  </a:moveTo>
                  <a:lnTo>
                    <a:pt x="1932940" y="1941449"/>
                  </a:lnTo>
                  <a:lnTo>
                    <a:pt x="1930654" y="1950593"/>
                  </a:lnTo>
                  <a:lnTo>
                    <a:pt x="1958340" y="1957578"/>
                  </a:lnTo>
                  <a:lnTo>
                    <a:pt x="1960753" y="1948434"/>
                  </a:lnTo>
                  <a:close/>
                </a:path>
                <a:path w="2551430" h="2780665">
                  <a:moveTo>
                    <a:pt x="1997710" y="1957705"/>
                  </a:moveTo>
                  <a:lnTo>
                    <a:pt x="1969897" y="1950720"/>
                  </a:lnTo>
                  <a:lnTo>
                    <a:pt x="1967611" y="1959991"/>
                  </a:lnTo>
                  <a:lnTo>
                    <a:pt x="1995297" y="1966976"/>
                  </a:lnTo>
                  <a:lnTo>
                    <a:pt x="1997710" y="1957705"/>
                  </a:lnTo>
                  <a:close/>
                </a:path>
                <a:path w="2551430" h="2780665">
                  <a:moveTo>
                    <a:pt x="2034540" y="1967103"/>
                  </a:moveTo>
                  <a:lnTo>
                    <a:pt x="2006854" y="1960118"/>
                  </a:lnTo>
                  <a:lnTo>
                    <a:pt x="2004568" y="1969262"/>
                  </a:lnTo>
                  <a:lnTo>
                    <a:pt x="2032254" y="1976247"/>
                  </a:lnTo>
                  <a:lnTo>
                    <a:pt x="2034540" y="1967103"/>
                  </a:lnTo>
                  <a:close/>
                </a:path>
                <a:path w="2551430" h="2780665">
                  <a:moveTo>
                    <a:pt x="2036699" y="881253"/>
                  </a:moveTo>
                  <a:lnTo>
                    <a:pt x="2033016" y="872490"/>
                  </a:lnTo>
                  <a:lnTo>
                    <a:pt x="2017585" y="878878"/>
                  </a:lnTo>
                  <a:lnTo>
                    <a:pt x="2004822" y="848106"/>
                  </a:lnTo>
                  <a:lnTo>
                    <a:pt x="1949069" y="912495"/>
                  </a:lnTo>
                  <a:lnTo>
                    <a:pt x="2034032" y="918464"/>
                  </a:lnTo>
                  <a:lnTo>
                    <a:pt x="2023110" y="892175"/>
                  </a:lnTo>
                  <a:lnTo>
                    <a:pt x="2021230" y="887653"/>
                  </a:lnTo>
                  <a:lnTo>
                    <a:pt x="2036699" y="881253"/>
                  </a:lnTo>
                  <a:close/>
                </a:path>
                <a:path w="2551430" h="2780665">
                  <a:moveTo>
                    <a:pt x="2071497" y="1976374"/>
                  </a:moveTo>
                  <a:lnTo>
                    <a:pt x="2043811" y="1969389"/>
                  </a:lnTo>
                  <a:lnTo>
                    <a:pt x="2041525" y="1978660"/>
                  </a:lnTo>
                  <a:lnTo>
                    <a:pt x="2069211" y="1985645"/>
                  </a:lnTo>
                  <a:lnTo>
                    <a:pt x="2071497" y="1976374"/>
                  </a:lnTo>
                  <a:close/>
                </a:path>
                <a:path w="2551430" h="2780665">
                  <a:moveTo>
                    <a:pt x="2071878" y="866648"/>
                  </a:moveTo>
                  <a:lnTo>
                    <a:pt x="2068195" y="857885"/>
                  </a:lnTo>
                  <a:lnTo>
                    <a:pt x="2041779" y="868807"/>
                  </a:lnTo>
                  <a:lnTo>
                    <a:pt x="2045462" y="877570"/>
                  </a:lnTo>
                  <a:lnTo>
                    <a:pt x="2071878" y="866648"/>
                  </a:lnTo>
                  <a:close/>
                </a:path>
                <a:path w="2551430" h="2780665">
                  <a:moveTo>
                    <a:pt x="2107057" y="852043"/>
                  </a:moveTo>
                  <a:lnTo>
                    <a:pt x="2103374" y="843280"/>
                  </a:lnTo>
                  <a:lnTo>
                    <a:pt x="2076958" y="854202"/>
                  </a:lnTo>
                  <a:lnTo>
                    <a:pt x="2080641" y="862965"/>
                  </a:lnTo>
                  <a:lnTo>
                    <a:pt x="2107057" y="852043"/>
                  </a:lnTo>
                  <a:close/>
                </a:path>
                <a:path w="2551430" h="2780665">
                  <a:moveTo>
                    <a:pt x="2108454" y="1985645"/>
                  </a:moveTo>
                  <a:lnTo>
                    <a:pt x="2080768" y="1978660"/>
                  </a:lnTo>
                  <a:lnTo>
                    <a:pt x="2078482" y="1987931"/>
                  </a:lnTo>
                  <a:lnTo>
                    <a:pt x="2106168" y="1994916"/>
                  </a:lnTo>
                  <a:lnTo>
                    <a:pt x="2108454" y="1985645"/>
                  </a:lnTo>
                  <a:close/>
                </a:path>
                <a:path w="2551430" h="2780665">
                  <a:moveTo>
                    <a:pt x="2142236" y="837438"/>
                  </a:moveTo>
                  <a:lnTo>
                    <a:pt x="2138553" y="828675"/>
                  </a:lnTo>
                  <a:lnTo>
                    <a:pt x="2112137" y="839597"/>
                  </a:lnTo>
                  <a:lnTo>
                    <a:pt x="2115820" y="848360"/>
                  </a:lnTo>
                  <a:lnTo>
                    <a:pt x="2142236" y="837438"/>
                  </a:lnTo>
                  <a:close/>
                </a:path>
                <a:path w="2551430" h="2780665">
                  <a:moveTo>
                    <a:pt x="2145411" y="1995043"/>
                  </a:moveTo>
                  <a:lnTo>
                    <a:pt x="2117725" y="1988058"/>
                  </a:lnTo>
                  <a:lnTo>
                    <a:pt x="2115439" y="1997202"/>
                  </a:lnTo>
                  <a:lnTo>
                    <a:pt x="2143125" y="2004187"/>
                  </a:lnTo>
                  <a:lnTo>
                    <a:pt x="2145411" y="1995043"/>
                  </a:lnTo>
                  <a:close/>
                </a:path>
                <a:path w="2551430" h="2780665">
                  <a:moveTo>
                    <a:pt x="2177415" y="822833"/>
                  </a:moveTo>
                  <a:lnTo>
                    <a:pt x="2173732" y="814070"/>
                  </a:lnTo>
                  <a:lnTo>
                    <a:pt x="2147316" y="824992"/>
                  </a:lnTo>
                  <a:lnTo>
                    <a:pt x="2150999" y="833755"/>
                  </a:lnTo>
                  <a:lnTo>
                    <a:pt x="2177415" y="822833"/>
                  </a:lnTo>
                  <a:close/>
                </a:path>
                <a:path w="2551430" h="2780665">
                  <a:moveTo>
                    <a:pt x="2182368" y="2004314"/>
                  </a:moveTo>
                  <a:lnTo>
                    <a:pt x="2154682" y="1997329"/>
                  </a:lnTo>
                  <a:lnTo>
                    <a:pt x="2152269" y="2006600"/>
                  </a:lnTo>
                  <a:lnTo>
                    <a:pt x="2180082" y="2013585"/>
                  </a:lnTo>
                  <a:lnTo>
                    <a:pt x="2182368" y="2004314"/>
                  </a:lnTo>
                  <a:close/>
                </a:path>
                <a:path w="2551430" h="2780665">
                  <a:moveTo>
                    <a:pt x="2212594" y="808228"/>
                  </a:moveTo>
                  <a:lnTo>
                    <a:pt x="2208911" y="799465"/>
                  </a:lnTo>
                  <a:lnTo>
                    <a:pt x="2182495" y="810387"/>
                  </a:lnTo>
                  <a:lnTo>
                    <a:pt x="2186178" y="819150"/>
                  </a:lnTo>
                  <a:lnTo>
                    <a:pt x="2212594" y="808228"/>
                  </a:lnTo>
                  <a:close/>
                </a:path>
                <a:path w="2551430" h="2780665">
                  <a:moveTo>
                    <a:pt x="2219325" y="2013585"/>
                  </a:moveTo>
                  <a:lnTo>
                    <a:pt x="2191639" y="2006600"/>
                  </a:lnTo>
                  <a:lnTo>
                    <a:pt x="2189226" y="2015871"/>
                  </a:lnTo>
                  <a:lnTo>
                    <a:pt x="2216912" y="2022856"/>
                  </a:lnTo>
                  <a:lnTo>
                    <a:pt x="2219325" y="2013585"/>
                  </a:lnTo>
                  <a:close/>
                </a:path>
                <a:path w="2551430" h="2780665">
                  <a:moveTo>
                    <a:pt x="2247773" y="793623"/>
                  </a:moveTo>
                  <a:lnTo>
                    <a:pt x="2244090" y="784860"/>
                  </a:lnTo>
                  <a:lnTo>
                    <a:pt x="2217674" y="795782"/>
                  </a:lnTo>
                  <a:lnTo>
                    <a:pt x="2221357" y="804545"/>
                  </a:lnTo>
                  <a:lnTo>
                    <a:pt x="2247773" y="793623"/>
                  </a:lnTo>
                  <a:close/>
                </a:path>
                <a:path w="2551430" h="2780665">
                  <a:moveTo>
                    <a:pt x="2256282" y="2022983"/>
                  </a:moveTo>
                  <a:lnTo>
                    <a:pt x="2228596" y="2015998"/>
                  </a:lnTo>
                  <a:lnTo>
                    <a:pt x="2226183" y="2025269"/>
                  </a:lnTo>
                  <a:lnTo>
                    <a:pt x="2253869" y="2032254"/>
                  </a:lnTo>
                  <a:lnTo>
                    <a:pt x="2256282" y="2022983"/>
                  </a:lnTo>
                  <a:close/>
                </a:path>
                <a:path w="2551430" h="2780665">
                  <a:moveTo>
                    <a:pt x="2282952" y="779018"/>
                  </a:moveTo>
                  <a:lnTo>
                    <a:pt x="2279269" y="770255"/>
                  </a:lnTo>
                  <a:lnTo>
                    <a:pt x="2252980" y="781177"/>
                  </a:lnTo>
                  <a:lnTo>
                    <a:pt x="2256536" y="789940"/>
                  </a:lnTo>
                  <a:lnTo>
                    <a:pt x="2282952" y="779018"/>
                  </a:lnTo>
                  <a:close/>
                </a:path>
                <a:path w="2551430" h="2780665">
                  <a:moveTo>
                    <a:pt x="2293239" y="2032254"/>
                  </a:moveTo>
                  <a:lnTo>
                    <a:pt x="2265426" y="2025269"/>
                  </a:lnTo>
                  <a:lnTo>
                    <a:pt x="2263140" y="2034540"/>
                  </a:lnTo>
                  <a:lnTo>
                    <a:pt x="2290826" y="2041525"/>
                  </a:lnTo>
                  <a:lnTo>
                    <a:pt x="2293239" y="2032254"/>
                  </a:lnTo>
                  <a:close/>
                </a:path>
                <a:path w="2551430" h="2780665">
                  <a:moveTo>
                    <a:pt x="2318131" y="764413"/>
                  </a:moveTo>
                  <a:lnTo>
                    <a:pt x="2314448" y="755662"/>
                  </a:lnTo>
                  <a:lnTo>
                    <a:pt x="2288159" y="766572"/>
                  </a:lnTo>
                  <a:lnTo>
                    <a:pt x="2291715" y="775335"/>
                  </a:lnTo>
                  <a:lnTo>
                    <a:pt x="2318131" y="764413"/>
                  </a:lnTo>
                  <a:close/>
                </a:path>
                <a:path w="2551430" h="2780665">
                  <a:moveTo>
                    <a:pt x="2330069" y="2041652"/>
                  </a:moveTo>
                  <a:lnTo>
                    <a:pt x="2302383" y="2034667"/>
                  </a:lnTo>
                  <a:lnTo>
                    <a:pt x="2300097" y="2043811"/>
                  </a:lnTo>
                  <a:lnTo>
                    <a:pt x="2327783" y="2050796"/>
                  </a:lnTo>
                  <a:lnTo>
                    <a:pt x="2330069" y="2041652"/>
                  </a:lnTo>
                  <a:close/>
                </a:path>
                <a:path w="2551430" h="2780665">
                  <a:moveTo>
                    <a:pt x="2353310" y="749808"/>
                  </a:moveTo>
                  <a:lnTo>
                    <a:pt x="2349627" y="740918"/>
                  </a:lnTo>
                  <a:lnTo>
                    <a:pt x="2323338" y="751967"/>
                  </a:lnTo>
                  <a:lnTo>
                    <a:pt x="2326894" y="760730"/>
                  </a:lnTo>
                  <a:lnTo>
                    <a:pt x="2353310" y="749808"/>
                  </a:lnTo>
                  <a:close/>
                </a:path>
                <a:path w="2551430" h="2780665">
                  <a:moveTo>
                    <a:pt x="2367026" y="2050923"/>
                  </a:moveTo>
                  <a:lnTo>
                    <a:pt x="2339340" y="2043938"/>
                  </a:lnTo>
                  <a:lnTo>
                    <a:pt x="2337054" y="2053209"/>
                  </a:lnTo>
                  <a:lnTo>
                    <a:pt x="2364740" y="2060194"/>
                  </a:lnTo>
                  <a:lnTo>
                    <a:pt x="2367026" y="2050923"/>
                  </a:lnTo>
                  <a:close/>
                </a:path>
                <a:path w="2551430" h="2780665">
                  <a:moveTo>
                    <a:pt x="2388489" y="735203"/>
                  </a:moveTo>
                  <a:lnTo>
                    <a:pt x="2384933" y="726325"/>
                  </a:lnTo>
                  <a:lnTo>
                    <a:pt x="2358517" y="737374"/>
                  </a:lnTo>
                  <a:lnTo>
                    <a:pt x="2362200" y="746137"/>
                  </a:lnTo>
                  <a:lnTo>
                    <a:pt x="2388489" y="735203"/>
                  </a:lnTo>
                  <a:close/>
                </a:path>
                <a:path w="2551430" h="2780665">
                  <a:moveTo>
                    <a:pt x="2403983" y="2060194"/>
                  </a:moveTo>
                  <a:lnTo>
                    <a:pt x="2376297" y="2053209"/>
                  </a:lnTo>
                  <a:lnTo>
                    <a:pt x="2374011" y="2062480"/>
                  </a:lnTo>
                  <a:lnTo>
                    <a:pt x="2401697" y="2069465"/>
                  </a:lnTo>
                  <a:lnTo>
                    <a:pt x="2403983" y="2060194"/>
                  </a:lnTo>
                  <a:close/>
                </a:path>
                <a:path w="2551430" h="2780665">
                  <a:moveTo>
                    <a:pt x="2423668" y="720598"/>
                  </a:moveTo>
                  <a:lnTo>
                    <a:pt x="2420112" y="711708"/>
                  </a:lnTo>
                  <a:lnTo>
                    <a:pt x="2393696" y="722757"/>
                  </a:lnTo>
                  <a:lnTo>
                    <a:pt x="2397379" y="731520"/>
                  </a:lnTo>
                  <a:lnTo>
                    <a:pt x="2423668" y="720598"/>
                  </a:lnTo>
                  <a:close/>
                </a:path>
                <a:path w="2551430" h="2780665">
                  <a:moveTo>
                    <a:pt x="2458847" y="705993"/>
                  </a:moveTo>
                  <a:lnTo>
                    <a:pt x="2455291" y="697103"/>
                  </a:lnTo>
                  <a:lnTo>
                    <a:pt x="2428875" y="708152"/>
                  </a:lnTo>
                  <a:lnTo>
                    <a:pt x="2432558" y="716915"/>
                  </a:lnTo>
                  <a:lnTo>
                    <a:pt x="2458847" y="705993"/>
                  </a:lnTo>
                  <a:close/>
                </a:path>
                <a:path w="2551430" h="2780665">
                  <a:moveTo>
                    <a:pt x="2501392" y="2089785"/>
                  </a:moveTo>
                  <a:lnTo>
                    <a:pt x="2488692" y="2078863"/>
                  </a:lnTo>
                  <a:lnTo>
                    <a:pt x="2436749" y="2034159"/>
                  </a:lnTo>
                  <a:lnTo>
                    <a:pt x="2428633" y="2066493"/>
                  </a:lnTo>
                  <a:lnTo>
                    <a:pt x="2413254" y="2062607"/>
                  </a:lnTo>
                  <a:lnTo>
                    <a:pt x="2410968" y="2071878"/>
                  </a:lnTo>
                  <a:lnTo>
                    <a:pt x="2426309" y="2075751"/>
                  </a:lnTo>
                  <a:lnTo>
                    <a:pt x="2418207" y="2108073"/>
                  </a:lnTo>
                  <a:lnTo>
                    <a:pt x="2501392" y="2089785"/>
                  </a:lnTo>
                  <a:close/>
                </a:path>
                <a:path w="2551430" h="2780665">
                  <a:moveTo>
                    <a:pt x="2550922" y="662559"/>
                  </a:moveTo>
                  <a:lnTo>
                    <a:pt x="2465959" y="656590"/>
                  </a:lnTo>
                  <a:lnTo>
                    <a:pt x="2478748" y="687400"/>
                  </a:lnTo>
                  <a:lnTo>
                    <a:pt x="2464054" y="693547"/>
                  </a:lnTo>
                  <a:lnTo>
                    <a:pt x="2467737" y="702310"/>
                  </a:lnTo>
                  <a:lnTo>
                    <a:pt x="2482405" y="696226"/>
                  </a:lnTo>
                  <a:lnTo>
                    <a:pt x="2495169" y="726948"/>
                  </a:lnTo>
                  <a:lnTo>
                    <a:pt x="2533650" y="682498"/>
                  </a:lnTo>
                  <a:lnTo>
                    <a:pt x="2550922" y="662559"/>
                  </a:lnTo>
                  <a:close/>
                </a:path>
              </a:pathLst>
            </a:custGeom>
            <a:solidFill>
              <a:srgbClr val="424242"/>
            </a:solidFill>
          </p:spPr>
          <p:txBody>
            <a:bodyPr wrap="square" lIns="0" tIns="0" rIns="0" bIns="0" rtlCol="0">
              <a:prstTxWarp prst="textNoShape">
                <a:avLst/>
              </a:prstTxWarp>
              <a:noAutofit/>
            </a:bodyPr>
            <a:lstStyle/>
            <a:p>
              <a:endParaRPr lang="fr-FR"/>
            </a:p>
          </p:txBody>
        </p:sp>
      </p:grpSp>
      <p:sp>
        <p:nvSpPr>
          <p:cNvPr id="7" name="ZoneTexte 6">
            <a:extLst>
              <a:ext uri="{FF2B5EF4-FFF2-40B4-BE49-F238E27FC236}">
                <a16:creationId xmlns:a16="http://schemas.microsoft.com/office/drawing/2014/main" id="{03F08B1E-D74A-9947-41DC-40A6AFBB80DF}"/>
              </a:ext>
            </a:extLst>
          </p:cNvPr>
          <p:cNvSpPr txBox="1"/>
          <p:nvPr/>
        </p:nvSpPr>
        <p:spPr>
          <a:xfrm>
            <a:off x="3642311" y="2275035"/>
            <a:ext cx="1670522" cy="369332"/>
          </a:xfrm>
          <a:prstGeom prst="rect">
            <a:avLst/>
          </a:prstGeom>
          <a:noFill/>
          <a:ln w="38100">
            <a:solidFill>
              <a:srgbClr val="FFC000"/>
            </a:solidFill>
          </a:ln>
        </p:spPr>
        <p:txBody>
          <a:bodyPr wrap="none" rtlCol="0">
            <a:spAutoFit/>
          </a:bodyPr>
          <a:lstStyle/>
          <a:p>
            <a:r>
              <a:rPr lang="fr-FR" b="1" dirty="0" err="1"/>
              <a:t>hiring</a:t>
            </a:r>
            <a:r>
              <a:rPr lang="fr-FR" b="1" dirty="0"/>
              <a:t> </a:t>
            </a:r>
            <a:r>
              <a:rPr lang="fr-FR" b="1" dirty="0" err="1"/>
              <a:t>intensity</a:t>
            </a:r>
            <a:r>
              <a:rPr lang="fr-FR" b="1" dirty="0"/>
              <a:t> </a:t>
            </a:r>
          </a:p>
        </p:txBody>
      </p:sp>
      <p:sp>
        <p:nvSpPr>
          <p:cNvPr id="8" name="ZoneTexte 7">
            <a:extLst>
              <a:ext uri="{FF2B5EF4-FFF2-40B4-BE49-F238E27FC236}">
                <a16:creationId xmlns:a16="http://schemas.microsoft.com/office/drawing/2014/main" id="{EFB1934E-4FEB-D70A-1AAB-E36259F7F96E}"/>
              </a:ext>
            </a:extLst>
          </p:cNvPr>
          <p:cNvSpPr txBox="1"/>
          <p:nvPr/>
        </p:nvSpPr>
        <p:spPr>
          <a:xfrm>
            <a:off x="5889325" y="3286968"/>
            <a:ext cx="1997022" cy="369332"/>
          </a:xfrm>
          <a:prstGeom prst="rect">
            <a:avLst/>
          </a:prstGeom>
          <a:noFill/>
          <a:ln w="38100">
            <a:solidFill>
              <a:srgbClr val="FFC000"/>
            </a:solidFill>
          </a:ln>
        </p:spPr>
        <p:txBody>
          <a:bodyPr wrap="none" rtlCol="0">
            <a:spAutoFit/>
          </a:bodyPr>
          <a:lstStyle/>
          <a:p>
            <a:r>
              <a:rPr lang="fr-FR" b="1" dirty="0" err="1"/>
              <a:t>Lack</a:t>
            </a:r>
            <a:r>
              <a:rPr lang="fr-FR" b="1" dirty="0"/>
              <a:t> of </a:t>
            </a:r>
            <a:r>
              <a:rPr lang="fr-FR" b="1" dirty="0" err="1"/>
              <a:t>manpower</a:t>
            </a:r>
            <a:endParaRPr lang="fr-FR" b="1" dirty="0"/>
          </a:p>
        </p:txBody>
      </p:sp>
      <p:sp>
        <p:nvSpPr>
          <p:cNvPr id="9" name="ZoneTexte 8">
            <a:extLst>
              <a:ext uri="{FF2B5EF4-FFF2-40B4-BE49-F238E27FC236}">
                <a16:creationId xmlns:a16="http://schemas.microsoft.com/office/drawing/2014/main" id="{E8FBB177-5776-C92F-0053-3CB452941023}"/>
              </a:ext>
            </a:extLst>
          </p:cNvPr>
          <p:cNvSpPr txBox="1"/>
          <p:nvPr/>
        </p:nvSpPr>
        <p:spPr>
          <a:xfrm>
            <a:off x="5889325" y="4768438"/>
            <a:ext cx="2783583" cy="369332"/>
          </a:xfrm>
          <a:prstGeom prst="rect">
            <a:avLst/>
          </a:prstGeom>
          <a:noFill/>
          <a:ln w="38100">
            <a:solidFill>
              <a:srgbClr val="FFC000"/>
            </a:solidFill>
          </a:ln>
        </p:spPr>
        <p:txBody>
          <a:bodyPr wrap="none" rtlCol="0">
            <a:spAutoFit/>
          </a:bodyPr>
          <a:lstStyle/>
          <a:p>
            <a:r>
              <a:rPr lang="fr-FR" b="1" dirty="0"/>
              <a:t>Training – </a:t>
            </a:r>
            <a:r>
              <a:rPr lang="fr-FR" b="1" dirty="0" err="1"/>
              <a:t>employment</a:t>
            </a:r>
            <a:r>
              <a:rPr lang="fr-FR" b="1" dirty="0"/>
              <a:t> </a:t>
            </a:r>
            <a:r>
              <a:rPr lang="fr-FR" b="1" dirty="0" err="1"/>
              <a:t>link</a:t>
            </a:r>
            <a:endParaRPr lang="fr-FR" b="1" dirty="0"/>
          </a:p>
        </p:txBody>
      </p:sp>
      <p:sp>
        <p:nvSpPr>
          <p:cNvPr id="10" name="ZoneTexte 9">
            <a:extLst>
              <a:ext uri="{FF2B5EF4-FFF2-40B4-BE49-F238E27FC236}">
                <a16:creationId xmlns:a16="http://schemas.microsoft.com/office/drawing/2014/main" id="{27937870-9976-DBCA-9F8E-A5D66E4CAB02}"/>
              </a:ext>
            </a:extLst>
          </p:cNvPr>
          <p:cNvSpPr txBox="1"/>
          <p:nvPr/>
        </p:nvSpPr>
        <p:spPr>
          <a:xfrm>
            <a:off x="3040255" y="5814143"/>
            <a:ext cx="2874633" cy="369332"/>
          </a:xfrm>
          <a:prstGeom prst="rect">
            <a:avLst/>
          </a:prstGeom>
          <a:noFill/>
          <a:ln w="38100">
            <a:solidFill>
              <a:srgbClr val="FFC000"/>
            </a:solidFill>
          </a:ln>
        </p:spPr>
        <p:txBody>
          <a:bodyPr wrap="none" rtlCol="0">
            <a:spAutoFit/>
          </a:bodyPr>
          <a:lstStyle/>
          <a:p>
            <a:r>
              <a:rPr lang="fr-FR" b="1" dirty="0" err="1"/>
              <a:t>Difficult</a:t>
            </a:r>
            <a:r>
              <a:rPr lang="fr-FR" b="1" dirty="0"/>
              <a:t> </a:t>
            </a:r>
            <a:r>
              <a:rPr lang="fr-FR" b="1" dirty="0" err="1"/>
              <a:t>working</a:t>
            </a:r>
            <a:r>
              <a:rPr lang="fr-FR" b="1" dirty="0"/>
              <a:t> conditions </a:t>
            </a:r>
          </a:p>
        </p:txBody>
      </p:sp>
      <p:sp>
        <p:nvSpPr>
          <p:cNvPr id="11" name="ZoneTexte 10">
            <a:extLst>
              <a:ext uri="{FF2B5EF4-FFF2-40B4-BE49-F238E27FC236}">
                <a16:creationId xmlns:a16="http://schemas.microsoft.com/office/drawing/2014/main" id="{6A71CABB-B948-E56E-233A-D280462CC413}"/>
              </a:ext>
            </a:extLst>
          </p:cNvPr>
          <p:cNvSpPr txBox="1"/>
          <p:nvPr/>
        </p:nvSpPr>
        <p:spPr>
          <a:xfrm>
            <a:off x="88494" y="4768438"/>
            <a:ext cx="3361882" cy="369332"/>
          </a:xfrm>
          <a:prstGeom prst="rect">
            <a:avLst/>
          </a:prstGeom>
          <a:noFill/>
          <a:ln w="38100">
            <a:solidFill>
              <a:srgbClr val="FFC000"/>
            </a:solidFill>
          </a:ln>
        </p:spPr>
        <p:txBody>
          <a:bodyPr wrap="none" rtlCol="0">
            <a:spAutoFit/>
          </a:bodyPr>
          <a:lstStyle/>
          <a:p>
            <a:r>
              <a:rPr lang="fr-FR" b="1" dirty="0"/>
              <a:t>Incidence of short-</a:t>
            </a:r>
            <a:r>
              <a:rPr lang="fr-FR" b="1" dirty="0" err="1"/>
              <a:t>term</a:t>
            </a:r>
            <a:r>
              <a:rPr lang="fr-FR" b="1" dirty="0"/>
              <a:t> </a:t>
            </a:r>
            <a:r>
              <a:rPr lang="fr-FR" b="1" dirty="0" err="1"/>
              <a:t>contracts</a:t>
            </a:r>
            <a:endParaRPr lang="fr-FR" b="1" dirty="0"/>
          </a:p>
        </p:txBody>
      </p:sp>
      <p:sp>
        <p:nvSpPr>
          <p:cNvPr id="12" name="ZoneTexte 11">
            <a:extLst>
              <a:ext uri="{FF2B5EF4-FFF2-40B4-BE49-F238E27FC236}">
                <a16:creationId xmlns:a16="http://schemas.microsoft.com/office/drawing/2014/main" id="{5437C9E4-D6A3-916E-88CE-C04BA93A165E}"/>
              </a:ext>
            </a:extLst>
          </p:cNvPr>
          <p:cNvSpPr txBox="1"/>
          <p:nvPr/>
        </p:nvSpPr>
        <p:spPr>
          <a:xfrm>
            <a:off x="491850" y="3244334"/>
            <a:ext cx="2306465" cy="369332"/>
          </a:xfrm>
          <a:prstGeom prst="rect">
            <a:avLst/>
          </a:prstGeom>
          <a:noFill/>
          <a:ln w="38100">
            <a:solidFill>
              <a:srgbClr val="FFC000"/>
            </a:solidFill>
          </a:ln>
        </p:spPr>
        <p:txBody>
          <a:bodyPr wrap="none" rtlCol="0">
            <a:spAutoFit/>
          </a:bodyPr>
          <a:lstStyle/>
          <a:p>
            <a:r>
              <a:rPr lang="fr-FR" b="1" dirty="0"/>
              <a:t>Geographic </a:t>
            </a:r>
            <a:r>
              <a:rPr lang="fr-FR" b="1" dirty="0" err="1"/>
              <a:t>mismatch</a:t>
            </a:r>
            <a:r>
              <a:rPr lang="fr-FR" b="1" dirty="0"/>
              <a:t> </a:t>
            </a:r>
          </a:p>
        </p:txBody>
      </p:sp>
    </p:spTree>
    <p:extLst>
      <p:ext uri="{BB962C8B-B14F-4D97-AF65-F5344CB8AC3E}">
        <p14:creationId xmlns:p14="http://schemas.microsoft.com/office/powerpoint/2010/main" val="1360173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6B29AE-3F70-4204-EE14-D3B8461E9C82}"/>
              </a:ext>
            </a:extLst>
          </p:cNvPr>
          <p:cNvSpPr>
            <a:spLocks noGrp="1"/>
          </p:cNvSpPr>
          <p:nvPr>
            <p:ph type="ctrTitle"/>
          </p:nvPr>
        </p:nvSpPr>
        <p:spPr/>
        <p:txBody>
          <a:bodyPr/>
          <a:lstStyle/>
          <a:p>
            <a:r>
              <a:rPr lang="en-US"/>
              <a:t>French policies tackling </a:t>
            </a:r>
            <a:r>
              <a:rPr lang="en-US" dirty="0" err="1"/>
              <a:t>labour</a:t>
            </a:r>
            <a:r>
              <a:rPr lang="en-US" dirty="0"/>
              <a:t> shortages </a:t>
            </a:r>
          </a:p>
        </p:txBody>
      </p:sp>
      <p:sp>
        <p:nvSpPr>
          <p:cNvPr id="3" name="Espace réservé du contenu 2">
            <a:extLst>
              <a:ext uri="{FF2B5EF4-FFF2-40B4-BE49-F238E27FC236}">
                <a16:creationId xmlns:a16="http://schemas.microsoft.com/office/drawing/2014/main" id="{20035E7C-0B89-8218-710D-E63B061A7FD4}"/>
              </a:ext>
            </a:extLst>
          </p:cNvPr>
          <p:cNvSpPr>
            <a:spLocks noGrp="1"/>
          </p:cNvSpPr>
          <p:nvPr>
            <p:ph sz="quarter" idx="10"/>
          </p:nvPr>
        </p:nvSpPr>
        <p:spPr/>
        <p:txBody>
          <a:bodyPr>
            <a:normAutofit/>
          </a:bodyPr>
          <a:lstStyle/>
          <a:p>
            <a:r>
              <a:rPr lang="en-US" sz="2500" dirty="0"/>
              <a:t>Public policies focus on shortage jobs for several reasons :</a:t>
            </a:r>
          </a:p>
          <a:p>
            <a:pPr marL="457200" indent="-457200">
              <a:lnSpc>
                <a:spcPct val="100000"/>
              </a:lnSpc>
              <a:buFontTx/>
              <a:buChar char="-"/>
            </a:pPr>
            <a:r>
              <a:rPr lang="en-US" sz="2500" b="1" dirty="0"/>
              <a:t>reduce unemployment</a:t>
            </a:r>
            <a:r>
              <a:rPr lang="en-US" sz="2500" dirty="0"/>
              <a:t>, by encouraging job seekers to move towards those trades with unmet needs.</a:t>
            </a:r>
          </a:p>
          <a:p>
            <a:pPr marL="457200" indent="-457200">
              <a:lnSpc>
                <a:spcPct val="100000"/>
              </a:lnSpc>
              <a:buFontTx/>
              <a:buChar char="-"/>
            </a:pPr>
            <a:r>
              <a:rPr lang="en-US" sz="2500" dirty="0"/>
              <a:t>Promote </a:t>
            </a:r>
            <a:r>
              <a:rPr lang="en-US" sz="2500" b="1" dirty="0"/>
              <a:t>further training and professional reconversion</a:t>
            </a:r>
            <a:r>
              <a:rPr lang="en-US" sz="2500" dirty="0"/>
              <a:t>, so that workers can acquire the necessary skills for these jobs.</a:t>
            </a:r>
          </a:p>
          <a:p>
            <a:pPr marL="457200" indent="-457200">
              <a:lnSpc>
                <a:spcPct val="100000"/>
              </a:lnSpc>
              <a:buFontTx/>
              <a:buChar char="-"/>
            </a:pPr>
            <a:r>
              <a:rPr lang="en-US" sz="2500" dirty="0"/>
              <a:t>Improve the </a:t>
            </a:r>
            <a:r>
              <a:rPr lang="en-US" sz="2500" b="1" dirty="0"/>
              <a:t>attractiveness </a:t>
            </a:r>
            <a:r>
              <a:rPr lang="en-US" sz="2500" dirty="0"/>
              <a:t>of these professions in terms of working conditions, remuneration, technological evolutions, etc. </a:t>
            </a:r>
          </a:p>
          <a:p>
            <a:pPr marL="457200" indent="-457200">
              <a:lnSpc>
                <a:spcPct val="100000"/>
              </a:lnSpc>
              <a:buFontTx/>
              <a:buChar char="-"/>
            </a:pPr>
            <a:r>
              <a:rPr lang="en-US" sz="2500" dirty="0"/>
              <a:t>Guide </a:t>
            </a:r>
            <a:r>
              <a:rPr lang="en-US" sz="2500" b="1" dirty="0"/>
              <a:t>youth initial training choices</a:t>
            </a:r>
            <a:r>
              <a:rPr lang="en-US" sz="2500" dirty="0"/>
              <a:t> towards shortage jobs (i.e. IVET reform) </a:t>
            </a:r>
          </a:p>
          <a:p>
            <a:endParaRPr lang="en-US" sz="2500" dirty="0"/>
          </a:p>
          <a:p>
            <a:endParaRPr lang="fr-FR" sz="2500" dirty="0"/>
          </a:p>
        </p:txBody>
      </p:sp>
    </p:spTree>
    <p:extLst>
      <p:ext uri="{BB962C8B-B14F-4D97-AF65-F5344CB8AC3E}">
        <p14:creationId xmlns:p14="http://schemas.microsoft.com/office/powerpoint/2010/main" val="3242941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en-GB"/>
              <a:t>Examples of national policies tackling labour shortages </a:t>
            </a:r>
          </a:p>
        </p:txBody>
      </p:sp>
      <p:sp>
        <p:nvSpPr>
          <p:cNvPr id="3" name="Inhaltsplatzhalter 2">
            <a:extLst>
              <a:ext uri="{FF2B5EF4-FFF2-40B4-BE49-F238E27FC236}">
                <a16:creationId xmlns:a16="http://schemas.microsoft.com/office/drawing/2014/main" id="{AC6E49E9-EABB-5C0C-B7BE-BE1A67A8DE92}"/>
              </a:ext>
            </a:extLst>
          </p:cNvPr>
          <p:cNvSpPr>
            <a:spLocks noGrp="1"/>
          </p:cNvSpPr>
          <p:nvPr>
            <p:ph sz="quarter" idx="10"/>
          </p:nvPr>
        </p:nvSpPr>
        <p:spPr>
          <a:xfrm>
            <a:off x="110049" y="1556420"/>
            <a:ext cx="8935626" cy="5680959"/>
          </a:xfrm>
        </p:spPr>
        <p:txBody>
          <a:bodyPr>
            <a:normAutofit/>
          </a:bodyPr>
          <a:lstStyle/>
          <a:p>
            <a:pPr marL="457200" indent="-457200">
              <a:buFont typeface="Arial" panose="020B0604020202020204" pitchFamily="34" charset="0"/>
              <a:buChar char="•"/>
            </a:pPr>
            <a:r>
              <a:rPr lang="en-GB" sz="2400" dirty="0"/>
              <a:t>The </a:t>
            </a:r>
            <a:r>
              <a:rPr lang="en-GB" sz="2400" b="1" dirty="0"/>
              <a:t>Covid</a:t>
            </a:r>
            <a:r>
              <a:rPr lang="en-GB" sz="2400" dirty="0"/>
              <a:t> </a:t>
            </a:r>
            <a:r>
              <a:rPr lang="en-GB" sz="2400" b="1" dirty="0"/>
              <a:t>crisis</a:t>
            </a:r>
            <a:r>
              <a:rPr lang="en-GB" sz="2400" dirty="0"/>
              <a:t> was an opportunity to boost career transitions policies </a:t>
            </a:r>
          </a:p>
          <a:p>
            <a:pPr marL="1143000" lvl="1" indent="-457200">
              <a:buFont typeface="Courier New" panose="02070309020205020404" pitchFamily="49" charset="0"/>
              <a:buChar char="o"/>
            </a:pPr>
            <a:r>
              <a:rPr lang="en-GB" sz="2200" dirty="0"/>
              <a:t>Plan relance (2020)</a:t>
            </a:r>
          </a:p>
          <a:p>
            <a:pPr marL="457200" indent="-457200">
              <a:buFont typeface="Arial" panose="020B0604020202020204" pitchFamily="34" charset="0"/>
              <a:buChar char="•"/>
            </a:pPr>
            <a:r>
              <a:rPr lang="en-GB" sz="2400" dirty="0"/>
              <a:t>Push-policies (towards shortage jobs) addressed to </a:t>
            </a:r>
            <a:r>
              <a:rPr lang="en-GB" sz="2400" b="1" dirty="0"/>
              <a:t>jobseekers</a:t>
            </a:r>
          </a:p>
          <a:p>
            <a:pPr marL="1143000" lvl="1" indent="-457200">
              <a:buFont typeface="Courier New" panose="02070309020205020404" pitchFamily="49" charset="0"/>
              <a:buChar char="o"/>
            </a:pPr>
            <a:r>
              <a:rPr lang="en-GB" sz="2200" dirty="0">
                <a:ea typeface="Times New Roman" panose="02020603050405020304" pitchFamily="18" charset="0"/>
                <a:cs typeface="Times New Roman" panose="02020603050405020304" pitchFamily="18" charset="0"/>
              </a:rPr>
              <a:t>F</a:t>
            </a:r>
            <a:r>
              <a:rPr lang="en-GB" sz="2200" dirty="0">
                <a:effectLst/>
                <a:ea typeface="Times New Roman" panose="02020603050405020304" pitchFamily="18" charset="0"/>
                <a:cs typeface="Times New Roman" panose="02020603050405020304" pitchFamily="18" charset="0"/>
              </a:rPr>
              <a:t>ramework to reduce recruitment shortages (2021)</a:t>
            </a:r>
            <a:endParaRPr lang="en-GB" sz="2200" dirty="0"/>
          </a:p>
          <a:p>
            <a:pPr marL="457200" indent="-457200">
              <a:buFont typeface="Arial" panose="020B0604020202020204" pitchFamily="34" charset="0"/>
              <a:buChar char="•"/>
            </a:pPr>
            <a:r>
              <a:rPr lang="en-GB" sz="2400" dirty="0"/>
              <a:t>Grants for </a:t>
            </a:r>
            <a:r>
              <a:rPr lang="en-GB" sz="2400" b="1" dirty="0"/>
              <a:t>upskilling/reskilling </a:t>
            </a:r>
            <a:r>
              <a:rPr lang="en-GB" sz="2400" dirty="0"/>
              <a:t>based on shortage job pre-requisites</a:t>
            </a:r>
          </a:p>
          <a:p>
            <a:pPr marL="1143000" lvl="1" indent="-457200">
              <a:buFont typeface="Courier New" panose="02070309020205020404" pitchFamily="49" charset="0"/>
              <a:buChar char="o"/>
            </a:pPr>
            <a:r>
              <a:rPr lang="en-GB" sz="2200" dirty="0"/>
              <a:t>Projects targeting an occupation with strong or emerging employment prospects can be privileged (since 2018)</a:t>
            </a:r>
          </a:p>
          <a:p>
            <a:pPr marL="457200" indent="-457200">
              <a:buFont typeface="Arial" panose="020B0604020202020204" pitchFamily="34" charset="0"/>
              <a:buChar char="•"/>
            </a:pPr>
            <a:r>
              <a:rPr lang="en-GB" sz="2400" b="1" dirty="0"/>
              <a:t>Foreign workers </a:t>
            </a:r>
            <a:r>
              <a:rPr lang="en-GB" sz="2400" dirty="0"/>
              <a:t>(extra-EU) employed in occupations experiencing recruitment difficulties, a (temporary) residence permit can now be granted </a:t>
            </a:r>
          </a:p>
          <a:p>
            <a:pPr marL="1143000" lvl="1" indent="-457200">
              <a:buFont typeface="Courier New" panose="02070309020205020404" pitchFamily="49" charset="0"/>
              <a:buChar char="o"/>
            </a:pPr>
            <a:r>
              <a:rPr lang="en-GB" sz="2200" dirty="0"/>
              <a:t>Immigration act (2024)</a:t>
            </a:r>
          </a:p>
          <a:p>
            <a:pPr marL="457200" indent="-457200">
              <a:buFont typeface="Arial" panose="020B0604020202020204" pitchFamily="34" charset="0"/>
              <a:buChar char="•"/>
            </a:pPr>
            <a:endParaRPr lang="en-GB" dirty="0"/>
          </a:p>
          <a:p>
            <a:pPr marL="457200" indent="-457200">
              <a:buFont typeface="Arial" panose="020B0604020202020204" pitchFamily="34" charset="0"/>
              <a:buChar char="•"/>
            </a:pPr>
            <a:endParaRPr lang="en-GB" dirty="0"/>
          </a:p>
        </p:txBody>
      </p:sp>
    </p:spTree>
    <p:extLst>
      <p:ext uri="{BB962C8B-B14F-4D97-AF65-F5344CB8AC3E}">
        <p14:creationId xmlns:p14="http://schemas.microsoft.com/office/powerpoint/2010/main" val="362619123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A786F4D3521C947A13764588761BDFD" ma:contentTypeVersion="13" ma:contentTypeDescription="Ein neues Dokument erstellen." ma:contentTypeScope="" ma:versionID="19c55e26425c36d25f2885635c132951">
  <xsd:schema xmlns:xsd="http://www.w3.org/2001/XMLSchema" xmlns:xs="http://www.w3.org/2001/XMLSchema" xmlns:p="http://schemas.microsoft.com/office/2006/metadata/properties" xmlns:ns2="62366948-6865-4f5e-9e13-175c864d6460" xmlns:ns3="b60ce84f-f280-4667-9800-e3f576e2a563" targetNamespace="http://schemas.microsoft.com/office/2006/metadata/properties" ma:root="true" ma:fieldsID="ff6bc6a7c77e7a478956928e1d70d72d" ns2:_="" ns3:_="">
    <xsd:import namespace="62366948-6865-4f5e-9e13-175c864d6460"/>
    <xsd:import namespace="b60ce84f-f280-4667-9800-e3f576e2a56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366948-6865-4f5e-9e13-175c864d646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85d66e8a-b612-4457-adbc-74bf8204ec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60ce84f-f280-4667-9800-e3f576e2a56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c56780-86c1-413c-9fe6-1747b3b964a4}" ma:internalName="TaxCatchAll" ma:showField="CatchAllData" ma:web="b60ce84f-f280-4667-9800-e3f576e2a56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60ce84f-f280-4667-9800-e3f576e2a563" xsi:nil="true"/>
    <lcf76f155ced4ddcb4097134ff3c332f xmlns="62366948-6865-4f5e-9e13-175c864d646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D1822C-BD73-4086-B6F1-801F42C942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366948-6865-4f5e-9e13-175c864d6460"/>
    <ds:schemaRef ds:uri="b60ce84f-f280-4667-9800-e3f576e2a5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1D17F8E-3CB6-4F1A-AB1C-C0FA346E23D7}">
  <ds:schemaRefs>
    <ds:schemaRef ds:uri="b60ce84f-f280-4667-9800-e3f576e2a563"/>
    <ds:schemaRef ds:uri="http://schemas.microsoft.com/office/2006/metadata/properties"/>
    <ds:schemaRef ds:uri="http://www.w3.org/XML/1998/namespace"/>
    <ds:schemaRef ds:uri="http://purl.org/dc/elements/1.1/"/>
    <ds:schemaRef ds:uri="http://purl.org/dc/dcmitype/"/>
    <ds:schemaRef ds:uri="http://schemas.openxmlformats.org/package/2006/metadata/core-properties"/>
    <ds:schemaRef ds:uri="http://schemas.microsoft.com/office/2006/documentManagement/types"/>
    <ds:schemaRef ds:uri="http://schemas.microsoft.com/office/infopath/2007/PartnerControls"/>
    <ds:schemaRef ds:uri="62366948-6865-4f5e-9e13-175c864d6460"/>
    <ds:schemaRef ds:uri="http://purl.org/dc/terms/"/>
  </ds:schemaRefs>
</ds:datastoreItem>
</file>

<file path=customXml/itemProps3.xml><?xml version="1.0" encoding="utf-8"?>
<ds:datastoreItem xmlns:ds="http://schemas.openxmlformats.org/officeDocument/2006/customXml" ds:itemID="{404DF3C6-2793-4481-929B-A0395C7E912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955</TotalTime>
  <Words>1912</Words>
  <Application>Microsoft Office PowerPoint</Application>
  <PresentationFormat>Grand écran</PresentationFormat>
  <Paragraphs>158</Paragraphs>
  <Slides>16</Slides>
  <Notes>16</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16</vt:i4>
      </vt:variant>
    </vt:vector>
  </HeadingPairs>
  <TitlesOfParts>
    <vt:vector size="28" baseType="lpstr">
      <vt:lpstr>Aptos</vt:lpstr>
      <vt:lpstr>Arial</vt:lpstr>
      <vt:lpstr>Calibri</vt:lpstr>
      <vt:lpstr>Cambria Math</vt:lpstr>
      <vt:lpstr>Courier New</vt:lpstr>
      <vt:lpstr>IBM Plex Sans</vt:lpstr>
      <vt:lpstr>Marianne</vt:lpstr>
      <vt:lpstr>Open Sans</vt:lpstr>
      <vt:lpstr>Times New Roman</vt:lpstr>
      <vt:lpstr>Verdana</vt:lpstr>
      <vt:lpstr>Wingdings</vt:lpstr>
      <vt:lpstr>Custom Design</vt:lpstr>
      <vt:lpstr>Présentation PowerPoint</vt:lpstr>
      <vt:lpstr>Agenda</vt:lpstr>
      <vt:lpstr>Labour shortages in France</vt:lpstr>
      <vt:lpstr>How it is measured ? </vt:lpstr>
      <vt:lpstr>How it is measured ? </vt:lpstr>
      <vt:lpstr>How it is measured ? </vt:lpstr>
      <vt:lpstr>Complementary indicators aiming to shed light on shortage reasons</vt:lpstr>
      <vt:lpstr>French policies tackling labour shortages </vt:lpstr>
      <vt:lpstr>Examples of national policies tackling labour shortages </vt:lpstr>
      <vt:lpstr>Did these policies prove to be successful ? </vt:lpstr>
      <vt:lpstr>Did these policies prove to be successful ? </vt:lpstr>
      <vt:lpstr>Shortage Occupations: Might Young People be the Answer?</vt:lpstr>
      <vt:lpstr>Shortage Occupations: Might Young People be the Answer?</vt:lpstr>
      <vt:lpstr>Some key messages </vt:lpstr>
      <vt:lpstr>Focus on building and construction </vt:lpstr>
      <vt:lpstr>Grazie per l‘attenzione ! Merci pour votre attention !  Matteo Sgarzi matteo.sgarzi@cereq.fr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Ciprian Panzaru</dc:creator>
  <cp:lastModifiedBy>SGARZI Matteo</cp:lastModifiedBy>
  <cp:revision>98</cp:revision>
  <cp:lastPrinted>2024-08-27T12:24:24Z</cp:lastPrinted>
  <dcterms:created xsi:type="dcterms:W3CDTF">2021-07-14T07:03:25Z</dcterms:created>
  <dcterms:modified xsi:type="dcterms:W3CDTF">2024-09-02T10:48:31Z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0x0101005A786F4D3521C947A13764588761BDFD</vt:lpwstr>
  </property>
  <property fmtid="{D5CDD505-2E9C-101B-9397-08002B2CF9AE}" pid="3" name="MediaServiceImageTags">
    <vt:lpwstr/>
  </property>
</Properties>
</file>