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4"/>
  </p:sldMasterIdLst>
  <p:handoutMasterIdLst>
    <p:handoutMasterId r:id="rId23"/>
  </p:handoutMasterIdLst>
  <p:sldIdLst>
    <p:sldId id="287" r:id="rId5"/>
    <p:sldId id="293" r:id="rId6"/>
    <p:sldId id="302" r:id="rId7"/>
    <p:sldId id="300" r:id="rId8"/>
    <p:sldId id="289" r:id="rId9"/>
    <p:sldId id="296" r:id="rId10"/>
    <p:sldId id="292" r:id="rId11"/>
    <p:sldId id="299" r:id="rId12"/>
    <p:sldId id="301" r:id="rId13"/>
    <p:sldId id="304" r:id="rId14"/>
    <p:sldId id="305" r:id="rId15"/>
    <p:sldId id="308" r:id="rId16"/>
    <p:sldId id="306" r:id="rId17"/>
    <p:sldId id="307" r:id="rId18"/>
    <p:sldId id="291" r:id="rId19"/>
    <p:sldId id="309" r:id="rId20"/>
    <p:sldId id="290" r:id="rId21"/>
    <p:sldId id="310" r:id="rId22"/>
  </p:sldIdLst>
  <p:sldSz cx="12192000" cy="6858000"/>
  <p:notesSz cx="6888163" cy="100218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BA01C2F-7B8F-58FF-231C-4B33C68A644F}" name="kassgjxjt7@goetheuniversitaet.onmicrosoft.com" initials="k" userId="kassgjxjt7@goetheuniversitaet.onmicrosoft.com" providerId="None"/>
  <p188:author id="{CF70888A-B34C-C119-1D1D-90E510B7CD70}" name="MW" initials="MW" userId="MW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nald.s.larsen@gmail.com" initials="r" lastIdx="1" clrIdx="0">
    <p:extLst>
      <p:ext uri="{19B8F6BF-5375-455C-9EA6-DF929625EA0E}">
        <p15:presenceInfo xmlns:p15="http://schemas.microsoft.com/office/powerpoint/2012/main" userId="89381c6f69a7aad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Designformatvorlage 1 - Akz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93D81CF-94F2-401A-BA57-92F5A7B2D0C5}" styleName="Mittlere Formatvorlag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688" autoAdjust="0"/>
    <p:restoredTop sz="94660"/>
  </p:normalViewPr>
  <p:slideViewPr>
    <p:cSldViewPr snapToGrid="0">
      <p:cViewPr varScale="1">
        <p:scale>
          <a:sx n="90" d="100"/>
          <a:sy n="90" d="100"/>
        </p:scale>
        <p:origin x="688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2280" y="8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399747-045C-2641-98A7-6F14C7DD6F0C}" type="doc">
      <dgm:prSet loTypeId="urn:microsoft.com/office/officeart/2009/layout/CircleArrowProcess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2EEA4F37-A1C1-654A-9CF7-C50F68547EFD}">
      <dgm:prSet phldrT="[Text]"/>
      <dgm:spPr/>
      <dgm:t>
        <a:bodyPr/>
        <a:lstStyle/>
        <a:p>
          <a:r>
            <a:rPr lang="en-GB" dirty="0"/>
            <a:t>Mega Factors</a:t>
          </a:r>
        </a:p>
      </dgm:t>
    </dgm:pt>
    <dgm:pt modelId="{3495506B-E090-B747-9CEA-A859EBA2FE0D}" type="parTrans" cxnId="{0613A561-1393-7645-853C-04C45F0BD717}">
      <dgm:prSet/>
      <dgm:spPr/>
      <dgm:t>
        <a:bodyPr/>
        <a:lstStyle/>
        <a:p>
          <a:endParaRPr lang="en-GB"/>
        </a:p>
      </dgm:t>
    </dgm:pt>
    <dgm:pt modelId="{FBC013F9-6B36-974B-8290-145AE04C7C61}" type="sibTrans" cxnId="{0613A561-1393-7645-853C-04C45F0BD717}">
      <dgm:prSet/>
      <dgm:spPr/>
      <dgm:t>
        <a:bodyPr/>
        <a:lstStyle/>
        <a:p>
          <a:endParaRPr lang="en-GB"/>
        </a:p>
      </dgm:t>
    </dgm:pt>
    <dgm:pt modelId="{45B98D6A-2BB8-D84C-8018-DDEEBAAAD495}">
      <dgm:prSet phldrT="[Text]"/>
      <dgm:spPr/>
      <dgm:t>
        <a:bodyPr/>
        <a:lstStyle/>
        <a:p>
          <a:r>
            <a:rPr lang="en-GB" dirty="0"/>
            <a:t>Organisations</a:t>
          </a:r>
        </a:p>
      </dgm:t>
    </dgm:pt>
    <dgm:pt modelId="{7CCE6BA4-03EA-344A-A18C-3FC7DF2C6556}" type="parTrans" cxnId="{392029AB-8D04-D748-9F4A-20BF3E4CDBBF}">
      <dgm:prSet/>
      <dgm:spPr/>
      <dgm:t>
        <a:bodyPr/>
        <a:lstStyle/>
        <a:p>
          <a:endParaRPr lang="en-GB"/>
        </a:p>
      </dgm:t>
    </dgm:pt>
    <dgm:pt modelId="{71BFE23A-CFD0-E24D-8D66-A79AB94FD5B9}" type="sibTrans" cxnId="{392029AB-8D04-D748-9F4A-20BF3E4CDBBF}">
      <dgm:prSet/>
      <dgm:spPr/>
      <dgm:t>
        <a:bodyPr/>
        <a:lstStyle/>
        <a:p>
          <a:endParaRPr lang="en-GB"/>
        </a:p>
      </dgm:t>
    </dgm:pt>
    <dgm:pt modelId="{95E67E0A-B238-264A-AEF2-FD98D41F4A34}">
      <dgm:prSet phldrT="[Text]"/>
      <dgm:spPr/>
      <dgm:t>
        <a:bodyPr/>
        <a:lstStyle/>
        <a:p>
          <a:r>
            <a:rPr lang="en-GB" dirty="0"/>
            <a:t>Workers</a:t>
          </a:r>
        </a:p>
      </dgm:t>
    </dgm:pt>
    <dgm:pt modelId="{0538D9F5-409F-814A-B2BD-363549021DFD}" type="parTrans" cxnId="{41C49B13-3CC1-A04E-ABEA-DA004B1AC77A}">
      <dgm:prSet/>
      <dgm:spPr/>
      <dgm:t>
        <a:bodyPr/>
        <a:lstStyle/>
        <a:p>
          <a:endParaRPr lang="en-GB"/>
        </a:p>
      </dgm:t>
    </dgm:pt>
    <dgm:pt modelId="{F6C1935A-F12E-BA4A-BE08-0E04688A5085}" type="sibTrans" cxnId="{41C49B13-3CC1-A04E-ABEA-DA004B1AC77A}">
      <dgm:prSet/>
      <dgm:spPr/>
      <dgm:t>
        <a:bodyPr/>
        <a:lstStyle/>
        <a:p>
          <a:endParaRPr lang="en-GB"/>
        </a:p>
      </dgm:t>
    </dgm:pt>
    <dgm:pt modelId="{EF892A43-D0B2-1344-8C33-361007ACEEBC}" type="pres">
      <dgm:prSet presAssocID="{E8399747-045C-2641-98A7-6F14C7DD6F0C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346A640B-D213-4C4D-85DC-4B95678E73A0}" type="pres">
      <dgm:prSet presAssocID="{2EEA4F37-A1C1-654A-9CF7-C50F68547EFD}" presName="Accent1" presStyleCnt="0"/>
      <dgm:spPr/>
    </dgm:pt>
    <dgm:pt modelId="{EFE2851C-43D3-5945-BE63-1D095DE08380}" type="pres">
      <dgm:prSet presAssocID="{2EEA4F37-A1C1-654A-9CF7-C50F68547EFD}" presName="Accent" presStyleLbl="node1" presStyleIdx="0" presStyleCnt="3"/>
      <dgm:spPr/>
    </dgm:pt>
    <dgm:pt modelId="{401359F5-E0A4-704D-B221-EF5D779082D8}" type="pres">
      <dgm:prSet presAssocID="{2EEA4F37-A1C1-654A-9CF7-C50F68547EFD}" presName="Parent1" presStyleLbl="revTx" presStyleIdx="0" presStyleCnt="3">
        <dgm:presLayoutVars>
          <dgm:chMax val="1"/>
          <dgm:chPref val="1"/>
          <dgm:bulletEnabled val="1"/>
        </dgm:presLayoutVars>
      </dgm:prSet>
      <dgm:spPr/>
    </dgm:pt>
    <dgm:pt modelId="{30730389-9BE2-4E49-9E3F-8380CD1E7033}" type="pres">
      <dgm:prSet presAssocID="{45B98D6A-2BB8-D84C-8018-DDEEBAAAD495}" presName="Accent2" presStyleCnt="0"/>
      <dgm:spPr/>
    </dgm:pt>
    <dgm:pt modelId="{CD375F99-13EE-464C-B79D-E733DBCA3BCF}" type="pres">
      <dgm:prSet presAssocID="{45B98D6A-2BB8-D84C-8018-DDEEBAAAD495}" presName="Accent" presStyleLbl="node1" presStyleIdx="1" presStyleCnt="3"/>
      <dgm:spPr/>
    </dgm:pt>
    <dgm:pt modelId="{D7C3AB13-B34D-3F4E-B13E-36C68CF047C5}" type="pres">
      <dgm:prSet presAssocID="{45B98D6A-2BB8-D84C-8018-DDEEBAAAD495}" presName="Parent2" presStyleLbl="revTx" presStyleIdx="1" presStyleCnt="3">
        <dgm:presLayoutVars>
          <dgm:chMax val="1"/>
          <dgm:chPref val="1"/>
          <dgm:bulletEnabled val="1"/>
        </dgm:presLayoutVars>
      </dgm:prSet>
      <dgm:spPr/>
    </dgm:pt>
    <dgm:pt modelId="{D8B6492E-427D-4B4B-9199-9D410B2000ED}" type="pres">
      <dgm:prSet presAssocID="{95E67E0A-B238-264A-AEF2-FD98D41F4A34}" presName="Accent3" presStyleCnt="0"/>
      <dgm:spPr/>
    </dgm:pt>
    <dgm:pt modelId="{8E4F1479-C9E7-A044-8C59-F761BC28C6AD}" type="pres">
      <dgm:prSet presAssocID="{95E67E0A-B238-264A-AEF2-FD98D41F4A34}" presName="Accent" presStyleLbl="node1" presStyleIdx="2" presStyleCnt="3"/>
      <dgm:spPr/>
    </dgm:pt>
    <dgm:pt modelId="{A6E0FE3F-096F-E249-9C45-8F57E6D31EBF}" type="pres">
      <dgm:prSet presAssocID="{95E67E0A-B238-264A-AEF2-FD98D41F4A34}" presName="Parent3" presStyleLbl="revTx" presStyleIdx="2" presStyleCnt="3">
        <dgm:presLayoutVars>
          <dgm:chMax val="1"/>
          <dgm:chPref val="1"/>
          <dgm:bulletEnabled val="1"/>
        </dgm:presLayoutVars>
      </dgm:prSet>
      <dgm:spPr/>
    </dgm:pt>
  </dgm:ptLst>
  <dgm:cxnLst>
    <dgm:cxn modelId="{9071F507-F23E-8147-A22D-A9753D484E3A}" type="presOf" srcId="{45B98D6A-2BB8-D84C-8018-DDEEBAAAD495}" destId="{D7C3AB13-B34D-3F4E-B13E-36C68CF047C5}" srcOrd="0" destOrd="0" presId="urn:microsoft.com/office/officeart/2009/layout/CircleArrowProcess"/>
    <dgm:cxn modelId="{41C49B13-3CC1-A04E-ABEA-DA004B1AC77A}" srcId="{E8399747-045C-2641-98A7-6F14C7DD6F0C}" destId="{95E67E0A-B238-264A-AEF2-FD98D41F4A34}" srcOrd="2" destOrd="0" parTransId="{0538D9F5-409F-814A-B2BD-363549021DFD}" sibTransId="{F6C1935A-F12E-BA4A-BE08-0E04688A5085}"/>
    <dgm:cxn modelId="{0613A561-1393-7645-853C-04C45F0BD717}" srcId="{E8399747-045C-2641-98A7-6F14C7DD6F0C}" destId="{2EEA4F37-A1C1-654A-9CF7-C50F68547EFD}" srcOrd="0" destOrd="0" parTransId="{3495506B-E090-B747-9CEA-A859EBA2FE0D}" sibTransId="{FBC013F9-6B36-974B-8290-145AE04C7C61}"/>
    <dgm:cxn modelId="{4CC7416F-2C87-4A4F-93A4-AEC163179E79}" type="presOf" srcId="{95E67E0A-B238-264A-AEF2-FD98D41F4A34}" destId="{A6E0FE3F-096F-E249-9C45-8F57E6D31EBF}" srcOrd="0" destOrd="0" presId="urn:microsoft.com/office/officeart/2009/layout/CircleArrowProcess"/>
    <dgm:cxn modelId="{1EE7848F-BAE8-7D4C-B659-6FA10EB1669D}" type="presOf" srcId="{2EEA4F37-A1C1-654A-9CF7-C50F68547EFD}" destId="{401359F5-E0A4-704D-B221-EF5D779082D8}" srcOrd="0" destOrd="0" presId="urn:microsoft.com/office/officeart/2009/layout/CircleArrowProcess"/>
    <dgm:cxn modelId="{392029AB-8D04-D748-9F4A-20BF3E4CDBBF}" srcId="{E8399747-045C-2641-98A7-6F14C7DD6F0C}" destId="{45B98D6A-2BB8-D84C-8018-DDEEBAAAD495}" srcOrd="1" destOrd="0" parTransId="{7CCE6BA4-03EA-344A-A18C-3FC7DF2C6556}" sibTransId="{71BFE23A-CFD0-E24D-8D66-A79AB94FD5B9}"/>
    <dgm:cxn modelId="{1E8E9DF9-ADE4-3F47-B76B-E1645D981639}" type="presOf" srcId="{E8399747-045C-2641-98A7-6F14C7DD6F0C}" destId="{EF892A43-D0B2-1344-8C33-361007ACEEBC}" srcOrd="0" destOrd="0" presId="urn:microsoft.com/office/officeart/2009/layout/CircleArrowProcess"/>
    <dgm:cxn modelId="{5C2E73D5-AD83-4648-B2A4-211AB09E5017}" type="presParOf" srcId="{EF892A43-D0B2-1344-8C33-361007ACEEBC}" destId="{346A640B-D213-4C4D-85DC-4B95678E73A0}" srcOrd="0" destOrd="0" presId="urn:microsoft.com/office/officeart/2009/layout/CircleArrowProcess"/>
    <dgm:cxn modelId="{DD9142F6-C5BC-0E45-BFD3-D02FB800A7E8}" type="presParOf" srcId="{346A640B-D213-4C4D-85DC-4B95678E73A0}" destId="{EFE2851C-43D3-5945-BE63-1D095DE08380}" srcOrd="0" destOrd="0" presId="urn:microsoft.com/office/officeart/2009/layout/CircleArrowProcess"/>
    <dgm:cxn modelId="{B7416047-EC94-1F45-8EA9-3F3F8F94861D}" type="presParOf" srcId="{EF892A43-D0B2-1344-8C33-361007ACEEBC}" destId="{401359F5-E0A4-704D-B221-EF5D779082D8}" srcOrd="1" destOrd="0" presId="urn:microsoft.com/office/officeart/2009/layout/CircleArrowProcess"/>
    <dgm:cxn modelId="{05F267A6-12EA-8047-8A71-1400CC95F72B}" type="presParOf" srcId="{EF892A43-D0B2-1344-8C33-361007ACEEBC}" destId="{30730389-9BE2-4E49-9E3F-8380CD1E7033}" srcOrd="2" destOrd="0" presId="urn:microsoft.com/office/officeart/2009/layout/CircleArrowProcess"/>
    <dgm:cxn modelId="{EA0EBAE1-F3C0-E64E-AEA6-958840FB25E0}" type="presParOf" srcId="{30730389-9BE2-4E49-9E3F-8380CD1E7033}" destId="{CD375F99-13EE-464C-B79D-E733DBCA3BCF}" srcOrd="0" destOrd="0" presId="urn:microsoft.com/office/officeart/2009/layout/CircleArrowProcess"/>
    <dgm:cxn modelId="{9B0863B2-3E4D-A249-86AE-AEA018976B06}" type="presParOf" srcId="{EF892A43-D0B2-1344-8C33-361007ACEEBC}" destId="{D7C3AB13-B34D-3F4E-B13E-36C68CF047C5}" srcOrd="3" destOrd="0" presId="urn:microsoft.com/office/officeart/2009/layout/CircleArrowProcess"/>
    <dgm:cxn modelId="{0412E541-9753-B140-B9AF-130CF804344B}" type="presParOf" srcId="{EF892A43-D0B2-1344-8C33-361007ACEEBC}" destId="{D8B6492E-427D-4B4B-9199-9D410B2000ED}" srcOrd="4" destOrd="0" presId="urn:microsoft.com/office/officeart/2009/layout/CircleArrowProcess"/>
    <dgm:cxn modelId="{E5491E65-034D-A445-8B89-EAAD33C5DCE9}" type="presParOf" srcId="{D8B6492E-427D-4B4B-9199-9D410B2000ED}" destId="{8E4F1479-C9E7-A044-8C59-F761BC28C6AD}" srcOrd="0" destOrd="0" presId="urn:microsoft.com/office/officeart/2009/layout/CircleArrowProcess"/>
    <dgm:cxn modelId="{FE04774C-4AB3-5749-B77A-66D015BC4E6E}" type="presParOf" srcId="{EF892A43-D0B2-1344-8C33-361007ACEEBC}" destId="{A6E0FE3F-096F-E249-9C45-8F57E6D31EBF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8399747-045C-2641-98A7-6F14C7DD6F0C}" type="doc">
      <dgm:prSet loTypeId="urn:microsoft.com/office/officeart/2009/layout/CircleArrowProcess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2EEA4F37-A1C1-654A-9CF7-C50F68547EFD}">
      <dgm:prSet phldrT="[Text]"/>
      <dgm:spPr/>
      <dgm:t>
        <a:bodyPr/>
        <a:lstStyle/>
        <a:p>
          <a:r>
            <a:rPr lang="en-GB" dirty="0"/>
            <a:t>Mega Factors</a:t>
          </a:r>
        </a:p>
      </dgm:t>
    </dgm:pt>
    <dgm:pt modelId="{3495506B-E090-B747-9CEA-A859EBA2FE0D}" type="parTrans" cxnId="{0613A561-1393-7645-853C-04C45F0BD717}">
      <dgm:prSet/>
      <dgm:spPr/>
      <dgm:t>
        <a:bodyPr/>
        <a:lstStyle/>
        <a:p>
          <a:endParaRPr lang="en-GB"/>
        </a:p>
      </dgm:t>
    </dgm:pt>
    <dgm:pt modelId="{FBC013F9-6B36-974B-8290-145AE04C7C61}" type="sibTrans" cxnId="{0613A561-1393-7645-853C-04C45F0BD717}">
      <dgm:prSet/>
      <dgm:spPr/>
      <dgm:t>
        <a:bodyPr/>
        <a:lstStyle/>
        <a:p>
          <a:endParaRPr lang="en-GB"/>
        </a:p>
      </dgm:t>
    </dgm:pt>
    <dgm:pt modelId="{45B98D6A-2BB8-D84C-8018-DDEEBAAAD495}">
      <dgm:prSet phldrT="[Text]"/>
      <dgm:spPr/>
      <dgm:t>
        <a:bodyPr/>
        <a:lstStyle/>
        <a:p>
          <a:r>
            <a:rPr lang="en-GB" dirty="0"/>
            <a:t>Organisations</a:t>
          </a:r>
        </a:p>
      </dgm:t>
    </dgm:pt>
    <dgm:pt modelId="{7CCE6BA4-03EA-344A-A18C-3FC7DF2C6556}" type="parTrans" cxnId="{392029AB-8D04-D748-9F4A-20BF3E4CDBBF}">
      <dgm:prSet/>
      <dgm:spPr/>
      <dgm:t>
        <a:bodyPr/>
        <a:lstStyle/>
        <a:p>
          <a:endParaRPr lang="en-GB"/>
        </a:p>
      </dgm:t>
    </dgm:pt>
    <dgm:pt modelId="{71BFE23A-CFD0-E24D-8D66-A79AB94FD5B9}" type="sibTrans" cxnId="{392029AB-8D04-D748-9F4A-20BF3E4CDBBF}">
      <dgm:prSet/>
      <dgm:spPr/>
      <dgm:t>
        <a:bodyPr/>
        <a:lstStyle/>
        <a:p>
          <a:endParaRPr lang="en-GB"/>
        </a:p>
      </dgm:t>
    </dgm:pt>
    <dgm:pt modelId="{95E67E0A-B238-264A-AEF2-FD98D41F4A34}">
      <dgm:prSet phldrT="[Text]"/>
      <dgm:spPr/>
      <dgm:t>
        <a:bodyPr/>
        <a:lstStyle/>
        <a:p>
          <a:r>
            <a:rPr lang="en-GB" dirty="0"/>
            <a:t>Workers</a:t>
          </a:r>
        </a:p>
      </dgm:t>
    </dgm:pt>
    <dgm:pt modelId="{0538D9F5-409F-814A-B2BD-363549021DFD}" type="parTrans" cxnId="{41C49B13-3CC1-A04E-ABEA-DA004B1AC77A}">
      <dgm:prSet/>
      <dgm:spPr/>
      <dgm:t>
        <a:bodyPr/>
        <a:lstStyle/>
        <a:p>
          <a:endParaRPr lang="en-GB"/>
        </a:p>
      </dgm:t>
    </dgm:pt>
    <dgm:pt modelId="{F6C1935A-F12E-BA4A-BE08-0E04688A5085}" type="sibTrans" cxnId="{41C49B13-3CC1-A04E-ABEA-DA004B1AC77A}">
      <dgm:prSet/>
      <dgm:spPr/>
      <dgm:t>
        <a:bodyPr/>
        <a:lstStyle/>
        <a:p>
          <a:endParaRPr lang="en-GB"/>
        </a:p>
      </dgm:t>
    </dgm:pt>
    <dgm:pt modelId="{EF892A43-D0B2-1344-8C33-361007ACEEBC}" type="pres">
      <dgm:prSet presAssocID="{E8399747-045C-2641-98A7-6F14C7DD6F0C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346A640B-D213-4C4D-85DC-4B95678E73A0}" type="pres">
      <dgm:prSet presAssocID="{2EEA4F37-A1C1-654A-9CF7-C50F68547EFD}" presName="Accent1" presStyleCnt="0"/>
      <dgm:spPr/>
    </dgm:pt>
    <dgm:pt modelId="{EFE2851C-43D3-5945-BE63-1D095DE08380}" type="pres">
      <dgm:prSet presAssocID="{2EEA4F37-A1C1-654A-9CF7-C50F68547EFD}" presName="Accent" presStyleLbl="node1" presStyleIdx="0" presStyleCnt="3"/>
      <dgm:spPr/>
    </dgm:pt>
    <dgm:pt modelId="{401359F5-E0A4-704D-B221-EF5D779082D8}" type="pres">
      <dgm:prSet presAssocID="{2EEA4F37-A1C1-654A-9CF7-C50F68547EFD}" presName="Parent1" presStyleLbl="revTx" presStyleIdx="0" presStyleCnt="3">
        <dgm:presLayoutVars>
          <dgm:chMax val="1"/>
          <dgm:chPref val="1"/>
          <dgm:bulletEnabled val="1"/>
        </dgm:presLayoutVars>
      </dgm:prSet>
      <dgm:spPr/>
    </dgm:pt>
    <dgm:pt modelId="{30730389-9BE2-4E49-9E3F-8380CD1E7033}" type="pres">
      <dgm:prSet presAssocID="{45B98D6A-2BB8-D84C-8018-DDEEBAAAD495}" presName="Accent2" presStyleCnt="0"/>
      <dgm:spPr/>
    </dgm:pt>
    <dgm:pt modelId="{CD375F99-13EE-464C-B79D-E733DBCA3BCF}" type="pres">
      <dgm:prSet presAssocID="{45B98D6A-2BB8-D84C-8018-DDEEBAAAD495}" presName="Accent" presStyleLbl="node1" presStyleIdx="1" presStyleCnt="3"/>
      <dgm:spPr/>
    </dgm:pt>
    <dgm:pt modelId="{D7C3AB13-B34D-3F4E-B13E-36C68CF047C5}" type="pres">
      <dgm:prSet presAssocID="{45B98D6A-2BB8-D84C-8018-DDEEBAAAD495}" presName="Parent2" presStyleLbl="revTx" presStyleIdx="1" presStyleCnt="3">
        <dgm:presLayoutVars>
          <dgm:chMax val="1"/>
          <dgm:chPref val="1"/>
          <dgm:bulletEnabled val="1"/>
        </dgm:presLayoutVars>
      </dgm:prSet>
      <dgm:spPr/>
    </dgm:pt>
    <dgm:pt modelId="{D8B6492E-427D-4B4B-9199-9D410B2000ED}" type="pres">
      <dgm:prSet presAssocID="{95E67E0A-B238-264A-AEF2-FD98D41F4A34}" presName="Accent3" presStyleCnt="0"/>
      <dgm:spPr/>
    </dgm:pt>
    <dgm:pt modelId="{8E4F1479-C9E7-A044-8C59-F761BC28C6AD}" type="pres">
      <dgm:prSet presAssocID="{95E67E0A-B238-264A-AEF2-FD98D41F4A34}" presName="Accent" presStyleLbl="node1" presStyleIdx="2" presStyleCnt="3"/>
      <dgm:spPr/>
    </dgm:pt>
    <dgm:pt modelId="{A6E0FE3F-096F-E249-9C45-8F57E6D31EBF}" type="pres">
      <dgm:prSet presAssocID="{95E67E0A-B238-264A-AEF2-FD98D41F4A34}" presName="Parent3" presStyleLbl="revTx" presStyleIdx="2" presStyleCnt="3">
        <dgm:presLayoutVars>
          <dgm:chMax val="1"/>
          <dgm:chPref val="1"/>
          <dgm:bulletEnabled val="1"/>
        </dgm:presLayoutVars>
      </dgm:prSet>
      <dgm:spPr/>
    </dgm:pt>
  </dgm:ptLst>
  <dgm:cxnLst>
    <dgm:cxn modelId="{9071F507-F23E-8147-A22D-A9753D484E3A}" type="presOf" srcId="{45B98D6A-2BB8-D84C-8018-DDEEBAAAD495}" destId="{D7C3AB13-B34D-3F4E-B13E-36C68CF047C5}" srcOrd="0" destOrd="0" presId="urn:microsoft.com/office/officeart/2009/layout/CircleArrowProcess"/>
    <dgm:cxn modelId="{41C49B13-3CC1-A04E-ABEA-DA004B1AC77A}" srcId="{E8399747-045C-2641-98A7-6F14C7DD6F0C}" destId="{95E67E0A-B238-264A-AEF2-FD98D41F4A34}" srcOrd="2" destOrd="0" parTransId="{0538D9F5-409F-814A-B2BD-363549021DFD}" sibTransId="{F6C1935A-F12E-BA4A-BE08-0E04688A5085}"/>
    <dgm:cxn modelId="{0613A561-1393-7645-853C-04C45F0BD717}" srcId="{E8399747-045C-2641-98A7-6F14C7DD6F0C}" destId="{2EEA4F37-A1C1-654A-9CF7-C50F68547EFD}" srcOrd="0" destOrd="0" parTransId="{3495506B-E090-B747-9CEA-A859EBA2FE0D}" sibTransId="{FBC013F9-6B36-974B-8290-145AE04C7C61}"/>
    <dgm:cxn modelId="{4CC7416F-2C87-4A4F-93A4-AEC163179E79}" type="presOf" srcId="{95E67E0A-B238-264A-AEF2-FD98D41F4A34}" destId="{A6E0FE3F-096F-E249-9C45-8F57E6D31EBF}" srcOrd="0" destOrd="0" presId="urn:microsoft.com/office/officeart/2009/layout/CircleArrowProcess"/>
    <dgm:cxn modelId="{1EE7848F-BAE8-7D4C-B659-6FA10EB1669D}" type="presOf" srcId="{2EEA4F37-A1C1-654A-9CF7-C50F68547EFD}" destId="{401359F5-E0A4-704D-B221-EF5D779082D8}" srcOrd="0" destOrd="0" presId="urn:microsoft.com/office/officeart/2009/layout/CircleArrowProcess"/>
    <dgm:cxn modelId="{392029AB-8D04-D748-9F4A-20BF3E4CDBBF}" srcId="{E8399747-045C-2641-98A7-6F14C7DD6F0C}" destId="{45B98D6A-2BB8-D84C-8018-DDEEBAAAD495}" srcOrd="1" destOrd="0" parTransId="{7CCE6BA4-03EA-344A-A18C-3FC7DF2C6556}" sibTransId="{71BFE23A-CFD0-E24D-8D66-A79AB94FD5B9}"/>
    <dgm:cxn modelId="{1E8E9DF9-ADE4-3F47-B76B-E1645D981639}" type="presOf" srcId="{E8399747-045C-2641-98A7-6F14C7DD6F0C}" destId="{EF892A43-D0B2-1344-8C33-361007ACEEBC}" srcOrd="0" destOrd="0" presId="urn:microsoft.com/office/officeart/2009/layout/CircleArrowProcess"/>
    <dgm:cxn modelId="{5C2E73D5-AD83-4648-B2A4-211AB09E5017}" type="presParOf" srcId="{EF892A43-D0B2-1344-8C33-361007ACEEBC}" destId="{346A640B-D213-4C4D-85DC-4B95678E73A0}" srcOrd="0" destOrd="0" presId="urn:microsoft.com/office/officeart/2009/layout/CircleArrowProcess"/>
    <dgm:cxn modelId="{DD9142F6-C5BC-0E45-BFD3-D02FB800A7E8}" type="presParOf" srcId="{346A640B-D213-4C4D-85DC-4B95678E73A0}" destId="{EFE2851C-43D3-5945-BE63-1D095DE08380}" srcOrd="0" destOrd="0" presId="urn:microsoft.com/office/officeart/2009/layout/CircleArrowProcess"/>
    <dgm:cxn modelId="{B7416047-EC94-1F45-8EA9-3F3F8F94861D}" type="presParOf" srcId="{EF892A43-D0B2-1344-8C33-361007ACEEBC}" destId="{401359F5-E0A4-704D-B221-EF5D779082D8}" srcOrd="1" destOrd="0" presId="urn:microsoft.com/office/officeart/2009/layout/CircleArrowProcess"/>
    <dgm:cxn modelId="{05F267A6-12EA-8047-8A71-1400CC95F72B}" type="presParOf" srcId="{EF892A43-D0B2-1344-8C33-361007ACEEBC}" destId="{30730389-9BE2-4E49-9E3F-8380CD1E7033}" srcOrd="2" destOrd="0" presId="urn:microsoft.com/office/officeart/2009/layout/CircleArrowProcess"/>
    <dgm:cxn modelId="{EA0EBAE1-F3C0-E64E-AEA6-958840FB25E0}" type="presParOf" srcId="{30730389-9BE2-4E49-9E3F-8380CD1E7033}" destId="{CD375F99-13EE-464C-B79D-E733DBCA3BCF}" srcOrd="0" destOrd="0" presId="urn:microsoft.com/office/officeart/2009/layout/CircleArrowProcess"/>
    <dgm:cxn modelId="{9B0863B2-3E4D-A249-86AE-AEA018976B06}" type="presParOf" srcId="{EF892A43-D0B2-1344-8C33-361007ACEEBC}" destId="{D7C3AB13-B34D-3F4E-B13E-36C68CF047C5}" srcOrd="3" destOrd="0" presId="urn:microsoft.com/office/officeart/2009/layout/CircleArrowProcess"/>
    <dgm:cxn modelId="{0412E541-9753-B140-B9AF-130CF804344B}" type="presParOf" srcId="{EF892A43-D0B2-1344-8C33-361007ACEEBC}" destId="{D8B6492E-427D-4B4B-9199-9D410B2000ED}" srcOrd="4" destOrd="0" presId="urn:microsoft.com/office/officeart/2009/layout/CircleArrowProcess"/>
    <dgm:cxn modelId="{E5491E65-034D-A445-8B89-EAAD33C5DCE9}" type="presParOf" srcId="{D8B6492E-427D-4B4B-9199-9D410B2000ED}" destId="{8E4F1479-C9E7-A044-8C59-F761BC28C6AD}" srcOrd="0" destOrd="0" presId="urn:microsoft.com/office/officeart/2009/layout/CircleArrowProcess"/>
    <dgm:cxn modelId="{FE04774C-4AB3-5749-B77A-66D015BC4E6E}" type="presParOf" srcId="{EF892A43-D0B2-1344-8C33-361007ACEEBC}" destId="{A6E0FE3F-096F-E249-9C45-8F57E6D31EBF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8399747-045C-2641-98A7-6F14C7DD6F0C}" type="doc">
      <dgm:prSet loTypeId="urn:microsoft.com/office/officeart/2009/layout/CircleArrowProcess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2EEA4F37-A1C1-654A-9CF7-C50F68547EFD}">
      <dgm:prSet phldrT="[Text]"/>
      <dgm:spPr/>
      <dgm:t>
        <a:bodyPr/>
        <a:lstStyle/>
        <a:p>
          <a:r>
            <a:rPr lang="en-GB" dirty="0"/>
            <a:t>Mega Factors</a:t>
          </a:r>
        </a:p>
      </dgm:t>
    </dgm:pt>
    <dgm:pt modelId="{3495506B-E090-B747-9CEA-A859EBA2FE0D}" type="parTrans" cxnId="{0613A561-1393-7645-853C-04C45F0BD717}">
      <dgm:prSet/>
      <dgm:spPr/>
      <dgm:t>
        <a:bodyPr/>
        <a:lstStyle/>
        <a:p>
          <a:endParaRPr lang="en-GB"/>
        </a:p>
      </dgm:t>
    </dgm:pt>
    <dgm:pt modelId="{FBC013F9-6B36-974B-8290-145AE04C7C61}" type="sibTrans" cxnId="{0613A561-1393-7645-853C-04C45F0BD717}">
      <dgm:prSet/>
      <dgm:spPr/>
      <dgm:t>
        <a:bodyPr/>
        <a:lstStyle/>
        <a:p>
          <a:endParaRPr lang="en-GB"/>
        </a:p>
      </dgm:t>
    </dgm:pt>
    <dgm:pt modelId="{45B98D6A-2BB8-D84C-8018-DDEEBAAAD495}">
      <dgm:prSet phldrT="[Text]"/>
      <dgm:spPr/>
      <dgm:t>
        <a:bodyPr/>
        <a:lstStyle/>
        <a:p>
          <a:r>
            <a:rPr lang="en-GB" dirty="0"/>
            <a:t>Organisations</a:t>
          </a:r>
        </a:p>
      </dgm:t>
    </dgm:pt>
    <dgm:pt modelId="{7CCE6BA4-03EA-344A-A18C-3FC7DF2C6556}" type="parTrans" cxnId="{392029AB-8D04-D748-9F4A-20BF3E4CDBBF}">
      <dgm:prSet/>
      <dgm:spPr/>
      <dgm:t>
        <a:bodyPr/>
        <a:lstStyle/>
        <a:p>
          <a:endParaRPr lang="en-GB"/>
        </a:p>
      </dgm:t>
    </dgm:pt>
    <dgm:pt modelId="{71BFE23A-CFD0-E24D-8D66-A79AB94FD5B9}" type="sibTrans" cxnId="{392029AB-8D04-D748-9F4A-20BF3E4CDBBF}">
      <dgm:prSet/>
      <dgm:spPr/>
      <dgm:t>
        <a:bodyPr/>
        <a:lstStyle/>
        <a:p>
          <a:endParaRPr lang="en-GB"/>
        </a:p>
      </dgm:t>
    </dgm:pt>
    <dgm:pt modelId="{95E67E0A-B238-264A-AEF2-FD98D41F4A34}">
      <dgm:prSet phldrT="[Text]"/>
      <dgm:spPr/>
      <dgm:t>
        <a:bodyPr/>
        <a:lstStyle/>
        <a:p>
          <a:r>
            <a:rPr lang="en-GB" dirty="0"/>
            <a:t>Workers</a:t>
          </a:r>
        </a:p>
      </dgm:t>
    </dgm:pt>
    <dgm:pt modelId="{0538D9F5-409F-814A-B2BD-363549021DFD}" type="parTrans" cxnId="{41C49B13-3CC1-A04E-ABEA-DA004B1AC77A}">
      <dgm:prSet/>
      <dgm:spPr/>
      <dgm:t>
        <a:bodyPr/>
        <a:lstStyle/>
        <a:p>
          <a:endParaRPr lang="en-GB"/>
        </a:p>
      </dgm:t>
    </dgm:pt>
    <dgm:pt modelId="{F6C1935A-F12E-BA4A-BE08-0E04688A5085}" type="sibTrans" cxnId="{41C49B13-3CC1-A04E-ABEA-DA004B1AC77A}">
      <dgm:prSet/>
      <dgm:spPr/>
      <dgm:t>
        <a:bodyPr/>
        <a:lstStyle/>
        <a:p>
          <a:endParaRPr lang="en-GB"/>
        </a:p>
      </dgm:t>
    </dgm:pt>
    <dgm:pt modelId="{EF892A43-D0B2-1344-8C33-361007ACEEBC}" type="pres">
      <dgm:prSet presAssocID="{E8399747-045C-2641-98A7-6F14C7DD6F0C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346A640B-D213-4C4D-85DC-4B95678E73A0}" type="pres">
      <dgm:prSet presAssocID="{2EEA4F37-A1C1-654A-9CF7-C50F68547EFD}" presName="Accent1" presStyleCnt="0"/>
      <dgm:spPr/>
    </dgm:pt>
    <dgm:pt modelId="{EFE2851C-43D3-5945-BE63-1D095DE08380}" type="pres">
      <dgm:prSet presAssocID="{2EEA4F37-A1C1-654A-9CF7-C50F68547EFD}" presName="Accent" presStyleLbl="node1" presStyleIdx="0" presStyleCnt="3"/>
      <dgm:spPr/>
    </dgm:pt>
    <dgm:pt modelId="{401359F5-E0A4-704D-B221-EF5D779082D8}" type="pres">
      <dgm:prSet presAssocID="{2EEA4F37-A1C1-654A-9CF7-C50F68547EFD}" presName="Parent1" presStyleLbl="revTx" presStyleIdx="0" presStyleCnt="3">
        <dgm:presLayoutVars>
          <dgm:chMax val="1"/>
          <dgm:chPref val="1"/>
          <dgm:bulletEnabled val="1"/>
        </dgm:presLayoutVars>
      </dgm:prSet>
      <dgm:spPr/>
    </dgm:pt>
    <dgm:pt modelId="{30730389-9BE2-4E49-9E3F-8380CD1E7033}" type="pres">
      <dgm:prSet presAssocID="{45B98D6A-2BB8-D84C-8018-DDEEBAAAD495}" presName="Accent2" presStyleCnt="0"/>
      <dgm:spPr/>
    </dgm:pt>
    <dgm:pt modelId="{CD375F99-13EE-464C-B79D-E733DBCA3BCF}" type="pres">
      <dgm:prSet presAssocID="{45B98D6A-2BB8-D84C-8018-DDEEBAAAD495}" presName="Accent" presStyleLbl="node1" presStyleIdx="1" presStyleCnt="3"/>
      <dgm:spPr/>
    </dgm:pt>
    <dgm:pt modelId="{D7C3AB13-B34D-3F4E-B13E-36C68CF047C5}" type="pres">
      <dgm:prSet presAssocID="{45B98D6A-2BB8-D84C-8018-DDEEBAAAD495}" presName="Parent2" presStyleLbl="revTx" presStyleIdx="1" presStyleCnt="3">
        <dgm:presLayoutVars>
          <dgm:chMax val="1"/>
          <dgm:chPref val="1"/>
          <dgm:bulletEnabled val="1"/>
        </dgm:presLayoutVars>
      </dgm:prSet>
      <dgm:spPr/>
    </dgm:pt>
    <dgm:pt modelId="{D8B6492E-427D-4B4B-9199-9D410B2000ED}" type="pres">
      <dgm:prSet presAssocID="{95E67E0A-B238-264A-AEF2-FD98D41F4A34}" presName="Accent3" presStyleCnt="0"/>
      <dgm:spPr/>
    </dgm:pt>
    <dgm:pt modelId="{8E4F1479-C9E7-A044-8C59-F761BC28C6AD}" type="pres">
      <dgm:prSet presAssocID="{95E67E0A-B238-264A-AEF2-FD98D41F4A34}" presName="Accent" presStyleLbl="node1" presStyleIdx="2" presStyleCnt="3"/>
      <dgm:spPr/>
    </dgm:pt>
    <dgm:pt modelId="{A6E0FE3F-096F-E249-9C45-8F57E6D31EBF}" type="pres">
      <dgm:prSet presAssocID="{95E67E0A-B238-264A-AEF2-FD98D41F4A34}" presName="Parent3" presStyleLbl="revTx" presStyleIdx="2" presStyleCnt="3">
        <dgm:presLayoutVars>
          <dgm:chMax val="1"/>
          <dgm:chPref val="1"/>
          <dgm:bulletEnabled val="1"/>
        </dgm:presLayoutVars>
      </dgm:prSet>
      <dgm:spPr/>
    </dgm:pt>
  </dgm:ptLst>
  <dgm:cxnLst>
    <dgm:cxn modelId="{9071F507-F23E-8147-A22D-A9753D484E3A}" type="presOf" srcId="{45B98D6A-2BB8-D84C-8018-DDEEBAAAD495}" destId="{D7C3AB13-B34D-3F4E-B13E-36C68CF047C5}" srcOrd="0" destOrd="0" presId="urn:microsoft.com/office/officeart/2009/layout/CircleArrowProcess"/>
    <dgm:cxn modelId="{41C49B13-3CC1-A04E-ABEA-DA004B1AC77A}" srcId="{E8399747-045C-2641-98A7-6F14C7DD6F0C}" destId="{95E67E0A-B238-264A-AEF2-FD98D41F4A34}" srcOrd="2" destOrd="0" parTransId="{0538D9F5-409F-814A-B2BD-363549021DFD}" sibTransId="{F6C1935A-F12E-BA4A-BE08-0E04688A5085}"/>
    <dgm:cxn modelId="{0613A561-1393-7645-853C-04C45F0BD717}" srcId="{E8399747-045C-2641-98A7-6F14C7DD6F0C}" destId="{2EEA4F37-A1C1-654A-9CF7-C50F68547EFD}" srcOrd="0" destOrd="0" parTransId="{3495506B-E090-B747-9CEA-A859EBA2FE0D}" sibTransId="{FBC013F9-6B36-974B-8290-145AE04C7C61}"/>
    <dgm:cxn modelId="{4CC7416F-2C87-4A4F-93A4-AEC163179E79}" type="presOf" srcId="{95E67E0A-B238-264A-AEF2-FD98D41F4A34}" destId="{A6E0FE3F-096F-E249-9C45-8F57E6D31EBF}" srcOrd="0" destOrd="0" presId="urn:microsoft.com/office/officeart/2009/layout/CircleArrowProcess"/>
    <dgm:cxn modelId="{1EE7848F-BAE8-7D4C-B659-6FA10EB1669D}" type="presOf" srcId="{2EEA4F37-A1C1-654A-9CF7-C50F68547EFD}" destId="{401359F5-E0A4-704D-B221-EF5D779082D8}" srcOrd="0" destOrd="0" presId="urn:microsoft.com/office/officeart/2009/layout/CircleArrowProcess"/>
    <dgm:cxn modelId="{392029AB-8D04-D748-9F4A-20BF3E4CDBBF}" srcId="{E8399747-045C-2641-98A7-6F14C7DD6F0C}" destId="{45B98D6A-2BB8-D84C-8018-DDEEBAAAD495}" srcOrd="1" destOrd="0" parTransId="{7CCE6BA4-03EA-344A-A18C-3FC7DF2C6556}" sibTransId="{71BFE23A-CFD0-E24D-8D66-A79AB94FD5B9}"/>
    <dgm:cxn modelId="{1E8E9DF9-ADE4-3F47-B76B-E1645D981639}" type="presOf" srcId="{E8399747-045C-2641-98A7-6F14C7DD6F0C}" destId="{EF892A43-D0B2-1344-8C33-361007ACEEBC}" srcOrd="0" destOrd="0" presId="urn:microsoft.com/office/officeart/2009/layout/CircleArrowProcess"/>
    <dgm:cxn modelId="{5C2E73D5-AD83-4648-B2A4-211AB09E5017}" type="presParOf" srcId="{EF892A43-D0B2-1344-8C33-361007ACEEBC}" destId="{346A640B-D213-4C4D-85DC-4B95678E73A0}" srcOrd="0" destOrd="0" presId="urn:microsoft.com/office/officeart/2009/layout/CircleArrowProcess"/>
    <dgm:cxn modelId="{DD9142F6-C5BC-0E45-BFD3-D02FB800A7E8}" type="presParOf" srcId="{346A640B-D213-4C4D-85DC-4B95678E73A0}" destId="{EFE2851C-43D3-5945-BE63-1D095DE08380}" srcOrd="0" destOrd="0" presId="urn:microsoft.com/office/officeart/2009/layout/CircleArrowProcess"/>
    <dgm:cxn modelId="{B7416047-EC94-1F45-8EA9-3F3F8F94861D}" type="presParOf" srcId="{EF892A43-D0B2-1344-8C33-361007ACEEBC}" destId="{401359F5-E0A4-704D-B221-EF5D779082D8}" srcOrd="1" destOrd="0" presId="urn:microsoft.com/office/officeart/2009/layout/CircleArrowProcess"/>
    <dgm:cxn modelId="{05F267A6-12EA-8047-8A71-1400CC95F72B}" type="presParOf" srcId="{EF892A43-D0B2-1344-8C33-361007ACEEBC}" destId="{30730389-9BE2-4E49-9E3F-8380CD1E7033}" srcOrd="2" destOrd="0" presId="urn:microsoft.com/office/officeart/2009/layout/CircleArrowProcess"/>
    <dgm:cxn modelId="{EA0EBAE1-F3C0-E64E-AEA6-958840FB25E0}" type="presParOf" srcId="{30730389-9BE2-4E49-9E3F-8380CD1E7033}" destId="{CD375F99-13EE-464C-B79D-E733DBCA3BCF}" srcOrd="0" destOrd="0" presId="urn:microsoft.com/office/officeart/2009/layout/CircleArrowProcess"/>
    <dgm:cxn modelId="{9B0863B2-3E4D-A249-86AE-AEA018976B06}" type="presParOf" srcId="{EF892A43-D0B2-1344-8C33-361007ACEEBC}" destId="{D7C3AB13-B34D-3F4E-B13E-36C68CF047C5}" srcOrd="3" destOrd="0" presId="urn:microsoft.com/office/officeart/2009/layout/CircleArrowProcess"/>
    <dgm:cxn modelId="{0412E541-9753-B140-B9AF-130CF804344B}" type="presParOf" srcId="{EF892A43-D0B2-1344-8C33-361007ACEEBC}" destId="{D8B6492E-427D-4B4B-9199-9D410B2000ED}" srcOrd="4" destOrd="0" presId="urn:microsoft.com/office/officeart/2009/layout/CircleArrowProcess"/>
    <dgm:cxn modelId="{E5491E65-034D-A445-8B89-EAAD33C5DCE9}" type="presParOf" srcId="{D8B6492E-427D-4B4B-9199-9D410B2000ED}" destId="{8E4F1479-C9E7-A044-8C59-F761BC28C6AD}" srcOrd="0" destOrd="0" presId="urn:microsoft.com/office/officeart/2009/layout/CircleArrowProcess"/>
    <dgm:cxn modelId="{FE04774C-4AB3-5749-B77A-66D015BC4E6E}" type="presParOf" srcId="{EF892A43-D0B2-1344-8C33-361007ACEEBC}" destId="{A6E0FE3F-096F-E249-9C45-8F57E6D31EBF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8399747-045C-2641-98A7-6F14C7DD6F0C}" type="doc">
      <dgm:prSet loTypeId="urn:microsoft.com/office/officeart/2009/layout/CircleArrowProcess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2EEA4F37-A1C1-654A-9CF7-C50F68547EFD}">
      <dgm:prSet phldrT="[Text]"/>
      <dgm:spPr/>
      <dgm:t>
        <a:bodyPr/>
        <a:lstStyle/>
        <a:p>
          <a:r>
            <a:rPr lang="en-GB" dirty="0"/>
            <a:t>Mega Factors</a:t>
          </a:r>
        </a:p>
      </dgm:t>
    </dgm:pt>
    <dgm:pt modelId="{3495506B-E090-B747-9CEA-A859EBA2FE0D}" type="parTrans" cxnId="{0613A561-1393-7645-853C-04C45F0BD717}">
      <dgm:prSet/>
      <dgm:spPr/>
      <dgm:t>
        <a:bodyPr/>
        <a:lstStyle/>
        <a:p>
          <a:endParaRPr lang="en-GB"/>
        </a:p>
      </dgm:t>
    </dgm:pt>
    <dgm:pt modelId="{FBC013F9-6B36-974B-8290-145AE04C7C61}" type="sibTrans" cxnId="{0613A561-1393-7645-853C-04C45F0BD717}">
      <dgm:prSet/>
      <dgm:spPr/>
      <dgm:t>
        <a:bodyPr/>
        <a:lstStyle/>
        <a:p>
          <a:endParaRPr lang="en-GB"/>
        </a:p>
      </dgm:t>
    </dgm:pt>
    <dgm:pt modelId="{45B98D6A-2BB8-D84C-8018-DDEEBAAAD495}">
      <dgm:prSet phldrT="[Text]"/>
      <dgm:spPr/>
      <dgm:t>
        <a:bodyPr/>
        <a:lstStyle/>
        <a:p>
          <a:r>
            <a:rPr lang="en-GB" dirty="0"/>
            <a:t>Organisations</a:t>
          </a:r>
        </a:p>
      </dgm:t>
    </dgm:pt>
    <dgm:pt modelId="{7CCE6BA4-03EA-344A-A18C-3FC7DF2C6556}" type="parTrans" cxnId="{392029AB-8D04-D748-9F4A-20BF3E4CDBBF}">
      <dgm:prSet/>
      <dgm:spPr/>
      <dgm:t>
        <a:bodyPr/>
        <a:lstStyle/>
        <a:p>
          <a:endParaRPr lang="en-GB"/>
        </a:p>
      </dgm:t>
    </dgm:pt>
    <dgm:pt modelId="{71BFE23A-CFD0-E24D-8D66-A79AB94FD5B9}" type="sibTrans" cxnId="{392029AB-8D04-D748-9F4A-20BF3E4CDBBF}">
      <dgm:prSet/>
      <dgm:spPr/>
      <dgm:t>
        <a:bodyPr/>
        <a:lstStyle/>
        <a:p>
          <a:endParaRPr lang="en-GB"/>
        </a:p>
      </dgm:t>
    </dgm:pt>
    <dgm:pt modelId="{95E67E0A-B238-264A-AEF2-FD98D41F4A34}">
      <dgm:prSet phldrT="[Text]"/>
      <dgm:spPr/>
      <dgm:t>
        <a:bodyPr/>
        <a:lstStyle/>
        <a:p>
          <a:r>
            <a:rPr lang="en-GB" dirty="0"/>
            <a:t>Workers</a:t>
          </a:r>
        </a:p>
      </dgm:t>
    </dgm:pt>
    <dgm:pt modelId="{0538D9F5-409F-814A-B2BD-363549021DFD}" type="parTrans" cxnId="{41C49B13-3CC1-A04E-ABEA-DA004B1AC77A}">
      <dgm:prSet/>
      <dgm:spPr/>
      <dgm:t>
        <a:bodyPr/>
        <a:lstStyle/>
        <a:p>
          <a:endParaRPr lang="en-GB"/>
        </a:p>
      </dgm:t>
    </dgm:pt>
    <dgm:pt modelId="{F6C1935A-F12E-BA4A-BE08-0E04688A5085}" type="sibTrans" cxnId="{41C49B13-3CC1-A04E-ABEA-DA004B1AC77A}">
      <dgm:prSet/>
      <dgm:spPr/>
      <dgm:t>
        <a:bodyPr/>
        <a:lstStyle/>
        <a:p>
          <a:endParaRPr lang="en-GB"/>
        </a:p>
      </dgm:t>
    </dgm:pt>
    <dgm:pt modelId="{EF892A43-D0B2-1344-8C33-361007ACEEBC}" type="pres">
      <dgm:prSet presAssocID="{E8399747-045C-2641-98A7-6F14C7DD6F0C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346A640B-D213-4C4D-85DC-4B95678E73A0}" type="pres">
      <dgm:prSet presAssocID="{2EEA4F37-A1C1-654A-9CF7-C50F68547EFD}" presName="Accent1" presStyleCnt="0"/>
      <dgm:spPr/>
    </dgm:pt>
    <dgm:pt modelId="{EFE2851C-43D3-5945-BE63-1D095DE08380}" type="pres">
      <dgm:prSet presAssocID="{2EEA4F37-A1C1-654A-9CF7-C50F68547EFD}" presName="Accent" presStyleLbl="node1" presStyleIdx="0" presStyleCnt="3"/>
      <dgm:spPr/>
    </dgm:pt>
    <dgm:pt modelId="{401359F5-E0A4-704D-B221-EF5D779082D8}" type="pres">
      <dgm:prSet presAssocID="{2EEA4F37-A1C1-654A-9CF7-C50F68547EFD}" presName="Parent1" presStyleLbl="revTx" presStyleIdx="0" presStyleCnt="3">
        <dgm:presLayoutVars>
          <dgm:chMax val="1"/>
          <dgm:chPref val="1"/>
          <dgm:bulletEnabled val="1"/>
        </dgm:presLayoutVars>
      </dgm:prSet>
      <dgm:spPr/>
    </dgm:pt>
    <dgm:pt modelId="{30730389-9BE2-4E49-9E3F-8380CD1E7033}" type="pres">
      <dgm:prSet presAssocID="{45B98D6A-2BB8-D84C-8018-DDEEBAAAD495}" presName="Accent2" presStyleCnt="0"/>
      <dgm:spPr/>
    </dgm:pt>
    <dgm:pt modelId="{CD375F99-13EE-464C-B79D-E733DBCA3BCF}" type="pres">
      <dgm:prSet presAssocID="{45B98D6A-2BB8-D84C-8018-DDEEBAAAD495}" presName="Accent" presStyleLbl="node1" presStyleIdx="1" presStyleCnt="3"/>
      <dgm:spPr/>
    </dgm:pt>
    <dgm:pt modelId="{D7C3AB13-B34D-3F4E-B13E-36C68CF047C5}" type="pres">
      <dgm:prSet presAssocID="{45B98D6A-2BB8-D84C-8018-DDEEBAAAD495}" presName="Parent2" presStyleLbl="revTx" presStyleIdx="1" presStyleCnt="3">
        <dgm:presLayoutVars>
          <dgm:chMax val="1"/>
          <dgm:chPref val="1"/>
          <dgm:bulletEnabled val="1"/>
        </dgm:presLayoutVars>
      </dgm:prSet>
      <dgm:spPr/>
    </dgm:pt>
    <dgm:pt modelId="{D8B6492E-427D-4B4B-9199-9D410B2000ED}" type="pres">
      <dgm:prSet presAssocID="{95E67E0A-B238-264A-AEF2-FD98D41F4A34}" presName="Accent3" presStyleCnt="0"/>
      <dgm:spPr/>
    </dgm:pt>
    <dgm:pt modelId="{8E4F1479-C9E7-A044-8C59-F761BC28C6AD}" type="pres">
      <dgm:prSet presAssocID="{95E67E0A-B238-264A-AEF2-FD98D41F4A34}" presName="Accent" presStyleLbl="node1" presStyleIdx="2" presStyleCnt="3"/>
      <dgm:spPr/>
    </dgm:pt>
    <dgm:pt modelId="{A6E0FE3F-096F-E249-9C45-8F57E6D31EBF}" type="pres">
      <dgm:prSet presAssocID="{95E67E0A-B238-264A-AEF2-FD98D41F4A34}" presName="Parent3" presStyleLbl="revTx" presStyleIdx="2" presStyleCnt="3">
        <dgm:presLayoutVars>
          <dgm:chMax val="1"/>
          <dgm:chPref val="1"/>
          <dgm:bulletEnabled val="1"/>
        </dgm:presLayoutVars>
      </dgm:prSet>
      <dgm:spPr/>
    </dgm:pt>
  </dgm:ptLst>
  <dgm:cxnLst>
    <dgm:cxn modelId="{9071F507-F23E-8147-A22D-A9753D484E3A}" type="presOf" srcId="{45B98D6A-2BB8-D84C-8018-DDEEBAAAD495}" destId="{D7C3AB13-B34D-3F4E-B13E-36C68CF047C5}" srcOrd="0" destOrd="0" presId="urn:microsoft.com/office/officeart/2009/layout/CircleArrowProcess"/>
    <dgm:cxn modelId="{41C49B13-3CC1-A04E-ABEA-DA004B1AC77A}" srcId="{E8399747-045C-2641-98A7-6F14C7DD6F0C}" destId="{95E67E0A-B238-264A-AEF2-FD98D41F4A34}" srcOrd="2" destOrd="0" parTransId="{0538D9F5-409F-814A-B2BD-363549021DFD}" sibTransId="{F6C1935A-F12E-BA4A-BE08-0E04688A5085}"/>
    <dgm:cxn modelId="{0613A561-1393-7645-853C-04C45F0BD717}" srcId="{E8399747-045C-2641-98A7-6F14C7DD6F0C}" destId="{2EEA4F37-A1C1-654A-9CF7-C50F68547EFD}" srcOrd="0" destOrd="0" parTransId="{3495506B-E090-B747-9CEA-A859EBA2FE0D}" sibTransId="{FBC013F9-6B36-974B-8290-145AE04C7C61}"/>
    <dgm:cxn modelId="{4CC7416F-2C87-4A4F-93A4-AEC163179E79}" type="presOf" srcId="{95E67E0A-B238-264A-AEF2-FD98D41F4A34}" destId="{A6E0FE3F-096F-E249-9C45-8F57E6D31EBF}" srcOrd="0" destOrd="0" presId="urn:microsoft.com/office/officeart/2009/layout/CircleArrowProcess"/>
    <dgm:cxn modelId="{1EE7848F-BAE8-7D4C-B659-6FA10EB1669D}" type="presOf" srcId="{2EEA4F37-A1C1-654A-9CF7-C50F68547EFD}" destId="{401359F5-E0A4-704D-B221-EF5D779082D8}" srcOrd="0" destOrd="0" presId="urn:microsoft.com/office/officeart/2009/layout/CircleArrowProcess"/>
    <dgm:cxn modelId="{392029AB-8D04-D748-9F4A-20BF3E4CDBBF}" srcId="{E8399747-045C-2641-98A7-6F14C7DD6F0C}" destId="{45B98D6A-2BB8-D84C-8018-DDEEBAAAD495}" srcOrd="1" destOrd="0" parTransId="{7CCE6BA4-03EA-344A-A18C-3FC7DF2C6556}" sibTransId="{71BFE23A-CFD0-E24D-8D66-A79AB94FD5B9}"/>
    <dgm:cxn modelId="{1E8E9DF9-ADE4-3F47-B76B-E1645D981639}" type="presOf" srcId="{E8399747-045C-2641-98A7-6F14C7DD6F0C}" destId="{EF892A43-D0B2-1344-8C33-361007ACEEBC}" srcOrd="0" destOrd="0" presId="urn:microsoft.com/office/officeart/2009/layout/CircleArrowProcess"/>
    <dgm:cxn modelId="{5C2E73D5-AD83-4648-B2A4-211AB09E5017}" type="presParOf" srcId="{EF892A43-D0B2-1344-8C33-361007ACEEBC}" destId="{346A640B-D213-4C4D-85DC-4B95678E73A0}" srcOrd="0" destOrd="0" presId="urn:microsoft.com/office/officeart/2009/layout/CircleArrowProcess"/>
    <dgm:cxn modelId="{DD9142F6-C5BC-0E45-BFD3-D02FB800A7E8}" type="presParOf" srcId="{346A640B-D213-4C4D-85DC-4B95678E73A0}" destId="{EFE2851C-43D3-5945-BE63-1D095DE08380}" srcOrd="0" destOrd="0" presId="urn:microsoft.com/office/officeart/2009/layout/CircleArrowProcess"/>
    <dgm:cxn modelId="{B7416047-EC94-1F45-8EA9-3F3F8F94861D}" type="presParOf" srcId="{EF892A43-D0B2-1344-8C33-361007ACEEBC}" destId="{401359F5-E0A4-704D-B221-EF5D779082D8}" srcOrd="1" destOrd="0" presId="urn:microsoft.com/office/officeart/2009/layout/CircleArrowProcess"/>
    <dgm:cxn modelId="{05F267A6-12EA-8047-8A71-1400CC95F72B}" type="presParOf" srcId="{EF892A43-D0B2-1344-8C33-361007ACEEBC}" destId="{30730389-9BE2-4E49-9E3F-8380CD1E7033}" srcOrd="2" destOrd="0" presId="urn:microsoft.com/office/officeart/2009/layout/CircleArrowProcess"/>
    <dgm:cxn modelId="{EA0EBAE1-F3C0-E64E-AEA6-958840FB25E0}" type="presParOf" srcId="{30730389-9BE2-4E49-9E3F-8380CD1E7033}" destId="{CD375F99-13EE-464C-B79D-E733DBCA3BCF}" srcOrd="0" destOrd="0" presId="urn:microsoft.com/office/officeart/2009/layout/CircleArrowProcess"/>
    <dgm:cxn modelId="{9B0863B2-3E4D-A249-86AE-AEA018976B06}" type="presParOf" srcId="{EF892A43-D0B2-1344-8C33-361007ACEEBC}" destId="{D7C3AB13-B34D-3F4E-B13E-36C68CF047C5}" srcOrd="3" destOrd="0" presId="urn:microsoft.com/office/officeart/2009/layout/CircleArrowProcess"/>
    <dgm:cxn modelId="{0412E541-9753-B140-B9AF-130CF804344B}" type="presParOf" srcId="{EF892A43-D0B2-1344-8C33-361007ACEEBC}" destId="{D8B6492E-427D-4B4B-9199-9D410B2000ED}" srcOrd="4" destOrd="0" presId="urn:microsoft.com/office/officeart/2009/layout/CircleArrowProcess"/>
    <dgm:cxn modelId="{E5491E65-034D-A445-8B89-EAAD33C5DCE9}" type="presParOf" srcId="{D8B6492E-427D-4B4B-9199-9D410B2000ED}" destId="{8E4F1479-C9E7-A044-8C59-F761BC28C6AD}" srcOrd="0" destOrd="0" presId="urn:microsoft.com/office/officeart/2009/layout/CircleArrowProcess"/>
    <dgm:cxn modelId="{FE04774C-4AB3-5749-B77A-66D015BC4E6E}" type="presParOf" srcId="{EF892A43-D0B2-1344-8C33-361007ACEEBC}" destId="{A6E0FE3F-096F-E249-9C45-8F57E6D31EBF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497E974-CB6B-4841-B667-A8C69D60AD4B}" type="doc">
      <dgm:prSet loTypeId="urn:microsoft.com/office/officeart/2005/8/layout/venn1" loCatId="" qsTypeId="urn:microsoft.com/office/officeart/2005/8/quickstyle/simple1" qsCatId="simple" csTypeId="urn:microsoft.com/office/officeart/2005/8/colors/accent1_2" csCatId="accent1" phldr="1"/>
      <dgm:spPr/>
    </dgm:pt>
    <dgm:pt modelId="{1C675583-636E-0C43-8472-09512A51B57D}">
      <dgm:prSet phldrT="[Text]" custT="1"/>
      <dgm:spPr>
        <a:solidFill>
          <a:srgbClr val="ED7D31">
            <a:alpha val="5000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0" tIns="0" rIns="0" bIns="0" numCol="1" spcCol="1270" anchor="ctr" anchorCtr="0"/>
        <a:lstStyle/>
        <a:p>
          <a:r>
            <a:rPr lang="en-GB" sz="900" kern="1200" dirty="0"/>
            <a:t>Individual </a:t>
          </a:r>
          <a:r>
            <a:rPr lang="en-GB" sz="9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workers</a:t>
          </a:r>
        </a:p>
      </dgm:t>
    </dgm:pt>
    <dgm:pt modelId="{5474AD14-2B00-5746-990B-C5DED16CB8EF}" type="parTrans" cxnId="{2FBA02FC-6696-9549-BD66-D9E4AE3E3BD1}">
      <dgm:prSet/>
      <dgm:spPr/>
      <dgm:t>
        <a:bodyPr/>
        <a:lstStyle/>
        <a:p>
          <a:endParaRPr lang="en-GB"/>
        </a:p>
      </dgm:t>
    </dgm:pt>
    <dgm:pt modelId="{14995EC1-E90B-4842-980C-6F6FD03AC351}" type="sibTrans" cxnId="{2FBA02FC-6696-9549-BD66-D9E4AE3E3BD1}">
      <dgm:prSet/>
      <dgm:spPr/>
      <dgm:t>
        <a:bodyPr/>
        <a:lstStyle/>
        <a:p>
          <a:endParaRPr lang="en-GB"/>
        </a:p>
      </dgm:t>
    </dgm:pt>
    <dgm:pt modelId="{9989CD73-2F13-8D43-9EAB-3E99DEBE447F}">
      <dgm:prSet phldrT="[Text]"/>
      <dgm:spPr>
        <a:solidFill>
          <a:schemeClr val="accent2">
            <a:alpha val="50000"/>
          </a:schemeClr>
        </a:solidFill>
      </dgm:spPr>
      <dgm:t>
        <a:bodyPr/>
        <a:lstStyle/>
        <a:p>
          <a:r>
            <a:rPr lang="en-GB" dirty="0"/>
            <a:t>Organisations</a:t>
          </a:r>
        </a:p>
      </dgm:t>
    </dgm:pt>
    <dgm:pt modelId="{E88B5C89-D6C0-5944-A71E-70986E50A2D2}" type="parTrans" cxnId="{C3231E9A-1D5B-6747-8276-736B4AB4B181}">
      <dgm:prSet/>
      <dgm:spPr/>
      <dgm:t>
        <a:bodyPr/>
        <a:lstStyle/>
        <a:p>
          <a:endParaRPr lang="en-GB"/>
        </a:p>
      </dgm:t>
    </dgm:pt>
    <dgm:pt modelId="{DDA63F8C-CF3A-BA43-8584-674347F7A002}" type="sibTrans" cxnId="{C3231E9A-1D5B-6747-8276-736B4AB4B181}">
      <dgm:prSet/>
      <dgm:spPr/>
      <dgm:t>
        <a:bodyPr/>
        <a:lstStyle/>
        <a:p>
          <a:endParaRPr lang="en-GB"/>
        </a:p>
      </dgm:t>
    </dgm:pt>
    <dgm:pt modelId="{A63FBA07-9D4C-D34B-825E-791D34A99CDC}">
      <dgm:prSet phldrT="[Text]"/>
      <dgm:spPr>
        <a:solidFill>
          <a:schemeClr val="accent2">
            <a:alpha val="50000"/>
          </a:schemeClr>
        </a:solidFill>
      </dgm:spPr>
      <dgm:t>
        <a:bodyPr/>
        <a:lstStyle/>
        <a:p>
          <a:r>
            <a:rPr lang="en-GB"/>
            <a:t>Labour market</a:t>
          </a:r>
        </a:p>
      </dgm:t>
    </dgm:pt>
    <dgm:pt modelId="{5139BEE7-942B-8E4F-BB3E-5F60C64ADA53}" type="sibTrans" cxnId="{6DCB70EA-B53D-4A44-8FDB-1D562DCB40BB}">
      <dgm:prSet/>
      <dgm:spPr/>
      <dgm:t>
        <a:bodyPr/>
        <a:lstStyle/>
        <a:p>
          <a:endParaRPr lang="en-GB"/>
        </a:p>
      </dgm:t>
    </dgm:pt>
    <dgm:pt modelId="{0C1BDB46-C787-424B-8B9A-E2C4B83857FE}" type="parTrans" cxnId="{6DCB70EA-B53D-4A44-8FDB-1D562DCB40BB}">
      <dgm:prSet/>
      <dgm:spPr/>
      <dgm:t>
        <a:bodyPr/>
        <a:lstStyle/>
        <a:p>
          <a:endParaRPr lang="en-GB"/>
        </a:p>
      </dgm:t>
    </dgm:pt>
    <dgm:pt modelId="{A73F7308-F4F8-E64C-8FDE-2819DC3349C9}" type="pres">
      <dgm:prSet presAssocID="{2497E974-CB6B-4841-B667-A8C69D60AD4B}" presName="compositeShape" presStyleCnt="0">
        <dgm:presLayoutVars>
          <dgm:chMax val="7"/>
          <dgm:dir/>
          <dgm:resizeHandles val="exact"/>
        </dgm:presLayoutVars>
      </dgm:prSet>
      <dgm:spPr/>
    </dgm:pt>
    <dgm:pt modelId="{0E67A7B8-D45B-3343-B987-1CE90274CEFC}" type="pres">
      <dgm:prSet presAssocID="{A63FBA07-9D4C-D34B-825E-791D34A99CDC}" presName="circ1" presStyleLbl="vennNode1" presStyleIdx="0" presStyleCnt="3"/>
      <dgm:spPr/>
    </dgm:pt>
    <dgm:pt modelId="{B254CB8F-C7A5-7C47-9F5C-AA702FEB033D}" type="pres">
      <dgm:prSet presAssocID="{A63FBA07-9D4C-D34B-825E-791D34A99CDC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BD471B13-7C7B-C841-AA41-B2EDB2523FA9}" type="pres">
      <dgm:prSet presAssocID="{1C675583-636E-0C43-8472-09512A51B57D}" presName="circ2" presStyleLbl="vennNode1" presStyleIdx="1" presStyleCnt="3"/>
      <dgm:spPr>
        <a:xfrm>
          <a:off x="1242461" y="711306"/>
          <a:ext cx="1101377" cy="1101377"/>
        </a:xfrm>
        <a:prstGeom prst="ellipse">
          <a:avLst/>
        </a:prstGeom>
      </dgm:spPr>
    </dgm:pt>
    <dgm:pt modelId="{D671B2F1-A53D-6648-ACD9-6ADF9C1F5E05}" type="pres">
      <dgm:prSet presAssocID="{1C675583-636E-0C43-8472-09512A51B57D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90EADA41-86E1-3344-B482-4FB1A3FCC4E7}" type="pres">
      <dgm:prSet presAssocID="{9989CD73-2F13-8D43-9EAB-3E99DEBE447F}" presName="circ3" presStyleLbl="vennNode1" presStyleIdx="2" presStyleCnt="3"/>
      <dgm:spPr/>
    </dgm:pt>
    <dgm:pt modelId="{9A1E6581-CEDA-4C49-B678-4202244D10C8}" type="pres">
      <dgm:prSet presAssocID="{9989CD73-2F13-8D43-9EAB-3E99DEBE447F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3F8A242D-7CB1-D148-8CE0-6E3869F2D3C4}" type="presOf" srcId="{2497E974-CB6B-4841-B667-A8C69D60AD4B}" destId="{A73F7308-F4F8-E64C-8FDE-2819DC3349C9}" srcOrd="0" destOrd="0" presId="urn:microsoft.com/office/officeart/2005/8/layout/venn1"/>
    <dgm:cxn modelId="{610FBA37-451B-624F-90D3-A52CB9B328CB}" type="presOf" srcId="{1C675583-636E-0C43-8472-09512A51B57D}" destId="{D671B2F1-A53D-6648-ACD9-6ADF9C1F5E05}" srcOrd="1" destOrd="0" presId="urn:microsoft.com/office/officeart/2005/8/layout/venn1"/>
    <dgm:cxn modelId="{B8761748-1BCB-D845-8FD6-B822A1738949}" type="presOf" srcId="{9989CD73-2F13-8D43-9EAB-3E99DEBE447F}" destId="{90EADA41-86E1-3344-B482-4FB1A3FCC4E7}" srcOrd="0" destOrd="0" presId="urn:microsoft.com/office/officeart/2005/8/layout/venn1"/>
    <dgm:cxn modelId="{51971A90-B77F-094A-92EB-39BFD653B1D4}" type="presOf" srcId="{9989CD73-2F13-8D43-9EAB-3E99DEBE447F}" destId="{9A1E6581-CEDA-4C49-B678-4202244D10C8}" srcOrd="1" destOrd="0" presId="urn:microsoft.com/office/officeart/2005/8/layout/venn1"/>
    <dgm:cxn modelId="{C3231E9A-1D5B-6747-8276-736B4AB4B181}" srcId="{2497E974-CB6B-4841-B667-A8C69D60AD4B}" destId="{9989CD73-2F13-8D43-9EAB-3E99DEBE447F}" srcOrd="2" destOrd="0" parTransId="{E88B5C89-D6C0-5944-A71E-70986E50A2D2}" sibTransId="{DDA63F8C-CF3A-BA43-8584-674347F7A002}"/>
    <dgm:cxn modelId="{0EA190C3-599F-D943-8B19-63D86C90A2AD}" type="presOf" srcId="{A63FBA07-9D4C-D34B-825E-791D34A99CDC}" destId="{0E67A7B8-D45B-3343-B987-1CE90274CEFC}" srcOrd="0" destOrd="0" presId="urn:microsoft.com/office/officeart/2005/8/layout/venn1"/>
    <dgm:cxn modelId="{15E0D5CD-D63D-2445-AD12-C658B86E3960}" type="presOf" srcId="{A63FBA07-9D4C-D34B-825E-791D34A99CDC}" destId="{B254CB8F-C7A5-7C47-9F5C-AA702FEB033D}" srcOrd="1" destOrd="0" presId="urn:microsoft.com/office/officeart/2005/8/layout/venn1"/>
    <dgm:cxn modelId="{6DCB70EA-B53D-4A44-8FDB-1D562DCB40BB}" srcId="{2497E974-CB6B-4841-B667-A8C69D60AD4B}" destId="{A63FBA07-9D4C-D34B-825E-791D34A99CDC}" srcOrd="0" destOrd="0" parTransId="{0C1BDB46-C787-424B-8B9A-E2C4B83857FE}" sibTransId="{5139BEE7-942B-8E4F-BB3E-5F60C64ADA53}"/>
    <dgm:cxn modelId="{2FBA02FC-6696-9549-BD66-D9E4AE3E3BD1}" srcId="{2497E974-CB6B-4841-B667-A8C69D60AD4B}" destId="{1C675583-636E-0C43-8472-09512A51B57D}" srcOrd="1" destOrd="0" parTransId="{5474AD14-2B00-5746-990B-C5DED16CB8EF}" sibTransId="{14995EC1-E90B-4842-980C-6F6FD03AC351}"/>
    <dgm:cxn modelId="{B5D9F8FC-805D-BA4D-A7B3-DC9349EA7BC8}" type="presOf" srcId="{1C675583-636E-0C43-8472-09512A51B57D}" destId="{BD471B13-7C7B-C841-AA41-B2EDB2523FA9}" srcOrd="0" destOrd="0" presId="urn:microsoft.com/office/officeart/2005/8/layout/venn1"/>
    <dgm:cxn modelId="{C9E4E7B8-3C07-7148-9406-01F8F7A56237}" type="presParOf" srcId="{A73F7308-F4F8-E64C-8FDE-2819DC3349C9}" destId="{0E67A7B8-D45B-3343-B987-1CE90274CEFC}" srcOrd="0" destOrd="0" presId="urn:microsoft.com/office/officeart/2005/8/layout/venn1"/>
    <dgm:cxn modelId="{D997ACBA-8837-5545-A031-90938D5B0391}" type="presParOf" srcId="{A73F7308-F4F8-E64C-8FDE-2819DC3349C9}" destId="{B254CB8F-C7A5-7C47-9F5C-AA702FEB033D}" srcOrd="1" destOrd="0" presId="urn:microsoft.com/office/officeart/2005/8/layout/venn1"/>
    <dgm:cxn modelId="{6E0BFD2D-1644-7749-ABA1-3CE8B503054D}" type="presParOf" srcId="{A73F7308-F4F8-E64C-8FDE-2819DC3349C9}" destId="{BD471B13-7C7B-C841-AA41-B2EDB2523FA9}" srcOrd="2" destOrd="0" presId="urn:microsoft.com/office/officeart/2005/8/layout/venn1"/>
    <dgm:cxn modelId="{D8BF1848-9E2C-3A4B-9CBD-3E5A5DDB8A55}" type="presParOf" srcId="{A73F7308-F4F8-E64C-8FDE-2819DC3349C9}" destId="{D671B2F1-A53D-6648-ACD9-6ADF9C1F5E05}" srcOrd="3" destOrd="0" presId="urn:microsoft.com/office/officeart/2005/8/layout/venn1"/>
    <dgm:cxn modelId="{9C9B9235-219A-FF4F-A70C-B4F6572165D0}" type="presParOf" srcId="{A73F7308-F4F8-E64C-8FDE-2819DC3349C9}" destId="{90EADA41-86E1-3344-B482-4FB1A3FCC4E7}" srcOrd="4" destOrd="0" presId="urn:microsoft.com/office/officeart/2005/8/layout/venn1"/>
    <dgm:cxn modelId="{AFDB0830-5094-1646-991B-7FE50559B795}" type="presParOf" srcId="{A73F7308-F4F8-E64C-8FDE-2819DC3349C9}" destId="{9A1E6581-CEDA-4C49-B678-4202244D10C8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497E974-CB6B-4841-B667-A8C69D60AD4B}" type="doc">
      <dgm:prSet loTypeId="urn:microsoft.com/office/officeart/2005/8/layout/venn1" loCatId="" qsTypeId="urn:microsoft.com/office/officeart/2005/8/quickstyle/simple1" qsCatId="simple" csTypeId="urn:microsoft.com/office/officeart/2005/8/colors/accent1_2" csCatId="accent1" phldr="1"/>
      <dgm:spPr/>
    </dgm:pt>
    <dgm:pt modelId="{1C675583-636E-0C43-8472-09512A51B57D}">
      <dgm:prSet phldrT="[Text]"/>
      <dgm:spPr>
        <a:solidFill>
          <a:schemeClr val="accent2">
            <a:alpha val="50000"/>
          </a:schemeClr>
        </a:solidFill>
      </dgm:spPr>
      <dgm:t>
        <a:bodyPr/>
        <a:lstStyle/>
        <a:p>
          <a:r>
            <a:rPr lang="en-GB" dirty="0"/>
            <a:t>Individual workers</a:t>
          </a:r>
        </a:p>
      </dgm:t>
    </dgm:pt>
    <dgm:pt modelId="{5474AD14-2B00-5746-990B-C5DED16CB8EF}" type="parTrans" cxnId="{2FBA02FC-6696-9549-BD66-D9E4AE3E3BD1}">
      <dgm:prSet/>
      <dgm:spPr/>
      <dgm:t>
        <a:bodyPr/>
        <a:lstStyle/>
        <a:p>
          <a:endParaRPr lang="en-GB"/>
        </a:p>
      </dgm:t>
    </dgm:pt>
    <dgm:pt modelId="{14995EC1-E90B-4842-980C-6F6FD03AC351}" type="sibTrans" cxnId="{2FBA02FC-6696-9549-BD66-D9E4AE3E3BD1}">
      <dgm:prSet/>
      <dgm:spPr/>
      <dgm:t>
        <a:bodyPr/>
        <a:lstStyle/>
        <a:p>
          <a:endParaRPr lang="en-GB"/>
        </a:p>
      </dgm:t>
    </dgm:pt>
    <dgm:pt modelId="{9989CD73-2F13-8D43-9EAB-3E99DEBE447F}">
      <dgm:prSet phldrT="[Text]"/>
      <dgm:spPr>
        <a:solidFill>
          <a:schemeClr val="accent2">
            <a:alpha val="50000"/>
          </a:schemeClr>
        </a:solidFill>
      </dgm:spPr>
      <dgm:t>
        <a:bodyPr/>
        <a:lstStyle/>
        <a:p>
          <a:r>
            <a:rPr lang="en-GB" dirty="0"/>
            <a:t>Organisations</a:t>
          </a:r>
        </a:p>
      </dgm:t>
    </dgm:pt>
    <dgm:pt modelId="{E88B5C89-D6C0-5944-A71E-70986E50A2D2}" type="parTrans" cxnId="{C3231E9A-1D5B-6747-8276-736B4AB4B181}">
      <dgm:prSet/>
      <dgm:spPr/>
      <dgm:t>
        <a:bodyPr/>
        <a:lstStyle/>
        <a:p>
          <a:endParaRPr lang="en-GB"/>
        </a:p>
      </dgm:t>
    </dgm:pt>
    <dgm:pt modelId="{DDA63F8C-CF3A-BA43-8584-674347F7A002}" type="sibTrans" cxnId="{C3231E9A-1D5B-6747-8276-736B4AB4B181}">
      <dgm:prSet/>
      <dgm:spPr/>
      <dgm:t>
        <a:bodyPr/>
        <a:lstStyle/>
        <a:p>
          <a:endParaRPr lang="en-GB"/>
        </a:p>
      </dgm:t>
    </dgm:pt>
    <dgm:pt modelId="{A73F7308-F4F8-E64C-8FDE-2819DC3349C9}" type="pres">
      <dgm:prSet presAssocID="{2497E974-CB6B-4841-B667-A8C69D60AD4B}" presName="compositeShape" presStyleCnt="0">
        <dgm:presLayoutVars>
          <dgm:chMax val="7"/>
          <dgm:dir/>
          <dgm:resizeHandles val="exact"/>
        </dgm:presLayoutVars>
      </dgm:prSet>
      <dgm:spPr/>
    </dgm:pt>
    <dgm:pt modelId="{B51BA620-CD90-794F-9F38-8C6281EFFBC4}" type="pres">
      <dgm:prSet presAssocID="{1C675583-636E-0C43-8472-09512A51B57D}" presName="circ1" presStyleLbl="vennNode1" presStyleIdx="0" presStyleCnt="2"/>
      <dgm:spPr/>
    </dgm:pt>
    <dgm:pt modelId="{3BC81A10-0160-EC4B-98CF-0798C04B9E21}" type="pres">
      <dgm:prSet presAssocID="{1C675583-636E-0C43-8472-09512A51B57D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C793337C-E6F2-5D46-9375-BE9772275219}" type="pres">
      <dgm:prSet presAssocID="{9989CD73-2F13-8D43-9EAB-3E99DEBE447F}" presName="circ2" presStyleLbl="vennNode1" presStyleIdx="1" presStyleCnt="2"/>
      <dgm:spPr/>
    </dgm:pt>
    <dgm:pt modelId="{E51BA6FD-31C1-E441-A535-9BAE2B07B318}" type="pres">
      <dgm:prSet presAssocID="{9989CD73-2F13-8D43-9EAB-3E99DEBE447F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3F8A242D-7CB1-D148-8CE0-6E3869F2D3C4}" type="presOf" srcId="{2497E974-CB6B-4841-B667-A8C69D60AD4B}" destId="{A73F7308-F4F8-E64C-8FDE-2819DC3349C9}" srcOrd="0" destOrd="0" presId="urn:microsoft.com/office/officeart/2005/8/layout/venn1"/>
    <dgm:cxn modelId="{8F956E31-5B3B-4649-8D27-1DF18BAB2B3B}" type="presOf" srcId="{9989CD73-2F13-8D43-9EAB-3E99DEBE447F}" destId="{C793337C-E6F2-5D46-9375-BE9772275219}" srcOrd="0" destOrd="0" presId="urn:microsoft.com/office/officeart/2005/8/layout/venn1"/>
    <dgm:cxn modelId="{E2B7DC43-2946-5D4D-9658-D16B9F4B1B38}" type="presOf" srcId="{1C675583-636E-0C43-8472-09512A51B57D}" destId="{B51BA620-CD90-794F-9F38-8C6281EFFBC4}" srcOrd="0" destOrd="0" presId="urn:microsoft.com/office/officeart/2005/8/layout/venn1"/>
    <dgm:cxn modelId="{C3231E9A-1D5B-6747-8276-736B4AB4B181}" srcId="{2497E974-CB6B-4841-B667-A8C69D60AD4B}" destId="{9989CD73-2F13-8D43-9EAB-3E99DEBE447F}" srcOrd="1" destOrd="0" parTransId="{E88B5C89-D6C0-5944-A71E-70986E50A2D2}" sibTransId="{DDA63F8C-CF3A-BA43-8584-674347F7A002}"/>
    <dgm:cxn modelId="{504B01C5-2384-ED41-942E-1F50F491F970}" type="presOf" srcId="{1C675583-636E-0C43-8472-09512A51B57D}" destId="{3BC81A10-0160-EC4B-98CF-0798C04B9E21}" srcOrd="1" destOrd="0" presId="urn:microsoft.com/office/officeart/2005/8/layout/venn1"/>
    <dgm:cxn modelId="{2FBA02FC-6696-9549-BD66-D9E4AE3E3BD1}" srcId="{2497E974-CB6B-4841-B667-A8C69D60AD4B}" destId="{1C675583-636E-0C43-8472-09512A51B57D}" srcOrd="0" destOrd="0" parTransId="{5474AD14-2B00-5746-990B-C5DED16CB8EF}" sibTransId="{14995EC1-E90B-4842-980C-6F6FD03AC351}"/>
    <dgm:cxn modelId="{A8C1BCFE-3214-F041-972E-FC14C0A31DBB}" type="presOf" srcId="{9989CD73-2F13-8D43-9EAB-3E99DEBE447F}" destId="{E51BA6FD-31C1-E441-A535-9BAE2B07B318}" srcOrd="1" destOrd="0" presId="urn:microsoft.com/office/officeart/2005/8/layout/venn1"/>
    <dgm:cxn modelId="{DDA7780B-EEC1-0644-BC66-B8EDBDC55C23}" type="presParOf" srcId="{A73F7308-F4F8-E64C-8FDE-2819DC3349C9}" destId="{B51BA620-CD90-794F-9F38-8C6281EFFBC4}" srcOrd="0" destOrd="0" presId="urn:microsoft.com/office/officeart/2005/8/layout/venn1"/>
    <dgm:cxn modelId="{4D4BF21B-E7A0-A04D-9332-39AF0EBA26A3}" type="presParOf" srcId="{A73F7308-F4F8-E64C-8FDE-2819DC3349C9}" destId="{3BC81A10-0160-EC4B-98CF-0798C04B9E21}" srcOrd="1" destOrd="0" presId="urn:microsoft.com/office/officeart/2005/8/layout/venn1"/>
    <dgm:cxn modelId="{CF73D3C2-5C5F-3E4F-9E3F-AD33324C1B96}" type="presParOf" srcId="{A73F7308-F4F8-E64C-8FDE-2819DC3349C9}" destId="{C793337C-E6F2-5D46-9375-BE9772275219}" srcOrd="2" destOrd="0" presId="urn:microsoft.com/office/officeart/2005/8/layout/venn1"/>
    <dgm:cxn modelId="{E3E9CC0A-EA70-2D43-BFD9-3AE33F994FC8}" type="presParOf" srcId="{A73F7308-F4F8-E64C-8FDE-2819DC3349C9}" destId="{E51BA6FD-31C1-E441-A535-9BAE2B07B318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E2851C-43D3-5945-BE63-1D095DE08380}">
      <dsp:nvSpPr>
        <dsp:cNvPr id="0" name=""/>
        <dsp:cNvSpPr/>
      </dsp:nvSpPr>
      <dsp:spPr>
        <a:xfrm>
          <a:off x="815382" y="302940"/>
          <a:ext cx="1411086" cy="1411301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1359F5-E0A4-704D-B221-EF5D779082D8}">
      <dsp:nvSpPr>
        <dsp:cNvPr id="0" name=""/>
        <dsp:cNvSpPr/>
      </dsp:nvSpPr>
      <dsp:spPr>
        <a:xfrm>
          <a:off x="1127279" y="812462"/>
          <a:ext cx="784113" cy="3919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Mega Factors</a:t>
          </a:r>
        </a:p>
      </dsp:txBody>
      <dsp:txXfrm>
        <a:off x="1127279" y="812462"/>
        <a:ext cx="784113" cy="391963"/>
      </dsp:txXfrm>
    </dsp:sp>
    <dsp:sp modelId="{CD375F99-13EE-464C-B79D-E733DBCA3BCF}">
      <dsp:nvSpPr>
        <dsp:cNvPr id="0" name=""/>
        <dsp:cNvSpPr/>
      </dsp:nvSpPr>
      <dsp:spPr>
        <a:xfrm>
          <a:off x="423458" y="1113837"/>
          <a:ext cx="1411086" cy="1411301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C3AB13-B34D-3F4E-B13E-36C68CF047C5}">
      <dsp:nvSpPr>
        <dsp:cNvPr id="0" name=""/>
        <dsp:cNvSpPr/>
      </dsp:nvSpPr>
      <dsp:spPr>
        <a:xfrm>
          <a:off x="736944" y="1628050"/>
          <a:ext cx="784113" cy="3919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Organisations</a:t>
          </a:r>
        </a:p>
      </dsp:txBody>
      <dsp:txXfrm>
        <a:off x="736944" y="1628050"/>
        <a:ext cx="784113" cy="391963"/>
      </dsp:txXfrm>
    </dsp:sp>
    <dsp:sp modelId="{8E4F1479-C9E7-A044-8C59-F761BC28C6AD}">
      <dsp:nvSpPr>
        <dsp:cNvPr id="0" name=""/>
        <dsp:cNvSpPr/>
      </dsp:nvSpPr>
      <dsp:spPr>
        <a:xfrm>
          <a:off x="915815" y="2021772"/>
          <a:ext cx="1212342" cy="1212827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E0FE3F-096F-E249-9C45-8F57E6D31EBF}">
      <dsp:nvSpPr>
        <dsp:cNvPr id="0" name=""/>
        <dsp:cNvSpPr/>
      </dsp:nvSpPr>
      <dsp:spPr>
        <a:xfrm>
          <a:off x="1129134" y="2444811"/>
          <a:ext cx="784113" cy="3919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Workers</a:t>
          </a:r>
        </a:p>
      </dsp:txBody>
      <dsp:txXfrm>
        <a:off x="1129134" y="2444811"/>
        <a:ext cx="784113" cy="39196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E2851C-43D3-5945-BE63-1D095DE08380}">
      <dsp:nvSpPr>
        <dsp:cNvPr id="0" name=""/>
        <dsp:cNvSpPr/>
      </dsp:nvSpPr>
      <dsp:spPr>
        <a:xfrm>
          <a:off x="932964" y="0"/>
          <a:ext cx="1285219" cy="1285415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1359F5-E0A4-704D-B221-EF5D779082D8}">
      <dsp:nvSpPr>
        <dsp:cNvPr id="0" name=""/>
        <dsp:cNvSpPr/>
      </dsp:nvSpPr>
      <dsp:spPr>
        <a:xfrm>
          <a:off x="1217040" y="464073"/>
          <a:ext cx="714171" cy="357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Mega Factors</a:t>
          </a:r>
        </a:p>
      </dsp:txBody>
      <dsp:txXfrm>
        <a:off x="1217040" y="464073"/>
        <a:ext cx="714171" cy="357000"/>
      </dsp:txXfrm>
    </dsp:sp>
    <dsp:sp modelId="{CD375F99-13EE-464C-B79D-E733DBCA3BCF}">
      <dsp:nvSpPr>
        <dsp:cNvPr id="0" name=""/>
        <dsp:cNvSpPr/>
      </dsp:nvSpPr>
      <dsp:spPr>
        <a:xfrm>
          <a:off x="575999" y="738566"/>
          <a:ext cx="1285219" cy="1285415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C3AB13-B34D-3F4E-B13E-36C68CF047C5}">
      <dsp:nvSpPr>
        <dsp:cNvPr id="0" name=""/>
        <dsp:cNvSpPr/>
      </dsp:nvSpPr>
      <dsp:spPr>
        <a:xfrm>
          <a:off x="861523" y="1206912"/>
          <a:ext cx="714171" cy="357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Organisations</a:t>
          </a:r>
        </a:p>
      </dsp:txBody>
      <dsp:txXfrm>
        <a:off x="861523" y="1206912"/>
        <a:ext cx="714171" cy="357000"/>
      </dsp:txXfrm>
    </dsp:sp>
    <dsp:sp modelId="{8E4F1479-C9E7-A044-8C59-F761BC28C6AD}">
      <dsp:nvSpPr>
        <dsp:cNvPr id="0" name=""/>
        <dsp:cNvSpPr/>
      </dsp:nvSpPr>
      <dsp:spPr>
        <a:xfrm>
          <a:off x="1024438" y="1565514"/>
          <a:ext cx="1104202" cy="1104645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E0FE3F-096F-E249-9C45-8F57E6D31EBF}">
      <dsp:nvSpPr>
        <dsp:cNvPr id="0" name=""/>
        <dsp:cNvSpPr/>
      </dsp:nvSpPr>
      <dsp:spPr>
        <a:xfrm>
          <a:off x="1218730" y="1950818"/>
          <a:ext cx="714171" cy="357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Workers</a:t>
          </a:r>
        </a:p>
      </dsp:txBody>
      <dsp:txXfrm>
        <a:off x="1218730" y="1950818"/>
        <a:ext cx="714171" cy="3570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E2851C-43D3-5945-BE63-1D095DE08380}">
      <dsp:nvSpPr>
        <dsp:cNvPr id="0" name=""/>
        <dsp:cNvSpPr/>
      </dsp:nvSpPr>
      <dsp:spPr>
        <a:xfrm>
          <a:off x="932964" y="0"/>
          <a:ext cx="1285219" cy="1285415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1359F5-E0A4-704D-B221-EF5D779082D8}">
      <dsp:nvSpPr>
        <dsp:cNvPr id="0" name=""/>
        <dsp:cNvSpPr/>
      </dsp:nvSpPr>
      <dsp:spPr>
        <a:xfrm>
          <a:off x="1217040" y="464073"/>
          <a:ext cx="714171" cy="357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Mega Factors</a:t>
          </a:r>
        </a:p>
      </dsp:txBody>
      <dsp:txXfrm>
        <a:off x="1217040" y="464073"/>
        <a:ext cx="714171" cy="357000"/>
      </dsp:txXfrm>
    </dsp:sp>
    <dsp:sp modelId="{CD375F99-13EE-464C-B79D-E733DBCA3BCF}">
      <dsp:nvSpPr>
        <dsp:cNvPr id="0" name=""/>
        <dsp:cNvSpPr/>
      </dsp:nvSpPr>
      <dsp:spPr>
        <a:xfrm>
          <a:off x="575999" y="738566"/>
          <a:ext cx="1285219" cy="1285415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C3AB13-B34D-3F4E-B13E-36C68CF047C5}">
      <dsp:nvSpPr>
        <dsp:cNvPr id="0" name=""/>
        <dsp:cNvSpPr/>
      </dsp:nvSpPr>
      <dsp:spPr>
        <a:xfrm>
          <a:off x="861523" y="1206912"/>
          <a:ext cx="714171" cy="357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Organisations</a:t>
          </a:r>
        </a:p>
      </dsp:txBody>
      <dsp:txXfrm>
        <a:off x="861523" y="1206912"/>
        <a:ext cx="714171" cy="357000"/>
      </dsp:txXfrm>
    </dsp:sp>
    <dsp:sp modelId="{8E4F1479-C9E7-A044-8C59-F761BC28C6AD}">
      <dsp:nvSpPr>
        <dsp:cNvPr id="0" name=""/>
        <dsp:cNvSpPr/>
      </dsp:nvSpPr>
      <dsp:spPr>
        <a:xfrm>
          <a:off x="1024438" y="1565514"/>
          <a:ext cx="1104202" cy="1104645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E0FE3F-096F-E249-9C45-8F57E6D31EBF}">
      <dsp:nvSpPr>
        <dsp:cNvPr id="0" name=""/>
        <dsp:cNvSpPr/>
      </dsp:nvSpPr>
      <dsp:spPr>
        <a:xfrm>
          <a:off x="1218730" y="1950818"/>
          <a:ext cx="714171" cy="357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Workers</a:t>
          </a:r>
        </a:p>
      </dsp:txBody>
      <dsp:txXfrm>
        <a:off x="1218730" y="1950818"/>
        <a:ext cx="714171" cy="3570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E2851C-43D3-5945-BE63-1D095DE08380}">
      <dsp:nvSpPr>
        <dsp:cNvPr id="0" name=""/>
        <dsp:cNvSpPr/>
      </dsp:nvSpPr>
      <dsp:spPr>
        <a:xfrm>
          <a:off x="932964" y="0"/>
          <a:ext cx="1285219" cy="1285415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1359F5-E0A4-704D-B221-EF5D779082D8}">
      <dsp:nvSpPr>
        <dsp:cNvPr id="0" name=""/>
        <dsp:cNvSpPr/>
      </dsp:nvSpPr>
      <dsp:spPr>
        <a:xfrm>
          <a:off x="1217040" y="464073"/>
          <a:ext cx="714171" cy="357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Mega Factors</a:t>
          </a:r>
        </a:p>
      </dsp:txBody>
      <dsp:txXfrm>
        <a:off x="1217040" y="464073"/>
        <a:ext cx="714171" cy="357000"/>
      </dsp:txXfrm>
    </dsp:sp>
    <dsp:sp modelId="{CD375F99-13EE-464C-B79D-E733DBCA3BCF}">
      <dsp:nvSpPr>
        <dsp:cNvPr id="0" name=""/>
        <dsp:cNvSpPr/>
      </dsp:nvSpPr>
      <dsp:spPr>
        <a:xfrm>
          <a:off x="575999" y="738566"/>
          <a:ext cx="1285219" cy="1285415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C3AB13-B34D-3F4E-B13E-36C68CF047C5}">
      <dsp:nvSpPr>
        <dsp:cNvPr id="0" name=""/>
        <dsp:cNvSpPr/>
      </dsp:nvSpPr>
      <dsp:spPr>
        <a:xfrm>
          <a:off x="861523" y="1206912"/>
          <a:ext cx="714171" cy="357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Organisations</a:t>
          </a:r>
        </a:p>
      </dsp:txBody>
      <dsp:txXfrm>
        <a:off x="861523" y="1206912"/>
        <a:ext cx="714171" cy="357000"/>
      </dsp:txXfrm>
    </dsp:sp>
    <dsp:sp modelId="{8E4F1479-C9E7-A044-8C59-F761BC28C6AD}">
      <dsp:nvSpPr>
        <dsp:cNvPr id="0" name=""/>
        <dsp:cNvSpPr/>
      </dsp:nvSpPr>
      <dsp:spPr>
        <a:xfrm>
          <a:off x="1024438" y="1565514"/>
          <a:ext cx="1104202" cy="1104645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E0FE3F-096F-E249-9C45-8F57E6D31EBF}">
      <dsp:nvSpPr>
        <dsp:cNvPr id="0" name=""/>
        <dsp:cNvSpPr/>
      </dsp:nvSpPr>
      <dsp:spPr>
        <a:xfrm>
          <a:off x="1218730" y="1950818"/>
          <a:ext cx="714171" cy="357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Workers</a:t>
          </a:r>
        </a:p>
      </dsp:txBody>
      <dsp:txXfrm>
        <a:off x="1218730" y="1950818"/>
        <a:ext cx="714171" cy="3570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67A7B8-D45B-3343-B987-1CE90274CEFC}">
      <dsp:nvSpPr>
        <dsp:cNvPr id="0" name=""/>
        <dsp:cNvSpPr/>
      </dsp:nvSpPr>
      <dsp:spPr>
        <a:xfrm>
          <a:off x="922280" y="22945"/>
          <a:ext cx="1101378" cy="1101378"/>
        </a:xfrm>
        <a:prstGeom prst="ellipse">
          <a:avLst/>
        </a:prstGeom>
        <a:solidFill>
          <a:schemeClr val="accent2">
            <a:alpha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/>
            <a:t>Labour market</a:t>
          </a:r>
        </a:p>
      </dsp:txBody>
      <dsp:txXfrm>
        <a:off x="1069130" y="215686"/>
        <a:ext cx="807677" cy="495620"/>
      </dsp:txXfrm>
    </dsp:sp>
    <dsp:sp modelId="{BD471B13-7C7B-C841-AA41-B2EDB2523FA9}">
      <dsp:nvSpPr>
        <dsp:cNvPr id="0" name=""/>
        <dsp:cNvSpPr/>
      </dsp:nvSpPr>
      <dsp:spPr>
        <a:xfrm>
          <a:off x="1319693" y="711306"/>
          <a:ext cx="1101378" cy="1101378"/>
        </a:xfrm>
        <a:prstGeom prst="ellipse">
          <a:avLst/>
        </a:prstGeom>
        <a:solidFill>
          <a:srgbClr val="ED7D31">
            <a:alpha val="5000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Individual </a:t>
          </a:r>
          <a:r>
            <a:rPr lang="en-GB" sz="9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workers</a:t>
          </a:r>
        </a:p>
      </dsp:txBody>
      <dsp:txXfrm>
        <a:off x="1656532" y="995829"/>
        <a:ext cx="660826" cy="605757"/>
      </dsp:txXfrm>
    </dsp:sp>
    <dsp:sp modelId="{90EADA41-86E1-3344-B482-4FB1A3FCC4E7}">
      <dsp:nvSpPr>
        <dsp:cNvPr id="0" name=""/>
        <dsp:cNvSpPr/>
      </dsp:nvSpPr>
      <dsp:spPr>
        <a:xfrm>
          <a:off x="524866" y="711306"/>
          <a:ext cx="1101378" cy="1101378"/>
        </a:xfrm>
        <a:prstGeom prst="ellipse">
          <a:avLst/>
        </a:prstGeom>
        <a:solidFill>
          <a:schemeClr val="accent2">
            <a:alpha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 dirty="0"/>
            <a:t>Organisations</a:t>
          </a:r>
        </a:p>
      </dsp:txBody>
      <dsp:txXfrm>
        <a:off x="628579" y="995829"/>
        <a:ext cx="660826" cy="60575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1BA620-CD90-794F-9F38-8C6281EFFBC4}">
      <dsp:nvSpPr>
        <dsp:cNvPr id="0" name=""/>
        <dsp:cNvSpPr/>
      </dsp:nvSpPr>
      <dsp:spPr>
        <a:xfrm>
          <a:off x="53278" y="76162"/>
          <a:ext cx="1314201" cy="1314201"/>
        </a:xfrm>
        <a:prstGeom prst="ellipse">
          <a:avLst/>
        </a:prstGeom>
        <a:solidFill>
          <a:schemeClr val="accent2">
            <a:alpha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Individual workers</a:t>
          </a:r>
        </a:p>
      </dsp:txBody>
      <dsp:txXfrm>
        <a:off x="236793" y="231135"/>
        <a:ext cx="757737" cy="1004256"/>
      </dsp:txXfrm>
    </dsp:sp>
    <dsp:sp modelId="{C793337C-E6F2-5D46-9375-BE9772275219}">
      <dsp:nvSpPr>
        <dsp:cNvPr id="0" name=""/>
        <dsp:cNvSpPr/>
      </dsp:nvSpPr>
      <dsp:spPr>
        <a:xfrm>
          <a:off x="1000450" y="76162"/>
          <a:ext cx="1314201" cy="1314201"/>
        </a:xfrm>
        <a:prstGeom prst="ellipse">
          <a:avLst/>
        </a:prstGeom>
        <a:solidFill>
          <a:schemeClr val="accent2">
            <a:alpha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Organisations</a:t>
          </a:r>
        </a:p>
      </dsp:txBody>
      <dsp:txXfrm>
        <a:off x="1373399" y="231135"/>
        <a:ext cx="757737" cy="10042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A7FB268-2581-4429-9A03-D555EB068F7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835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3D1585-D06A-4616-B7E9-41980A8516E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01698" y="0"/>
            <a:ext cx="2984871" cy="502835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r">
              <a:defRPr sz="1300"/>
            </a:lvl1pPr>
          </a:lstStyle>
          <a:p>
            <a:fld id="{FD5D270C-AD71-46E6-A5A6-B9B37BC4B257}" type="datetimeFigureOut">
              <a:rPr lang="en-US" smtClean="0"/>
              <a:t>9/2/24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F2A851-5384-46FE-8C6C-45AFB7CDA59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519055"/>
            <a:ext cx="2984871" cy="502834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B1F046-965E-46B3-8F38-1BF59FE5CFE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01698" y="9519055"/>
            <a:ext cx="2984871" cy="502834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r">
              <a:defRPr sz="1300"/>
            </a:lvl1pPr>
          </a:lstStyle>
          <a:p>
            <a:fld id="{A433BB8F-7739-4E84-9D14-DC6BE98AA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5448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8-30T12:08:39.11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0 205 16383,'63'0'0,"-8"0"0,-29 0 0,16 0 0,-12 0 0,12 0 0,0 0 0,-12 0 0,19 0 0,-14 0 0,8 0 0,0 0 0,-1 0 0,1 0 0,0 0 0,8 0 0,-6 0 0,15 0 0,-16 0 0,16 0 0,-7 0 0,1 0 0,6 0 0,-16 0 0,8 0 0,-1 0 0,-6 0 0,6 0 0,-8 0 0,-1 0 0,1 0 0,0 0 0,-1 0 0,29 0 0,-22 0 0,21 0 0,-19 0 0,-6 0 0,7 0 0,-10 0 0,9 0 0,-6 0 0,15 0 0,-7 0 0,1 0 0,6 0 0,-7 0 0,9 0 0,0 0 0,0 0 0,0 0 0,0 0 0,0 0 0,-9 0 0,7 0 0,12 0 0,-5 0 0,14 0 0,-28 0 0,7 0 0,-15 0 0,14 0 0,-14 0 0,6 0 0,1 0 0,-8 0 0,16 0 0,-15 0 0,15 0 0,-15 0 0,14 0 0,-5 7 0,-1-5 0,7 5 0,-7-7 0,1 0 0,6 0 0,-16 0 0,16 0 0,-15 0 0,15 0 0,4 0 0,-9 0 0,0 0 0,-15 0 0,-12 0 0,6 0 0,-1 0 0,-5 0 0,13 0 0,-14 0 0,14 0 0,-6 0 0,8 0 0,0 0 0,-1 0 0,1 0 0,8 0 0,-6 0 0,15 0 0,-15 0 0,6 0 0,-8-6 0,-1 4 0,1-4 0,0 6 0,-1 0 0,13 0 0,-10 0 0,9 0 0,-11 0 0,0 0 0,-1 0 0,1 0 0,0 0 0,-1 0 0,1-7 0,0 6 0,-8-6 0,6 7 0,-6-6 0,8 5 0,-1-6 0,1 7 0,0-6 0,-1 4 0,9-4 0,-13 0 0,20 5 0,-21-5 0,7 6 0,-3 0 0,-6-6 0,27 4 0,-15-10 0,15 10 0,-20-11 0,1 12 0,-8-11 0,6 4 0,-6 1 0,8-6 0,0 11 0,-8-10 0,6 11 0,-6-5 0,0 0 0,6 5 0,-13-5 0,13 0 0,-14 4 0,7-4 0,-1 6 0,-5 0 0,5-6 0,-7 5 0,0-5 0,19 6 0,-14-6 0,7 5 0,-13-5 0,-6 6 0,7 0 0,0 0 0,-6 0 0,4 0 0,-4 0 0,-1 0 0,6 0 0,-6 0 0,1 0 0,4 0 0,-4 0 0,-1 0 0,-1 0 0,-6 0 0,5 0 0,1 0 0,0 10 0,-1-2 0,1 10 0,2-6 0,6 1 0,7 0 0,-5 1 0,13 0 0,-13-1 0,12-5 0,-12 3 0,6-4 0,-1 0 0,0-1 0,2 0 0,-11-5 0,-6 5 0,-6-6 0,5 0 0,1 0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8-30T12:14:19.65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24575,'0'0'0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8-30T12:37:49.585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16383,'87'0'0,"0"0"0,0 0 0,0 0 0,0 0 0,10 0 0,3 0 0,-12 0 0,-23 0 0,-10 0 0,-13 0 0,-6 0 0,4 0 0,-4 0 0,6 6 0,1-4 0,0 4 0,-1-6 0,1 6 0,0-4 0,-1 4 0,1 1 0,-8-6 0,6 6 0,-13-7 0,13 0 0,-6 0 0,0 0 0,-2 0 0,1 0 0,-6 0 0,5 0 0,-7 5 0,0-3 0,0 4 0,7-6 0,-5 0 0,5 0 0,-7 0 0,0 0 0,7 0 0,-5 0 0,6 0 0,-8 0 0,-1 0 0,1 0 0,8 0 0,-6 0 0,5 0 0,-7 0 0,0 5 0,0-3 0,0 4 0,0-6 0,7 0 0,-5 0 0,13 0 0,-6 0 0,0 0 0,6 0 0,-6 0 0,8 0 0,-1 0 0,1 0 0,0 0 0,-1 0 0,1 0 0,0 0 0,-1 0 0,-6 0 0,4 0 0,-4 0 0,6 0 0,1 0 0,-8 0 0,6 0 0,-6 0 0,8 0 0,-8 0 0,6 0 0,-13 0 0,13 0 0,-14 0 0,14 0 0,-13 0 0,5 0 0,-7 0 0,0 0 0,0 0 0,0 0 0,-6 0 0,4 0 0,-4 0 0,6 0 0,-7 0 0,11 0 0,-9 0 0,3 0 0,1 0 0,-12 0 0,11 0 0,-10 0 0,10 0 0,-11 0 0,5 0 0,0 0 0,-4 0 0,4 0 0,5 0 0,-8 0 0,8 0 0,-12 0 0,6 0 0,2 0 0,-1 0 0,-1 0 0,0 0 0,-4 0 0,9 0 0,-9 0 0,9 0 0,-9 0 0,4 0 0,0 0 0,-4 0 0,4 0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8-30T12:37:54.46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5839 1 16383,'-47'0'0,"4"0"0,10 0 0,5 0 0,-21 0 0,11 0 0,-13 0 0,0 0 0,-3 0 0,-8 0 0,1 0 0,-11 0 0,-25 0 0,26 0 0,15 0 0,-1 0 0,-22 0 0,26 0 0,-2 0 0,-42 0 0,3 0 0,-1 0 0,9 0 0,-9 0 0,11 0 0,10 0 0,-7 0 0,7 0 0,-10 0 0,1 0 0,-1 0 0,0 0 0,0 0 0,1 0 0,9 0 0,-8 0 0,8 7 0,-9 2 0,9 1 0,19-2 0,1-1 0,-27-6 0,30 3 0,0 0 0,-20-4 0,9 0 0,0 0 0,0 0 0,0 0 0,-10 0 0,8 0 0,-8 0 0,10 0 0,-9 0 0,6 0 0,-6 0 0,9 0 0,-10 0 0,8 0 0,-8 0 0,1 0 0,6-7 0,-6 5 0,-1-5 0,8 7 0,-8 0 0,10 0 0,0 0 0,9 0 0,-34 0 0,35 0 0,-36 0 0,44 0 0,-16 0 0,15 0 0,-15 0 0,15 0 0,-6 0 0,9 0 0,-1 0 0,0 0 0,1 0 0,6 0 0,-4 0 0,12 0 0,-13 0 0,13 0 0,-13 0 0,14 0 0,-7 0 0,8 0 0,0 0 0,7 0 0,1 0 0,0 0 0,4 0 0,-4 0 0,1 0 0,4 0 0,-3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8-30T12:08:43.53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6910 14 16383,'-56'0'0,"3"0"0,2 0 0,-3 0 0,1 0 0,-7 0 0,7 0 0,-1 0 0,3 0 0,16 0 0,-14 0 0,19 0 0,-12 0 0,16 0 0,0 0 0,6 0 0,-4 0 0,4 0 0,-6 0 0,7 0 0,-6 0 0,12 0 0,-11 0 0,10 0 0,-10 0 0,11 0 0,-5 0 0,1 0 0,4 0 0,-9 0 0,9 0 0,-4 0 0,0 0 0,-2 0 0,-6 0 0,-1 0 0,0 0 0,-7 0 0,5 0 0,-13 0 0,6 0 0,-8 0 0,8 0 0,1-6 0,9 5 0,-1-5 0,6 6 0,2 0 0,6 0 0,-5 0 0,-1 0 0,0 0 0,1 0 0,-6 0 0,2 0 0,-10 0 0,5 0 0,-8 0 0,-1 0 0,-16 0 0,6 0 0,-15 0 0,16 0 0,-8 0 0,1 0 0,6 0 0,-6 0 0,8 0 0,-8 0 0,6 0 0,-6 0 0,8 0 0,1 0 0,-1 0 0,0 0 0,1 0 0,-1 0 0,0 0 0,1 0 0,-1 0 0,0 0 0,1 0 0,-1 0 0,0 0 0,1 0 0,-1 0 0,0 0 0,1 0 0,-1 0 0,8 0 0,-6 0 0,6 0 0,-8 0 0,8 0 0,-25 0 0,28 0 0,-28 0 0,25 0 0,-8 0 0,-8 0 0,6 0 0,-6 0 0,-1 0 0,8 0 0,-8 0 0,1 0 0,6 0 0,-6 0 0,8 0 0,1 0 0,7 0 0,-6 0 0,6 0 0,-8 0 0,8 0 0,-6 0 0,6 0 0,-1 0 0,-4 0 0,12 0 0,-13 0 0,13 0 0,-13 0 0,14 0 0,-14 0 0,6 6 0,-1-4 0,-5 4 0,6-6 0,-7 0 0,-1 0 0,0 0 0,1 0 0,-1 0 0,0 0 0,1 0 0,-1 0 0,0 0 0,1 0 0,-1 0 0,0 0 0,8 0 0,-6 0 0,6 0 0,0 0 0,-6 0 0,13 0 0,-24 0 0,14 0 0,-9 0 0,14 0 0,7 0 0,-8 0 0,6 0 0,-5 0 0,7 0 0,-7 0 0,5 0 0,-5 0 0,-1 0 0,6 0 0,-5 0 0,0 0 0,5 0 0,-5 0 0,-1 0 0,6 0 0,-12 0 0,12 0 0,-13 0 0,13 0 0,-13 0 0,14 0 0,-26 0 0,15 0 0,-9 0 0,14 0 0,0 0 0,5 0 0,-5 0 0,7 0 0,-8 0 0,6 0 0,-5 0 0,13 0 0,-4 0 0,4 0 0,1 0 0,-5 0 0,10 0 0,-10 0 0,11 0 0,-5 0 0,0 0 0,-2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8-30T12:08:58.69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1 178 16383,'55'0'0,"1"0"0,-21 0 0,1 0 0,4 0 0,-4 0 0,6 0 0,-7 0 0,15 0 0,-13 0 0,7 0 0,-3 0 0,3 0 0,0 0 0,16 0 0,-15 0 0,15 0 0,-7 0 0,9 0 0,-8 0 0,5 0 0,-5 6 0,8-4 0,0 5 0,-1-7 0,1 0 0,0 0 0,0 0 0,0 0 0,0 0 0,0 0 0,-9 0 0,7 0 0,-6 0 0,18 0 0,-8 0 0,0 0 0,-13 0 0,1 0 0,-7 0 0,6 0 0,-9 0 0,10 0 0,-8 0 0,16 0 0,-15 0 0,15 0 0,-7 0 0,1 0 0,5 0 0,-5 0 0,8 0 0,0 0 0,0 0 0,27 0 0,-20 0 0,20 0 0,-17 0 0,-8 0 0,8 7 0,-10-5 0,9 5 0,-6-7 0,6 0 0,1 0 0,-8 0 0,8 0 0,-10 0 0,0 0 0,0 0 0,0 0 0,-9 0 0,7 0 0,-15 0 0,6 0 0,0 0 0,-6 6 0,6-5 0,-8 6 0,0-7 0,-1 0 0,1 0 0,0 0 0,-1 0 0,1 6 0,8-4 0,-6 4 0,6-6 0,-8 0 0,8 0 0,-6 0 0,15 0 0,-16 0 0,16 0 0,-6 0 0,-1 0 0,7 0 0,-15 0 0,14 0 0,-5 0 0,-1 0 0,7 0 0,-15 0 0,15 0 0,-16 0 0,16 0 0,-6 0 0,-1 0 0,7 0 0,3 0 0,2 0 0,-1 0 0,-13 0 0,-8 0 0,-1 0 0,10 0 0,-8 0 0,8 0 0,-1 0 0,2 0 0,9 0 0,0 0 0,0 0 0,0 0 0,0 0 0,0 0 0,0 0 0,0 0 0,0 0 0,-9 0 0,7 0 0,-15 0 0,14 0 0,-14 0 0,6 0 0,-15 0 0,4 0 0,-4 0 0,-1 0 0,6 0 0,-6 0 0,0 0 0,6 0 0,-13 0 0,13 0 0,-6 0 0,0 0 0,6 0 0,-6 0 0,8 0 0,-1 0 0,10 0 0,-8 0 0,16-7 0,-15 5 0,15-11 0,-7 11 0,9-5 0,0 0 0,0 5 0,19-11 0,-23 5 0,5 0 0,-22-4 0,-6 10 0,0-4 0,-2 6 0,-7-6 0,0 5 0,0-5 0,0 6 0,0-6 0,7 5 0,-5-5 0,6 6 0,-1-6 0,-5 4 0,5-4 0,1 6 0,-7-6 0,14 4 0,-13-3 0,13 5 0,-14-6 0,14 5 0,-5-5 0,25-1 0,-5 6 0,8-12 0,-13 12 0,-8-12 0,-1 11 0,1-4 0,0 0 0,-1 4 0,-6-4 0,5 6 0,-14-6 0,7 5 0,-1-5 0,-5 6 0,5 0 0,-7 0 0,0 0 0,0 0 0,0 0 0,-6-5 0,-2 3 0,-2-3 0,-3 5 0,4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8-30T12:09:01.44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0 16383,'61'0'0,"-18"0"0,-3 0 0,-3 0 0,1 6 0,11-5 0,-5 12 0,1-5 0,14 1 0,-14 3 0,15-3 0,-15-1 0,15 5 0,-16-5 0,16 1 0,-7 4 0,1-11 0,6 12 0,-16-13 0,16 13 0,-6-12 0,-1 11 0,-2-11 0,0 4 0,-6 0 0,7-4 0,-10 4 0,1 0 0,0-4 0,-1 4 0,-7-6 0,6 7 0,-6-6 0,1 6 0,-3-7 0,-7 0 0,0 5 0,0-3 0,7 4 0,-5-6 0,5 5 0,1-3 0,-6 4 0,12-6 0,-4 0 0,6 6 0,9-5 0,-6 6 0,7-7 0,-10 0 0,1 0 0,27 0 0,-20 0 0,20 0 0,-19 0 0,2 0 0,1 6 0,6-4 0,-7 4 0,9-6 0,0 0 0,0 0 0,0 0 0,0 0 0,0 7 0,-1-5 0,1 4 0,10-6 0,-8 0 0,8 7 0,-10-5 0,10 5 0,-8 0 0,7-5 0,-9 4 0,28-6 0,-21 0 0,12 7 0,-22-6 0,-14 6 0,6-7 0,-8 0 0,0 0 0,-1 6 0,1-4 0,8 4 0,-6-6 0,6 0 0,1 7 0,-8-6 0,16 6 0,-6-7 0,8 0 0,9 0 0,-7 0 0,18 0 0,-18 0 0,17 0 0,-7 0 0,-18 0 0,0 0 0,25 0 0,-26 0 0,-2 0 0,12 0 0,6 0 0,-9 0 0,0 0 0,-8 0 0,-3 0 0,-8 0 0,-1 0 0,-7 0 0,-1 0 0,-8 0 0,0 0 0,-7 0 0,6 0 0,-12 0 0,11 0 0,-10 0 0,4 0 0,-1 0 0,-4 0 0,9 0 0,-9 0 0,4 0 0,-6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8-30T12:09:27.42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81 16383,'39'0'0,"1"0"0,-27 0 0,19 0 0,-11 0 0,20 0 0,-6 0 0,-6 0 0,10 0 0,-1 0 0,7 0 0,6 0 0,-8 0 0,8 0 0,-6 0 0,6 0 0,0 0 0,-6 0 0,6 7 0,0-6 0,-6 6 0,6-7 0,1 0 0,-8 6 0,16-4 0,-15 4 0,15-6 0,-15 6 0,6-4 0,0 4 0,-6-6 0,15 0 0,-16 0 0,8 0 0,-10 0 0,1 0 0,8 0 0,-6 0 0,6 0 0,-8 0 0,0 0 0,-8 0 0,6 0 0,-6 0 0,8 0 0,-1 0 0,1 0 0,0 0 0,8 0 0,-6 0 0,6 0 0,0 0 0,-6 0 0,15 0 0,-7 0 0,9 0 0,0 0 0,0 0 0,0 0 0,0 0 0,0 0 0,0 0 0,0 0 0,9 0 0,-7 0 0,8 0 0,0 0 0,-8 0 0,8 0 0,-10 0 0,0 0 0,-1 0 0,1 0 0,0 0 0,0 0 0,0 0 0,0 0 0,0 0 0,0 0 0,0 0 0,0 0 0,-9 0 0,7 0 0,-15 0 0,15 0 0,-16 0 0,16 0 0,-6 0 0,-1 0 0,7 0 0,-7 0 0,9 0 0,0 0 0,19 0 0,-14 0 0,13 0 0,-18 0 0,0 0 0,0 0 0,-8 0 0,5 0 0,-5 0 0,8-7 0,0 5 0,0-4 0,0 6 0,-1 0 0,1-7 0,0 5 0,0-5 0,0 7 0,0-7 0,0 6 0,0-6 0,10 7 0,-8-7 0,8 5 0,27-5 0,-18 7 0,-31 0 0,1 0 0,31 0 0,-18 0 0,17-7 0,-16 5 0,16-6 0,-17 8 0,8-6 0,-10 4 0,0-5 0,0 0 0,-9 5 0,-2-5 0,-8 7 0,0-6 0,-1 5 0,1-6 0,0 7 0,27 0 0,-21 0 0,30 0 0,-26 0 0,19 0 0,-8 0 0,18 0 0,-8 0 0,9 0 0,1 0 0,-10 0 0,-2 0 0,-10 0 0,0 0 0,-9 0 0,-2 0 0,-15 0 0,4 0 0,0 0 0,-4 0 0,-5 0 0,-7 0 0,-4 0 0,0 0 0,-2 0 0,-7 0 0,7 0 0,-4 0 0,4 0 0,-1 0 0,-4 0 0,9 0 0,-9 0 0,4 0 0,-6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8-30T12:09:30.31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16383,'72'0'0,"8"0"0,-24 0 0,34 0 0,-39 0 0,2 0 0,-1 0 0,-1 0 0,0 0 0,0 0 0,0 0 0,0 0 0,42 0 0,-42 0 0,1 0 0,6 0 0,-1 0 0,20 0 0,-6 0 0,2 0 0,14 0 0,-22 0 0,1 0 0,19 0 0,-31 0 0,1 0 0,-5 0 0,0 0 0,9 0 0,-1 0 0,40 0 0,-44 0 0,0 0 0,43 0 0,-45 0 0,1 0 0,44 0 0,1 0 0,-4 0 0,1 0 0,-9 0 0,9 0 0,-12 0 0,1 0 0,0 0 0,-1 0 0,1 0 0,0 0 0,0 0 0,-1 0 0,-9 0 0,8 0 0,-18 0 0,17 0 0,-16 0 0,16 0 0,-17 0 0,8 0 0,-10 0 0,0 0 0,0 0 0,0 0 0,19 0 0,-31 0 0,19 0 0,-34 0 0,0 0 0,6 0 0,-13 5 0,5-3 0,-7 4 0,0-6 0,0 0 0,0 0 0,0 5 0,7-3 0,-5 4 0,13 0 0,-6-4 0,8 4 0,-1-6 0,1 6 0,8-4 0,-13 4 0,19-6 0,-27 0 0,20 6 0,-22-4 0,5 4 0,-7-6 0,0 0 0,7 0 0,-5 0 0,5 0 0,-7 0 0,0 0 0,0 6 0,-6-4 0,4 3 0,-11-5 0,5 0 0,-1 0 0,-4 0 0,9 5 0,-9-3 0,4 3 0,0 0 0,1 2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8-30T12:12:14.95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24575,'0'0'0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8-30T12:13:49.45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5566 39 16383,'-67'0'0,"12"0"0,30 0 0,-7 0 0,11 0 0,-13 0 0,1 0 0,5 0 0,-13 0 0,6 0 0,-8 0 0,-8 0 0,14 0 0,-13 0 0,23 0 0,-14 0 0,6 0 0,-8 0 0,8 0 0,-6 0 0,13 0 0,-5 0 0,7 0 0,0 0 0,0 0 0,0 0 0,0 0 0,0 0 0,0 0 0,0 0 0,0 0 0,0-11 0,0 8 0,0-9 0,1 12 0,-1 0 0,0 0 0,0 0 0,-12 0 0,10 0 0,-10 0 0,12 0 0,0 0 0,0 0 0,0 0 0,-7 0 0,5 0 0,-13 0 0,14 0 0,-7 0 0,1 0 0,-2 0 0,-1 0 0,-13 0 0,12 0 0,-15 0 0,1 0 0,6 0 0,-14 0 0,5 0 0,-8 0 0,0 0 0,0 0 0,0 0 0,1 0 0,7 0 0,-6 0 0,7 0 0,0 0 0,1 0 0,1 0 0,6 0 0,2-5 0,2 3 0,6-4 0,-1 6 0,-5 0 0,14 0 0,-14 0 0,13 0 0,-13 0 0,13 0 0,-5 0 0,7 0 0,-7 0 0,5 0 0,-5 0 0,7 0 0,0 0 0,-19 0 0,14 0 0,-21 0 0,24 0 0,-13 0 0,14 0 0,-14 0 0,13 6 0,-13-4 0,6 3 0,-8 2 0,8-6 0,-6 6 0,6-7 0,-8 0 0,1 6 0,-1-5 0,-8 6 0,6-7 0,-6 0 0,8 0 0,0 0 0,-8 0 0,-2 0 0,-1 0 0,-5 0 0,-14 0 0,15 0 0,-21 0 0,35 6 0,-8-4 0,10 4 0,-1-6 0,0 6 0,8-4 0,2 4 0,-1-6 0,7 0 0,-7 0 0,8 0 0,0 6 0,0-5 0,0 5 0,1-6 0,-1 0 0,0 0 0,0 0 0,0 0 0,6 0 0,-4 0 0,4 0 0,-6 0 0,-5 0 0,10 0 0,-8 0 0,15 0 0,-4 0 0,1 0 0,4 0 0,-9 0 0,9 0 0,-4 0 0,1 0 0,-3 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8-30T12:13:52.78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3393 34 16383,'-41'0'0,"0"0"0,22 0 0,-1 0 0,-4 0 0,4 0 0,-13 0 0,5 0 0,-5 0 0,7 0 0,-8 0 0,6 0 0,-5 0 0,0 0 0,5 0 0,-13 0 0,13 0 0,-12 0 0,12 0 0,-13 0 0,6 0 0,-8 0 0,8 0 0,-6 0 0,6 0 0,-8 0 0,8 0 0,-6 0 0,6 0 0,0 0 0,-6 0 0,6 0 0,-8 0 0,0 0 0,1 0 0,-1 0 0,-8 0 0,-3 0 0,1 0 0,-7 0 0,7 0 0,-19 0 0,8 0 0,1 0 0,3 0 0,7 7 0,-9-5 0,8 5 0,3-7 0,8 0 0,1 0 0,-1 0 0,0 0 0,1 0 0,6 0 0,3 0 0,0 0 0,5 0 0,-5 0 0,-5 0 0,9 0 0,-8 0 0,11 0 0,6 0 0,-4 0 0,4 0 0,1 0 0,-6 0 0,6 0 0,-7 0 0,6 0 0,-4 0 0,4 0 0,1 0 0,-6 0 0,6 0 0,-7 0 0,6 0 0,-4 0 0,4 0 0,-6 0 0,0 0 0,0 0 0,0 0 0,1 0 0,-1 0 0,0 0 0,0 0 0,0 0 0,0-6 0,0 4 0,0-3 0,6 5 0,-4-6 0,11 4 0,-12-3 0,12 5 0,-5 0 0,1 0 0,4 0 0,-9-6 0,9 5 0,-4-4 0,0 0 0,59 3 0,-40-3 0,47 5 0</inkml:trace>
</inkml:ink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g"/><Relationship Id="rId2" Type="http://schemas.openxmlformats.org/officeDocument/2006/relationships/image" Target="../media/image4.w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1F5CE1F-3A2A-4EDB-95DB-2C47FDE415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6452" y="2222627"/>
            <a:ext cx="8706892" cy="7508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Insert the title of your presentation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25EB480-B3F4-4567-B0B3-7D3AA938ECB6}"/>
              </a:ext>
            </a:extLst>
          </p:cNvPr>
          <p:cNvSpPr txBox="1">
            <a:spLocks/>
          </p:cNvSpPr>
          <p:nvPr userDrawn="1"/>
        </p:nvSpPr>
        <p:spPr>
          <a:xfrm>
            <a:off x="246452" y="137159"/>
            <a:ext cx="8706892" cy="13716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2800" dirty="0"/>
              <a:t>19th Annual Meeting of the European Network on Regional </a:t>
            </a:r>
            <a:r>
              <a:rPr lang="en-US" sz="2800" dirty="0" err="1"/>
              <a:t>Labour</a:t>
            </a:r>
            <a:r>
              <a:rPr lang="en-US" sz="2800" dirty="0"/>
              <a:t> Market Monitoring </a:t>
            </a:r>
            <a:endParaRPr lang="en-US" dirty="0"/>
          </a:p>
          <a:p>
            <a:endParaRPr lang="en-US" sz="2400" b="0" dirty="0"/>
          </a:p>
          <a:p>
            <a:r>
              <a:rPr lang="en-US" sz="2400" b="0" dirty="0"/>
              <a:t>Lugano, Switzerland 5. – 6. September 2024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960D059-FEC1-41FA-BAB4-F0D97DDF699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6452" y="3429000"/>
            <a:ext cx="8706892" cy="5762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Insert you academic title, first name, last name and position within ENRLMM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591B148-5494-4A77-A84C-2BF42A956BD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452" y="4443413"/>
            <a:ext cx="8706892" cy="357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lang="en-US" sz="2000" dirty="0" smtClean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Insert the name of your </a:t>
            </a:r>
            <a:r>
              <a:rPr lang="en-US" dirty="0" err="1"/>
              <a:t>organisation</a:t>
            </a:r>
            <a:endParaRPr lang="en-US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1DB112E-6832-47F6-98A5-88DE9AA106F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6452" y="4972594"/>
            <a:ext cx="8706892" cy="33813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Insert your country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A79BD329-971D-4480-B9CF-DA4D9C0ED569}"/>
              </a:ext>
            </a:extLst>
          </p:cNvPr>
          <p:cNvSpPr txBox="1">
            <a:spLocks/>
          </p:cNvSpPr>
          <p:nvPr userDrawn="1"/>
        </p:nvSpPr>
        <p:spPr>
          <a:xfrm>
            <a:off x="9778904" y="1865363"/>
            <a:ext cx="2029288" cy="3571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1400" b="0" dirty="0">
                <a:solidFill>
                  <a:schemeClr val="tx2"/>
                </a:solidFill>
              </a:rPr>
              <a:t>In partnership with:</a:t>
            </a:r>
            <a:endParaRPr lang="en-US" sz="1100" b="0" dirty="0">
              <a:solidFill>
                <a:schemeClr val="tx2"/>
              </a:solidFill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DC0ACCC5-830E-4F0D-703F-17CC99EAFB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58" b="35594"/>
          <a:stretch>
            <a:fillRect/>
          </a:stretch>
        </p:blipFill>
        <p:spPr bwMode="auto">
          <a:xfrm>
            <a:off x="9778904" y="2804957"/>
            <a:ext cx="2304000" cy="641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96464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4" name="Picture 5">
            <a:extLst>
              <a:ext uri="{FF2B5EF4-FFF2-40B4-BE49-F238E27FC236}">
                <a16:creationId xmlns:a16="http://schemas.microsoft.com/office/drawing/2014/main" id="{5473AFCE-BD19-9DF4-1BB0-AF8D323968F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3235" y="5811774"/>
            <a:ext cx="1455838" cy="792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96464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12" name="Grafik 11" descr="Ein Bild, das Text, Grafiken, Schrift, Logo enthält.&#10;&#10;Automatisch generierte Beschreibung">
            <a:extLst>
              <a:ext uri="{FF2B5EF4-FFF2-40B4-BE49-F238E27FC236}">
                <a16:creationId xmlns:a16="http://schemas.microsoft.com/office/drawing/2014/main" id="{B1A0C8F5-F28E-4D83-DEFB-8782FFD2EE5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0772" y="3498281"/>
            <a:ext cx="1624980" cy="767629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FC787FDE-E89B-AF5C-EEE8-7F410EE9642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986556" y="4309240"/>
            <a:ext cx="1743075" cy="609600"/>
          </a:xfrm>
          <a:prstGeom prst="rect">
            <a:avLst/>
          </a:prstGeom>
        </p:spPr>
      </p:pic>
      <p:pic>
        <p:nvPicPr>
          <p:cNvPr id="6" name="Grafik 5" descr="Ein Bild, das Text, Schrift, Logo, Grafiken enthält.&#10;&#10;Automatisch generierte Beschreibung">
            <a:extLst>
              <a:ext uri="{FF2B5EF4-FFF2-40B4-BE49-F238E27FC236}">
                <a16:creationId xmlns:a16="http://schemas.microsoft.com/office/drawing/2014/main" id="{58D36BD6-00F8-77CF-95C7-06FDE2256D8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930" y="2112287"/>
            <a:ext cx="1429188" cy="800973"/>
          </a:xfrm>
          <a:prstGeom prst="rect">
            <a:avLst/>
          </a:prstGeom>
        </p:spPr>
      </p:pic>
      <p:pic>
        <p:nvPicPr>
          <p:cNvPr id="8" name="Grafik 7" descr="Ein Bild, das Text, Screenshot, Schrift, Visitenkarte enthält.&#10;&#10;Automatisch generierte Beschreibung">
            <a:extLst>
              <a:ext uri="{FF2B5EF4-FFF2-40B4-BE49-F238E27FC236}">
                <a16:creationId xmlns:a16="http://schemas.microsoft.com/office/drawing/2014/main" id="{9F308512-E035-40D2-DECE-CD6DDF8444BC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7836" y="4866291"/>
            <a:ext cx="2178414" cy="903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128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-1"/>
            <a:ext cx="9681493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681494" y="0"/>
            <a:ext cx="2510506" cy="68580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0051" y="88831"/>
            <a:ext cx="8935626" cy="137307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4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Insert your title</a:t>
            </a:r>
          </a:p>
        </p:txBody>
      </p:sp>
      <p:pic>
        <p:nvPicPr>
          <p:cNvPr id="11" name="Picture 10" descr="HD-ShadowLong.png">
            <a:extLst>
              <a:ext uri="{FF2B5EF4-FFF2-40B4-BE49-F238E27FC236}">
                <a16:creationId xmlns:a16="http://schemas.microsoft.com/office/drawing/2014/main" id="{1984B02F-7741-40DE-BA07-961FA275AF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50" y="1461901"/>
            <a:ext cx="9571443" cy="321164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95EA64DE-1FF1-4B27-97BF-2E75695B0967}"/>
              </a:ext>
            </a:extLst>
          </p:cNvPr>
          <p:cNvGrpSpPr/>
          <p:nvPr userDrawn="1"/>
        </p:nvGrpSpPr>
        <p:grpSpPr>
          <a:xfrm>
            <a:off x="9936852" y="117996"/>
            <a:ext cx="2145097" cy="1314740"/>
            <a:chOff x="7163314" y="287057"/>
            <a:chExt cx="1980000" cy="1314740"/>
          </a:xfrm>
        </p:grpSpPr>
        <p:pic>
          <p:nvPicPr>
            <p:cNvPr id="13" name="Picture 2" descr="킎খh">
              <a:extLst>
                <a:ext uri="{FF2B5EF4-FFF2-40B4-BE49-F238E27FC236}">
                  <a16:creationId xmlns:a16="http://schemas.microsoft.com/office/drawing/2014/main" id="{C2BA09F0-5B3B-4712-9F80-E6CFC73EFDB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 r="77258"/>
            <a:stretch>
              <a:fillRect/>
            </a:stretch>
          </p:blipFill>
          <p:spPr bwMode="auto">
            <a:xfrm>
              <a:off x="7289219" y="911309"/>
              <a:ext cx="1728192" cy="690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feld 7">
              <a:extLst>
                <a:ext uri="{FF2B5EF4-FFF2-40B4-BE49-F238E27FC236}">
                  <a16:creationId xmlns:a16="http://schemas.microsoft.com/office/drawing/2014/main" id="{1E14E94C-8CD9-4AC2-BA7B-65EBEE761964}"/>
                </a:ext>
              </a:extLst>
            </p:cNvPr>
            <p:cNvSpPr txBox="1"/>
            <p:nvPr/>
          </p:nvSpPr>
          <p:spPr>
            <a:xfrm>
              <a:off x="7163314" y="287057"/>
              <a:ext cx="198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European Network 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on Regional Labour 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Market Monitoring</a:t>
              </a:r>
            </a:p>
          </p:txBody>
        </p:sp>
      </p:grpSp>
      <p:pic>
        <p:nvPicPr>
          <p:cNvPr id="15" name="Picture 14" descr="HD-ShadowShort.png">
            <a:extLst>
              <a:ext uri="{FF2B5EF4-FFF2-40B4-BE49-F238E27FC236}">
                <a16:creationId xmlns:a16="http://schemas.microsoft.com/office/drawing/2014/main" id="{5888F627-CC4D-415C-B39D-DE7802DD722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493" y="1478212"/>
            <a:ext cx="2400456" cy="216041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1AAABA5D-EB5B-4C15-99A3-DCD4E39F5FC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10049" y="1756446"/>
            <a:ext cx="8935626" cy="50044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Insert your text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BAC2965-A360-4DE9-8AC4-E3CB8152CE87}"/>
              </a:ext>
            </a:extLst>
          </p:cNvPr>
          <p:cNvSpPr txBox="1">
            <a:spLocks/>
          </p:cNvSpPr>
          <p:nvPr userDrawn="1"/>
        </p:nvSpPr>
        <p:spPr>
          <a:xfrm>
            <a:off x="9791542" y="2253942"/>
            <a:ext cx="2304662" cy="27921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z="1800" b="0" dirty="0">
                <a:solidFill>
                  <a:schemeClr val="tx2">
                    <a:lumMod val="50000"/>
                  </a:schemeClr>
                </a:solidFill>
              </a:rPr>
              <a:t>19th Annual Meeting of the European Network on Regional </a:t>
            </a:r>
            <a:r>
              <a:rPr lang="en-US" sz="1800" b="0" dirty="0" err="1">
                <a:solidFill>
                  <a:schemeClr val="tx2">
                    <a:lumMod val="50000"/>
                  </a:schemeClr>
                </a:solidFill>
              </a:rPr>
              <a:t>Labour</a:t>
            </a:r>
            <a:r>
              <a:rPr lang="en-US" sz="1800" b="0" dirty="0">
                <a:solidFill>
                  <a:schemeClr val="tx2">
                    <a:lumMod val="50000"/>
                  </a:schemeClr>
                </a:solidFill>
              </a:rPr>
              <a:t> Market Monitoring </a:t>
            </a:r>
          </a:p>
          <a:p>
            <a:pPr algn="ctr"/>
            <a:endParaRPr lang="en-US" sz="1400" b="0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it-IT" sz="1400" b="0" dirty="0">
                <a:solidFill>
                  <a:schemeClr val="tx2">
                    <a:lumMod val="50000"/>
                  </a:schemeClr>
                </a:solidFill>
              </a:rPr>
              <a:t>Lugano, </a:t>
            </a:r>
            <a:r>
              <a:rPr lang="it-IT" sz="1400" b="0" dirty="0" err="1">
                <a:solidFill>
                  <a:schemeClr val="tx2">
                    <a:lumMod val="50000"/>
                  </a:schemeClr>
                </a:solidFill>
              </a:rPr>
              <a:t>Switzerland</a:t>
            </a:r>
            <a:endParaRPr lang="it-IT" sz="1400" b="0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it-IT" sz="1400" b="0" dirty="0">
                <a:solidFill>
                  <a:schemeClr val="tx2">
                    <a:lumMod val="50000"/>
                  </a:schemeClr>
                </a:solidFill>
              </a:rPr>
              <a:t>5 – 6 </a:t>
            </a:r>
            <a:r>
              <a:rPr lang="it-IT" sz="1400" b="0" dirty="0" err="1">
                <a:solidFill>
                  <a:schemeClr val="tx2">
                    <a:lumMod val="50000"/>
                  </a:schemeClr>
                </a:solidFill>
              </a:rPr>
              <a:t>September</a:t>
            </a:r>
            <a:r>
              <a:rPr lang="it-IT" sz="1400" b="0" dirty="0">
                <a:solidFill>
                  <a:schemeClr val="tx2">
                    <a:lumMod val="50000"/>
                  </a:schemeClr>
                </a:solidFill>
              </a:rPr>
              <a:t> 2024</a:t>
            </a:r>
          </a:p>
        </p:txBody>
      </p:sp>
    </p:spTree>
    <p:extLst>
      <p:ext uri="{BB962C8B-B14F-4D97-AF65-F5344CB8AC3E}">
        <p14:creationId xmlns:p14="http://schemas.microsoft.com/office/powerpoint/2010/main" val="2867798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C8816FC-ECC9-4E2C-B76D-0CDEBA67512B}"/>
              </a:ext>
            </a:extLst>
          </p:cNvPr>
          <p:cNvSpPr/>
          <p:nvPr userDrawn="1"/>
        </p:nvSpPr>
        <p:spPr>
          <a:xfrm>
            <a:off x="0" y="0"/>
            <a:ext cx="9681494" cy="68580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879D9C8-F0AC-4035-AB5F-F1329A987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452" y="135240"/>
            <a:ext cx="8706892" cy="12841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The 19th Edition of the Annual Meeting of the European Network on Regional </a:t>
            </a:r>
            <a:r>
              <a:rPr lang="en-US" dirty="0" err="1"/>
              <a:t>Labour</a:t>
            </a:r>
            <a:r>
              <a:rPr lang="en-US" dirty="0"/>
              <a:t> Market Monitoring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33BF84-E170-4E24-BF7E-02468EB45D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9393" y="1710564"/>
            <a:ext cx="868395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 descr="HD-ShadowLong.png">
            <a:extLst>
              <a:ext uri="{FF2B5EF4-FFF2-40B4-BE49-F238E27FC236}">
                <a16:creationId xmlns:a16="http://schemas.microsoft.com/office/drawing/2014/main" id="{21004AF7-CB4E-4558-B900-883138B3FCA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50" y="1635637"/>
            <a:ext cx="9571443" cy="321164"/>
          </a:xfrm>
          <a:prstGeom prst="rect">
            <a:avLst/>
          </a:prstGeom>
        </p:spPr>
      </p:pic>
      <p:pic>
        <p:nvPicPr>
          <p:cNvPr id="10" name="Picture 9" descr="HD-ShadowShort.png">
            <a:extLst>
              <a:ext uri="{FF2B5EF4-FFF2-40B4-BE49-F238E27FC236}">
                <a16:creationId xmlns:a16="http://schemas.microsoft.com/office/drawing/2014/main" id="{B740A125-BA67-4F1B-B5CF-D59957EB00B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493" y="1651948"/>
            <a:ext cx="2400456" cy="216041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31E32BB2-CFEB-4A74-9C51-3821D4675383}"/>
              </a:ext>
            </a:extLst>
          </p:cNvPr>
          <p:cNvGrpSpPr/>
          <p:nvPr userDrawn="1"/>
        </p:nvGrpSpPr>
        <p:grpSpPr>
          <a:xfrm>
            <a:off x="9936852" y="117996"/>
            <a:ext cx="2145097" cy="1314740"/>
            <a:chOff x="7163314" y="287057"/>
            <a:chExt cx="1980000" cy="1314740"/>
          </a:xfrm>
        </p:grpSpPr>
        <p:pic>
          <p:nvPicPr>
            <p:cNvPr id="12" name="Picture 2" descr="킎খh">
              <a:extLst>
                <a:ext uri="{FF2B5EF4-FFF2-40B4-BE49-F238E27FC236}">
                  <a16:creationId xmlns:a16="http://schemas.microsoft.com/office/drawing/2014/main" id="{BFBD542C-418F-44CE-A445-DAF775C326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 r="77258"/>
            <a:stretch>
              <a:fillRect/>
            </a:stretch>
          </p:blipFill>
          <p:spPr bwMode="auto">
            <a:xfrm>
              <a:off x="7289219" y="911309"/>
              <a:ext cx="1728192" cy="690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extfeld 7">
              <a:extLst>
                <a:ext uri="{FF2B5EF4-FFF2-40B4-BE49-F238E27FC236}">
                  <a16:creationId xmlns:a16="http://schemas.microsoft.com/office/drawing/2014/main" id="{DA9DAAAA-8000-4E1E-B003-DAD34EEC2C47}"/>
                </a:ext>
              </a:extLst>
            </p:cNvPr>
            <p:cNvSpPr txBox="1"/>
            <p:nvPr/>
          </p:nvSpPr>
          <p:spPr>
            <a:xfrm>
              <a:off x="7163314" y="287057"/>
              <a:ext cx="198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European Network 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on Regional Labour 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Market Monitoring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6743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esolutionfoundation.org/publications/post-pandemic-participation/" TargetMode="External"/><Relationship Id="rId3" Type="http://schemas.openxmlformats.org/officeDocument/2006/relationships/hyperlink" Target="https://britishchambers.org.uk/wp-content/uploads/2023/09/The-Open-University-Business-Barometer-2022-report.pdf" TargetMode="External"/><Relationship Id="rId7" Type="http://schemas.openxmlformats.org/officeDocument/2006/relationships/hyperlink" Target="https://www.resolutionfoundation.org/publications/post-pandemic-participation/" TargetMode="External"/><Relationship Id="rId2" Type="http://schemas.openxmlformats.org/officeDocument/2006/relationships/hyperlink" Target="https://ifs.org.uk/articles/worsening-health-leading-more-older-workers-quitting-work-driving-rates-economic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raserofallander.org/economic-inactivity-and-ill-health-in-scotland/" TargetMode="External"/><Relationship Id="rId5" Type="http://schemas.openxmlformats.org/officeDocument/2006/relationships/hyperlink" Target="http://www.nrscotland.gov.uk/news/2022/scotlands-population-projected-to-fall" TargetMode="External"/><Relationship Id="rId4" Type="http://schemas.openxmlformats.org/officeDocument/2006/relationships/hyperlink" Target="https://www.jrf.org.uk/work/poverty-in-scotland-2023%20%5b8" TargetMode="External"/><Relationship Id="rId9" Type="http://schemas.openxmlformats.org/officeDocument/2006/relationships/hyperlink" Target="http://URL:%20www.gov.scot/publications/uk-employer-skills-survey-2022-scotland-report/pages/5/#:~:text=The%20most%20common%20technical%20skill,and%20task%20prioritisation%20(48%25)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customXml" Target="../ink/ink6.xml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12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customXml" Target="../ink/ink5.xml"/><Relationship Id="rId5" Type="http://schemas.openxmlformats.org/officeDocument/2006/relationships/customXml" Target="../ink/ink2.xml"/><Relationship Id="rId10" Type="http://schemas.openxmlformats.org/officeDocument/2006/relationships/image" Target="../media/image16.png"/><Relationship Id="rId4" Type="http://schemas.openxmlformats.org/officeDocument/2006/relationships/image" Target="../media/image13.png"/><Relationship Id="rId9" Type="http://schemas.openxmlformats.org/officeDocument/2006/relationships/customXml" Target="../ink/ink4.xml"/><Relationship Id="rId1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diagramLayout" Target="../diagrams/layout2.xml"/><Relationship Id="rId7" Type="http://schemas.openxmlformats.org/officeDocument/2006/relationships/customXml" Target="../ink/ink7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customXml" Target="../ink/ink8.xml"/><Relationship Id="rId7" Type="http://schemas.openxmlformats.org/officeDocument/2006/relationships/customXml" Target="../ink/ink10.xml"/><Relationship Id="rId12" Type="http://schemas.openxmlformats.org/officeDocument/2006/relationships/customXml" Target="../ink/ink12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4.png"/><Relationship Id="rId5" Type="http://schemas.openxmlformats.org/officeDocument/2006/relationships/customXml" Target="../ink/ink9.xml"/><Relationship Id="rId10" Type="http://schemas.openxmlformats.org/officeDocument/2006/relationships/customXml" Target="../ink/ink11.xml"/><Relationship Id="rId4" Type="http://schemas.openxmlformats.org/officeDocument/2006/relationships/image" Target="../media/image22.png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platzhalter 35">
            <a:extLst>
              <a:ext uri="{FF2B5EF4-FFF2-40B4-BE49-F238E27FC236}">
                <a16:creationId xmlns:a16="http://schemas.microsoft.com/office/drawing/2014/main" id="{EF0F8535-37F0-E165-AE18-FEFE6364C34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b="1" dirty="0">
                <a:effectLst/>
                <a:latin typeface="Helvetica" pitchFamily="2" charset="0"/>
              </a:rPr>
              <a:t>Decoding the high </a:t>
            </a:r>
            <a:r>
              <a:rPr lang="en-GB" b="1" dirty="0" err="1">
                <a:effectLst/>
                <a:latin typeface="Helvetica" pitchFamily="2" charset="0"/>
              </a:rPr>
              <a:t>labourforce</a:t>
            </a:r>
            <a:r>
              <a:rPr lang="en-GB" b="1" dirty="0">
                <a:effectLst/>
                <a:latin typeface="Helvetica" pitchFamily="2" charset="0"/>
              </a:rPr>
              <a:t> shortages. Interpreting new attitudes towards quality of life. </a:t>
            </a:r>
            <a:endParaRPr lang="en-GB" dirty="0">
              <a:effectLst/>
              <a:latin typeface="Helvetica" pitchFamily="2" charset="0"/>
            </a:endParaRPr>
          </a:p>
          <a:p>
            <a:endParaRPr lang="de-DE" dirty="0"/>
          </a:p>
        </p:txBody>
      </p:sp>
      <p:sp>
        <p:nvSpPr>
          <p:cNvPr id="37" name="Textplatzhalter 36">
            <a:extLst>
              <a:ext uri="{FF2B5EF4-FFF2-40B4-BE49-F238E27FC236}">
                <a16:creationId xmlns:a16="http://schemas.microsoft.com/office/drawing/2014/main" id="{2712324E-5CF5-4D81-8D58-24B3464B7AC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United Kingdom/Scotland and </a:t>
            </a:r>
            <a:r>
              <a:rPr lang="de-DE" dirty="0" err="1"/>
              <a:t>Italy</a:t>
            </a:r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7868DB4-4E87-6829-1940-7C0A6478547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6452" y="3429000"/>
            <a:ext cx="8706892" cy="750888"/>
          </a:xfrm>
        </p:spPr>
        <p:txBody>
          <a:bodyPr/>
          <a:lstStyle/>
          <a:p>
            <a:r>
              <a:rPr lang="en-GB" b="0" dirty="0">
                <a:effectLst/>
                <a:latin typeface="Helvetica" pitchFamily="2" charset="0"/>
              </a:rPr>
              <a:t>Dr Aleksandra Webb / Pro</a:t>
            </a:r>
            <a:r>
              <a:rPr lang="en-GB" b="0" dirty="0">
                <a:latin typeface="Helvetica" pitchFamily="2" charset="0"/>
              </a:rPr>
              <a:t>f Renato Fontana &amp; Dr Ernesto Darío Calo </a:t>
            </a:r>
          </a:p>
          <a:p>
            <a:r>
              <a:rPr lang="en-GB" b="0" dirty="0">
                <a:latin typeface="Helvetica" pitchFamily="2" charset="0"/>
              </a:rPr>
              <a:t>Members of the EN RLMM Scientific </a:t>
            </a:r>
            <a:r>
              <a:rPr lang="en-GB" b="0" dirty="0" err="1">
                <a:latin typeface="Helvetica" pitchFamily="2" charset="0"/>
              </a:rPr>
              <a:t>Commitee</a:t>
            </a:r>
            <a:endParaRPr lang="en-GB" b="0" dirty="0">
              <a:latin typeface="Helvetica" pitchFamily="2" charset="0"/>
            </a:endParaRPr>
          </a:p>
          <a:p>
            <a:endParaRPr lang="en-GB" dirty="0">
              <a:effectLst/>
              <a:latin typeface="Helvetica" pitchFamily="2" charset="0"/>
            </a:endParaRPr>
          </a:p>
          <a:p>
            <a:endParaRPr lang="en-GB" b="0" dirty="0">
              <a:effectLst/>
              <a:latin typeface="Helvetica" pitchFamily="2" charset="0"/>
            </a:endParaRPr>
          </a:p>
          <a:p>
            <a:r>
              <a:rPr lang="en-GB" b="0" dirty="0">
                <a:effectLst/>
                <a:latin typeface="Helvetica" pitchFamily="2" charset="0"/>
              </a:rPr>
              <a:t>  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392101BB-CF76-B001-F82B-D92EE58B2F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University of the West of Scotland &amp; Sapienza University of Rome 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72310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7A48C0-2198-568B-722F-240D6F0B9C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051" y="88831"/>
            <a:ext cx="7428750" cy="1373070"/>
          </a:xfrm>
        </p:spPr>
        <p:txBody>
          <a:bodyPr/>
          <a:lstStyle/>
          <a:p>
            <a:r>
              <a:rPr lang="en-GB" sz="2800" kern="0" dirty="0">
                <a:cs typeface="Times New Roman" panose="02020603050405020304" pitchFamily="18" charset="0"/>
              </a:rPr>
              <a:t>Employees experience of working lives: insights around Scottish job quality I</a:t>
            </a:r>
            <a:endParaRPr lang="en-US" sz="2800" kern="0" dirty="0"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D2A2C5-DBAB-22B3-A971-4939AEE85C9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0" y="1756446"/>
            <a:ext cx="2214563" cy="5004460"/>
          </a:xfrm>
        </p:spPr>
        <p:txBody>
          <a:bodyPr>
            <a:normAutofit/>
          </a:bodyPr>
          <a:lstStyle/>
          <a:p>
            <a:r>
              <a:rPr lang="en-GB" sz="1800" b="1" dirty="0">
                <a:solidFill>
                  <a:srgbClr val="1E1E1E"/>
                </a:solidFill>
                <a:effectLst/>
              </a:rPr>
              <a:t>Pay and benefits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GB" sz="1800" dirty="0">
                <a:solidFill>
                  <a:srgbClr val="1E1E1E"/>
                </a:solidFill>
                <a:effectLst/>
              </a:rPr>
              <a:t>25% on lowest income would like to work more, both life and job satisfaction are lowest for those earning under £20,000 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GB" sz="1800" dirty="0">
                <a:solidFill>
                  <a:srgbClr val="1E1E1E"/>
                </a:solidFill>
                <a:effectLst/>
              </a:rPr>
              <a:t>Only 52% of all employees said they were keeping up with bills without any difficulties significant differences by income </a:t>
            </a:r>
            <a:endParaRPr lang="en-GB" sz="1800" dirty="0"/>
          </a:p>
          <a:p>
            <a:endParaRPr lang="en-GB" sz="1200" dirty="0"/>
          </a:p>
          <a:p>
            <a:endParaRPr lang="en-GB" sz="1800" b="1" dirty="0">
              <a:solidFill>
                <a:srgbClr val="1E1E1E"/>
              </a:solidFill>
              <a:effectLst/>
              <a:latin typeface="Museo"/>
            </a:endParaRPr>
          </a:p>
          <a:p>
            <a:endParaRPr lang="en-GB" sz="1200" dirty="0">
              <a:effectLst/>
            </a:endParaRPr>
          </a:p>
          <a:p>
            <a:endParaRPr lang="en-GB" sz="1800" dirty="0">
              <a:latin typeface="Calibri" panose="020F0502020204030204" pitchFamily="34" charset="0"/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F5D1A0A-482D-4C2E-258B-D1A16BC240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4094" y="48030"/>
            <a:ext cx="1365107" cy="1409349"/>
          </a:xfrm>
          <a:prstGeom prst="rect">
            <a:avLst/>
          </a:prstGeom>
        </p:spPr>
      </p:pic>
      <p:pic>
        <p:nvPicPr>
          <p:cNvPr id="6" name="Picture 5" descr="A chart of benefits and benefits&#10;&#10;Description automatically generated">
            <a:extLst>
              <a:ext uri="{FF2B5EF4-FFF2-40B4-BE49-F238E27FC236}">
                <a16:creationId xmlns:a16="http://schemas.microsoft.com/office/drawing/2014/main" id="{83B268AD-03DE-866A-EFD9-6D19F3A131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706" y="1308847"/>
            <a:ext cx="7240495" cy="2949829"/>
          </a:xfrm>
          <a:prstGeom prst="rect">
            <a:avLst/>
          </a:prstGeom>
        </p:spPr>
      </p:pic>
      <p:pic>
        <p:nvPicPr>
          <p:cNvPr id="8" name="Picture 7" descr="A graph of a number of people&#10;&#10;Description automatically generated with medium confidence">
            <a:extLst>
              <a:ext uri="{FF2B5EF4-FFF2-40B4-BE49-F238E27FC236}">
                <a16:creationId xmlns:a16="http://schemas.microsoft.com/office/drawing/2014/main" id="{BD7223D5-8EFB-22D4-F186-59F14958A3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4562" y="4258676"/>
            <a:ext cx="7240495" cy="25512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F4D5055-2A08-25FA-E502-BDE177CE4481}"/>
              </a:ext>
            </a:extLst>
          </p:cNvPr>
          <p:cNvSpPr txBox="1"/>
          <p:nvPr/>
        </p:nvSpPr>
        <p:spPr>
          <a:xfrm>
            <a:off x="9858374" y="4450071"/>
            <a:ext cx="204311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 err="1">
                <a:solidFill>
                  <a:srgbClr val="1E1E1E"/>
                </a:solidFill>
                <a:effectLst/>
                <a:latin typeface="Museo"/>
              </a:rPr>
              <a:t>Zemanik</a:t>
            </a:r>
            <a:r>
              <a:rPr lang="en-GB" sz="1800" dirty="0">
                <a:solidFill>
                  <a:srgbClr val="1E1E1E"/>
                </a:solidFill>
                <a:effectLst/>
                <a:latin typeface="Museo"/>
              </a:rPr>
              <a:t>, M. (2024) </a:t>
            </a:r>
            <a:r>
              <a:rPr lang="en-GB" sz="1800" i="1" dirty="0">
                <a:solidFill>
                  <a:srgbClr val="1E1E1E"/>
                </a:solidFill>
                <a:effectLst/>
                <a:latin typeface="Museo"/>
              </a:rPr>
              <a:t>Working Lives Scotland 2024. </a:t>
            </a:r>
            <a:r>
              <a:rPr lang="en-GB" sz="1800" dirty="0">
                <a:solidFill>
                  <a:srgbClr val="1E1E1E"/>
                </a:solidFill>
                <a:effectLst/>
                <a:latin typeface="Museo"/>
              </a:rPr>
              <a:t>London: Chartered Institute of Personnel and Development. </a:t>
            </a:r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28977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7A48C0-2198-568B-722F-240D6F0B9C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051" y="88831"/>
            <a:ext cx="7428750" cy="1373070"/>
          </a:xfrm>
        </p:spPr>
        <p:txBody>
          <a:bodyPr/>
          <a:lstStyle/>
          <a:p>
            <a:r>
              <a:rPr lang="en-GB" sz="2800" kern="0" dirty="0">
                <a:cs typeface="Times New Roman" panose="02020603050405020304" pitchFamily="18" charset="0"/>
              </a:rPr>
              <a:t>Employees experience of working lives: insights around Scottish job quality II</a:t>
            </a:r>
            <a:endParaRPr lang="en-US" sz="2800" kern="0" dirty="0"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D2A2C5-DBAB-22B3-A971-4939AEE85C9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0050" y="1756446"/>
            <a:ext cx="3533264" cy="5004460"/>
          </a:xfrm>
        </p:spPr>
        <p:txBody>
          <a:bodyPr>
            <a:normAutofit lnSpcReduction="10000"/>
          </a:bodyPr>
          <a:lstStyle/>
          <a:p>
            <a:r>
              <a:rPr lang="en-GB" sz="1800" b="1" dirty="0">
                <a:solidFill>
                  <a:srgbClr val="1E1E1E"/>
                </a:solidFill>
                <a:effectLst/>
              </a:rPr>
              <a:t>Job quality </a:t>
            </a:r>
            <a:r>
              <a:rPr lang="en-GB" sz="1800" dirty="0">
                <a:solidFill>
                  <a:srgbClr val="1E1E1E"/>
                </a:solidFill>
                <a:effectLst/>
              </a:rPr>
              <a:t>(~</a:t>
            </a:r>
            <a:r>
              <a:rPr lang="en-GB" sz="1800" b="1" dirty="0">
                <a:solidFill>
                  <a:srgbClr val="1E1E1E"/>
                </a:solidFill>
                <a:effectLst/>
              </a:rPr>
              <a:t> </a:t>
            </a:r>
            <a:r>
              <a:rPr lang="en-GB" sz="1800" dirty="0">
                <a:solidFill>
                  <a:srgbClr val="1E1E1E"/>
                </a:solidFill>
                <a:effectLst/>
              </a:rPr>
              <a:t>job satisfaction)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GB" sz="1800" dirty="0">
                <a:solidFill>
                  <a:srgbClr val="1E1E1E"/>
                </a:solidFill>
                <a:effectLst/>
              </a:rPr>
              <a:t>Nearly a fifth (19%) said they are likely to quit their jobs [40%  dissatisfied</a:t>
            </a:r>
            <a:r>
              <a:rPr lang="en-GB" sz="1800" dirty="0">
                <a:solidFill>
                  <a:srgbClr val="1E1E1E"/>
                </a:solidFill>
              </a:rPr>
              <a:t> / </a:t>
            </a:r>
            <a:r>
              <a:rPr lang="en-GB" sz="1800" dirty="0">
                <a:solidFill>
                  <a:srgbClr val="1E1E1E"/>
                </a:solidFill>
                <a:effectLst/>
              </a:rPr>
              <a:t>12% of those satisfied]. </a:t>
            </a:r>
            <a:endParaRPr lang="en-GB" sz="1800" dirty="0"/>
          </a:p>
          <a:p>
            <a:pPr marL="285750" indent="-285750">
              <a:buFont typeface="Wingdings" pitchFamily="2" charset="2"/>
              <a:buChar char="§"/>
            </a:pPr>
            <a:r>
              <a:rPr lang="en-GB" sz="1800" dirty="0">
                <a:solidFill>
                  <a:srgbClr val="1E1E1E"/>
                </a:solidFill>
              </a:rPr>
              <a:t>T</a:t>
            </a:r>
            <a:r>
              <a:rPr lang="en-GB" sz="1800" dirty="0">
                <a:solidFill>
                  <a:srgbClr val="1E1E1E"/>
                </a:solidFill>
                <a:effectLst/>
              </a:rPr>
              <a:t>hose with poorer job quality think about quitting more – [26% with too high workloads / 32% who said their work impacts negatively on their mental health] 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GB" sz="1800" dirty="0">
                <a:solidFill>
                  <a:srgbClr val="1E1E1E"/>
                </a:solidFill>
                <a:effectLst/>
              </a:rPr>
              <a:t>15% reporting underemployment, 61% reporting some levels of overwork. 13% say they work 15 hrs + than they would like to (impact on economics and work-life balance)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GB" sz="1800" dirty="0">
                <a:solidFill>
                  <a:srgbClr val="1E1E1E"/>
                </a:solidFill>
                <a:effectLst/>
              </a:rPr>
              <a:t>30% find their workload is too much or far too much</a:t>
            </a:r>
            <a:endParaRPr lang="en-GB" sz="1800" dirty="0">
              <a:solidFill>
                <a:srgbClr val="1E1E1E"/>
              </a:solidFill>
              <a:effectLst/>
              <a:latin typeface="Museo"/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F5D1A0A-482D-4C2E-258B-D1A16BC240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9953" y="97095"/>
            <a:ext cx="1329248" cy="1372328"/>
          </a:xfrm>
          <a:prstGeom prst="rect">
            <a:avLst/>
          </a:prstGeom>
        </p:spPr>
      </p:pic>
      <p:pic>
        <p:nvPicPr>
          <p:cNvPr id="8" name="Picture 7" descr="A graph of income bands&#10;&#10;Description automatically generated">
            <a:extLst>
              <a:ext uri="{FF2B5EF4-FFF2-40B4-BE49-F238E27FC236}">
                <a16:creationId xmlns:a16="http://schemas.microsoft.com/office/drawing/2014/main" id="{EFAAE4A6-DE45-ECC1-D007-9910097CA1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366" y="3926541"/>
            <a:ext cx="5730129" cy="2739533"/>
          </a:xfrm>
          <a:prstGeom prst="rect">
            <a:avLst/>
          </a:prstGeom>
        </p:spPr>
      </p:pic>
      <p:pic>
        <p:nvPicPr>
          <p:cNvPr id="10" name="Picture 9" descr="A graph with text overlay&#10;&#10;Description automatically generated">
            <a:extLst>
              <a:ext uri="{FF2B5EF4-FFF2-40B4-BE49-F238E27FC236}">
                <a16:creationId xmlns:a16="http://schemas.microsoft.com/office/drawing/2014/main" id="{2E534E31-83CA-B48C-B7AA-C70DAACA98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426" y="1323135"/>
            <a:ext cx="5730129" cy="2412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4888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7A48C0-2198-568B-722F-240D6F0B9C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051" y="88831"/>
            <a:ext cx="7428750" cy="1373070"/>
          </a:xfrm>
        </p:spPr>
        <p:txBody>
          <a:bodyPr/>
          <a:lstStyle/>
          <a:p>
            <a:r>
              <a:rPr lang="en-GB" sz="2800" kern="0" dirty="0">
                <a:cs typeface="Times New Roman" panose="02020603050405020304" pitchFamily="18" charset="0"/>
              </a:rPr>
              <a:t>Employees experience of working lives: insights around Scottish job quality III</a:t>
            </a:r>
            <a:endParaRPr lang="en-US" sz="2800" kern="0" dirty="0"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D2A2C5-DBAB-22B3-A971-4939AEE85C9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0049" y="1756446"/>
            <a:ext cx="2612750" cy="5004460"/>
          </a:xfrm>
        </p:spPr>
        <p:txBody>
          <a:bodyPr>
            <a:normAutofit/>
          </a:bodyPr>
          <a:lstStyle/>
          <a:p>
            <a:r>
              <a:rPr lang="en-GB" sz="2000" b="1" dirty="0">
                <a:solidFill>
                  <a:srgbClr val="1E1E1E"/>
                </a:solidFill>
                <a:effectLst/>
              </a:rPr>
              <a:t>Working from home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GB" sz="2000" dirty="0">
                <a:solidFill>
                  <a:srgbClr val="1E1E1E"/>
                </a:solidFill>
                <a:effectLst/>
              </a:rPr>
              <a:t>47% works from home at least some of the time (gradual decrease in those who primarily work from home but attitudes unchanged (14% wanting to work fully from home and another 19% wanting to work primarily from home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GB" sz="2000" dirty="0">
                <a:solidFill>
                  <a:srgbClr val="1E1E1E"/>
                </a:solidFill>
                <a:effectLst/>
              </a:rPr>
              <a:t>33% can’t work from home at all</a:t>
            </a:r>
          </a:p>
          <a:p>
            <a:endParaRPr lang="en-GB" sz="1200" dirty="0"/>
          </a:p>
          <a:p>
            <a:endParaRPr lang="en-GB" sz="1800" dirty="0">
              <a:solidFill>
                <a:srgbClr val="1E1E1E"/>
              </a:solidFill>
              <a:effectLst/>
              <a:latin typeface="Museo"/>
            </a:endParaRPr>
          </a:p>
          <a:p>
            <a:endParaRPr lang="en-GB" sz="1200" dirty="0">
              <a:effectLst/>
            </a:endParaRPr>
          </a:p>
          <a:p>
            <a:endParaRPr lang="en-GB" sz="1800" dirty="0">
              <a:latin typeface="Calibri" panose="020F0502020204030204" pitchFamily="34" charset="0"/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F5D1A0A-482D-4C2E-258B-D1A16BC240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8801" y="97094"/>
            <a:ext cx="1930400" cy="1992963"/>
          </a:xfrm>
          <a:prstGeom prst="rect">
            <a:avLst/>
          </a:prstGeom>
        </p:spPr>
      </p:pic>
      <p:pic>
        <p:nvPicPr>
          <p:cNvPr id="6" name="Picture 5" descr="A graph of green and purple bars&#10;&#10;Description automatically generated">
            <a:extLst>
              <a:ext uri="{FF2B5EF4-FFF2-40B4-BE49-F238E27FC236}">
                <a16:creationId xmlns:a16="http://schemas.microsoft.com/office/drawing/2014/main" id="{428C1570-FC5B-E21F-30AE-F37532914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2798" y="1373307"/>
            <a:ext cx="6886339" cy="3420822"/>
          </a:xfrm>
          <a:prstGeom prst="rect">
            <a:avLst/>
          </a:prstGeom>
        </p:spPr>
      </p:pic>
      <p:pic>
        <p:nvPicPr>
          <p:cNvPr id="8" name="Picture 7" descr="A graph with a line and a line&#10;&#10;Description automatically generated">
            <a:extLst>
              <a:ext uri="{FF2B5EF4-FFF2-40B4-BE49-F238E27FC236}">
                <a16:creationId xmlns:a16="http://schemas.microsoft.com/office/drawing/2014/main" id="{C4F18DA1-F24B-0392-649C-DB3D24327D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2798" y="4428565"/>
            <a:ext cx="6886340" cy="2332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3049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7A48C0-2198-568B-722F-240D6F0B9C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051" y="88831"/>
            <a:ext cx="7428750" cy="1373070"/>
          </a:xfrm>
        </p:spPr>
        <p:txBody>
          <a:bodyPr/>
          <a:lstStyle/>
          <a:p>
            <a:r>
              <a:rPr lang="en-GB" sz="2800" kern="0" dirty="0">
                <a:cs typeface="Times New Roman" panose="02020603050405020304" pitchFamily="18" charset="0"/>
              </a:rPr>
              <a:t>Employees experience of working lives: insights around Scottish job quality IV</a:t>
            </a:r>
            <a:endParaRPr lang="en-US" sz="2800" kern="0" dirty="0"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D2A2C5-DBAB-22B3-A971-4939AEE85C9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endParaRPr lang="en-GB" sz="1200" dirty="0"/>
          </a:p>
          <a:p>
            <a:endParaRPr lang="en-GB" sz="1800" b="1" dirty="0">
              <a:solidFill>
                <a:srgbClr val="1E1E1E"/>
              </a:solidFill>
              <a:effectLst/>
              <a:latin typeface="Museo"/>
            </a:endParaRPr>
          </a:p>
          <a:p>
            <a:endParaRPr lang="en-GB" sz="1200" dirty="0">
              <a:effectLst/>
            </a:endParaRPr>
          </a:p>
          <a:p>
            <a:endParaRPr lang="en-GB" sz="1800" dirty="0">
              <a:latin typeface="Calibri" panose="020F0502020204030204" pitchFamily="34" charset="0"/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F5D1A0A-482D-4C2E-258B-D1A16BC240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7237" y="97094"/>
            <a:ext cx="1321963" cy="1364807"/>
          </a:xfrm>
          <a:prstGeom prst="rect">
            <a:avLst/>
          </a:prstGeom>
        </p:spPr>
      </p:pic>
      <p:pic>
        <p:nvPicPr>
          <p:cNvPr id="10" name="Picture 9" descr="A graph of income bands&#10;&#10;Description automatically generated">
            <a:extLst>
              <a:ext uri="{FF2B5EF4-FFF2-40B4-BE49-F238E27FC236}">
                <a16:creationId xmlns:a16="http://schemas.microsoft.com/office/drawing/2014/main" id="{5F103B4D-0D64-909C-A408-A16D3A4A21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0788" y="3429000"/>
            <a:ext cx="4456954" cy="3313655"/>
          </a:xfrm>
          <a:prstGeom prst="rect">
            <a:avLst/>
          </a:prstGeom>
        </p:spPr>
      </p:pic>
      <p:pic>
        <p:nvPicPr>
          <p:cNvPr id="12" name="Picture 11" descr="A graph with numbers and text&#10;&#10;Description automatically generated">
            <a:extLst>
              <a:ext uri="{FF2B5EF4-FFF2-40B4-BE49-F238E27FC236}">
                <a16:creationId xmlns:a16="http://schemas.microsoft.com/office/drawing/2014/main" id="{8936F645-6798-71D4-71E5-3173E99C58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01787"/>
            <a:ext cx="5260788" cy="3765415"/>
          </a:xfrm>
          <a:prstGeom prst="rect">
            <a:avLst/>
          </a:prstGeom>
        </p:spPr>
      </p:pic>
      <p:pic>
        <p:nvPicPr>
          <p:cNvPr id="14" name="Picture 13" descr="A graph with numbers and text&#10;&#10;Description automatically generated">
            <a:extLst>
              <a:ext uri="{FF2B5EF4-FFF2-40B4-BE49-F238E27FC236}">
                <a16:creationId xmlns:a16="http://schemas.microsoft.com/office/drawing/2014/main" id="{F50602A8-A399-1D16-8FC9-22A91015ACA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4270" y="1369288"/>
            <a:ext cx="7428751" cy="1583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9308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7A48C0-2198-568B-722F-240D6F0B9C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051" y="88831"/>
            <a:ext cx="7428750" cy="1373070"/>
          </a:xfrm>
        </p:spPr>
        <p:txBody>
          <a:bodyPr/>
          <a:lstStyle/>
          <a:p>
            <a:r>
              <a:rPr lang="en-GB" sz="2800" kern="0" dirty="0">
                <a:cs typeface="Times New Roman" panose="02020603050405020304" pitchFamily="18" charset="0"/>
              </a:rPr>
              <a:t>Employees experience of working lives: insights around Scottish job quality V</a:t>
            </a:r>
            <a:endParaRPr lang="en-US" sz="2800" kern="0" dirty="0"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D2A2C5-DBAB-22B3-A971-4939AEE85C9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0048" y="1614488"/>
            <a:ext cx="5190615" cy="5146418"/>
          </a:xfrm>
        </p:spPr>
        <p:txBody>
          <a:bodyPr>
            <a:noAutofit/>
          </a:bodyPr>
          <a:lstStyle/>
          <a:p>
            <a:r>
              <a:rPr lang="en-GB" sz="1600" b="1" dirty="0">
                <a:solidFill>
                  <a:srgbClr val="1E1E1E"/>
                </a:solidFill>
                <a:effectLst/>
                <a:latin typeface="Museo"/>
              </a:rPr>
              <a:t>Skills development and learning gaps </a:t>
            </a:r>
          </a:p>
          <a:p>
            <a:r>
              <a:rPr lang="en-GB" sz="1600" dirty="0">
                <a:solidFill>
                  <a:srgbClr val="1E1E1E"/>
                </a:solidFill>
                <a:effectLst/>
              </a:rPr>
              <a:t>44% on the lowest incomes (</a:t>
            </a:r>
            <a:r>
              <a:rPr lang="en-GB" sz="1600" dirty="0">
                <a:solidFill>
                  <a:srgbClr val="1E1E1E"/>
                </a:solidFill>
              </a:rPr>
              <a:t>&gt;</a:t>
            </a:r>
            <a:r>
              <a:rPr lang="en-GB" sz="1600" dirty="0">
                <a:solidFill>
                  <a:srgbClr val="1E1E1E"/>
                </a:solidFill>
                <a:effectLst/>
              </a:rPr>
              <a:t> £20,000 per year) saying their jobs offer good opportunities to develop their skills. </a:t>
            </a:r>
          </a:p>
          <a:p>
            <a:r>
              <a:rPr lang="en-GB" sz="1600" dirty="0">
                <a:solidFill>
                  <a:srgbClr val="1E1E1E"/>
                </a:solidFill>
                <a:effectLst/>
              </a:rPr>
              <a:t>~ 12 months 16% had not engaged in any form of training, 21% educated below degree level, 20% SMEs employees,</a:t>
            </a:r>
            <a:r>
              <a:rPr lang="en-GB" sz="1600" dirty="0">
                <a:solidFill>
                  <a:srgbClr val="1E1E1E"/>
                </a:solidFill>
              </a:rPr>
              <a:t> </a:t>
            </a:r>
            <a:r>
              <a:rPr lang="en-GB" sz="1600" dirty="0">
                <a:solidFill>
                  <a:srgbClr val="1E1E1E"/>
                </a:solidFill>
                <a:effectLst/>
              </a:rPr>
              <a:t>35% for micro-businesses employees </a:t>
            </a:r>
            <a:r>
              <a:rPr lang="en-GB" sz="1600" dirty="0">
                <a:solidFill>
                  <a:srgbClr val="1E1E1E"/>
                </a:solidFill>
              </a:rPr>
              <a:t>&gt;10</a:t>
            </a:r>
            <a:r>
              <a:rPr lang="en-GB" sz="1600" dirty="0">
                <a:solidFill>
                  <a:srgbClr val="1E1E1E"/>
                </a:solidFill>
                <a:effectLst/>
              </a:rPr>
              <a:t> </a:t>
            </a:r>
          </a:p>
          <a:p>
            <a:r>
              <a:rPr lang="en-GB" sz="1600" dirty="0">
                <a:solidFill>
                  <a:srgbClr val="1E1E1E"/>
                </a:solidFill>
              </a:rPr>
              <a:t>O</a:t>
            </a:r>
            <a:r>
              <a:rPr lang="en-GB" sz="1600" dirty="0">
                <a:solidFill>
                  <a:srgbClr val="1E1E1E"/>
                </a:solidFill>
                <a:effectLst/>
              </a:rPr>
              <a:t>nly 2% say they received some training around emerging technologies such as AI</a:t>
            </a:r>
            <a:endParaRPr lang="en-GB" sz="1600" dirty="0"/>
          </a:p>
          <a:p>
            <a:r>
              <a:rPr lang="en-GB" sz="1600" dirty="0">
                <a:solidFill>
                  <a:srgbClr val="1E1E1E"/>
                </a:solidFill>
                <a:effectLst/>
              </a:rPr>
              <a:t>Qualification and skills mismatch: overqualified highest rates</a:t>
            </a:r>
            <a:r>
              <a:rPr lang="en-GB" sz="1600" dirty="0">
                <a:solidFill>
                  <a:srgbClr val="1E1E1E"/>
                </a:solidFill>
              </a:rPr>
              <a:t> i</a:t>
            </a:r>
            <a:r>
              <a:rPr lang="en-GB" sz="1600" dirty="0">
                <a:solidFill>
                  <a:srgbClr val="1E1E1E"/>
                </a:solidFill>
                <a:effectLst/>
              </a:rPr>
              <a:t>n retail, hospitality and tourism </a:t>
            </a:r>
            <a:endParaRPr lang="en-GB" sz="1600" dirty="0"/>
          </a:p>
          <a:p>
            <a:r>
              <a:rPr lang="en-GB" sz="1600" b="1" dirty="0">
                <a:solidFill>
                  <a:srgbClr val="1E1E1E"/>
                </a:solidFill>
                <a:effectLst/>
              </a:rPr>
              <a:t>Workplace</a:t>
            </a:r>
          </a:p>
          <a:p>
            <a:r>
              <a:rPr lang="en-GB" sz="1600" dirty="0">
                <a:solidFill>
                  <a:srgbClr val="1E1E1E"/>
                </a:solidFill>
                <a:effectLst/>
              </a:rPr>
              <a:t>28% experienced some form of workplace conflict (negative impacts on job satisfaction, health and wellbeing, performance, motivation)</a:t>
            </a:r>
          </a:p>
          <a:p>
            <a:r>
              <a:rPr lang="en-GB" sz="1600" dirty="0">
                <a:solidFill>
                  <a:srgbClr val="1E1E1E"/>
                </a:solidFill>
                <a:effectLst/>
              </a:rPr>
              <a:t>25% feel their work impacts negatively on their mental health, 19% said they have no voice channel at all</a:t>
            </a:r>
          </a:p>
          <a:p>
            <a:r>
              <a:rPr lang="en-GB" sz="1600" b="1" dirty="0">
                <a:solidFill>
                  <a:srgbClr val="1E1E1E"/>
                </a:solidFill>
              </a:rPr>
              <a:t>E</a:t>
            </a:r>
            <a:r>
              <a:rPr lang="en-GB" sz="1600" b="1" dirty="0">
                <a:solidFill>
                  <a:srgbClr val="1E1E1E"/>
                </a:solidFill>
                <a:effectLst/>
              </a:rPr>
              <a:t>mployees’ confidence in the labour market </a:t>
            </a:r>
          </a:p>
          <a:p>
            <a:r>
              <a:rPr lang="en-GB" sz="1600" dirty="0">
                <a:solidFill>
                  <a:srgbClr val="1E1E1E"/>
                </a:solidFill>
                <a:effectLst/>
              </a:rPr>
              <a:t>32% of saying </a:t>
            </a:r>
            <a:r>
              <a:rPr lang="en-GB" sz="1600" dirty="0">
                <a:solidFill>
                  <a:srgbClr val="1E1E1E"/>
                </a:solidFill>
              </a:rPr>
              <a:t>it </a:t>
            </a:r>
            <a:r>
              <a:rPr lang="en-GB" sz="1600" dirty="0">
                <a:solidFill>
                  <a:srgbClr val="1E1E1E"/>
                </a:solidFill>
                <a:effectLst/>
              </a:rPr>
              <a:t>would be easy  to find equivalent job</a:t>
            </a:r>
            <a:endParaRPr lang="en-GB" sz="1600" dirty="0">
              <a:effectLst/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F5D1A0A-482D-4C2E-258B-D1A16BC240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8801" y="97094"/>
            <a:ext cx="1930400" cy="2215800"/>
          </a:xfrm>
          <a:prstGeom prst="rect">
            <a:avLst/>
          </a:prstGeom>
        </p:spPr>
      </p:pic>
      <p:pic>
        <p:nvPicPr>
          <p:cNvPr id="6" name="Picture 5" descr="A graph of skills matching&#10;&#10;Description automatically generated">
            <a:extLst>
              <a:ext uri="{FF2B5EF4-FFF2-40B4-BE49-F238E27FC236}">
                <a16:creationId xmlns:a16="http://schemas.microsoft.com/office/drawing/2014/main" id="{EFEF7C84-7C69-2E62-D141-A483209C97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0663" y="2636154"/>
            <a:ext cx="4295445" cy="3493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4747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4576F-63EF-5185-04B3-B19DA602C2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800" dirty="0"/>
              <a:t>Job quality insights from Scotland show I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AF46132-DEE1-3B56-7040-1924FD4C0D3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16075" y="1565830"/>
            <a:ext cx="9356549" cy="5101935"/>
          </a:xfrm>
        </p:spPr>
        <p:txBody>
          <a:bodyPr>
            <a:noAutofit/>
          </a:bodyPr>
          <a:lstStyle/>
          <a:p>
            <a:pPr marL="457200" indent="-457200">
              <a:buFont typeface="Wingdings" pitchFamily="2" charset="2"/>
              <a:buChar char="§"/>
            </a:pPr>
            <a:r>
              <a:rPr lang="en-GB" sz="2000" dirty="0">
                <a:solidFill>
                  <a:srgbClr val="1E1E1E"/>
                </a:solidFill>
                <a:effectLst/>
              </a:rPr>
              <a:t>employers are moving away from </a:t>
            </a:r>
            <a:r>
              <a:rPr lang="en-GB" sz="2000" dirty="0">
                <a:solidFill>
                  <a:srgbClr val="1E1E1E"/>
                </a:solidFill>
              </a:rPr>
              <a:t>flexible working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en-GB" sz="2000" dirty="0">
                <a:solidFill>
                  <a:srgbClr val="1E1E1E"/>
                </a:solidFill>
              </a:rPr>
              <a:t>limited and restricted </a:t>
            </a:r>
            <a:r>
              <a:rPr lang="en-GB" sz="2000" dirty="0">
                <a:solidFill>
                  <a:srgbClr val="1E1E1E"/>
                </a:solidFill>
                <a:effectLst/>
              </a:rPr>
              <a:t>learning and development opportunities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en-GB" sz="2000" dirty="0">
                <a:solidFill>
                  <a:srgbClr val="1E1E1E"/>
                </a:solidFill>
              </a:rPr>
              <a:t>w</a:t>
            </a:r>
            <a:r>
              <a:rPr lang="en-GB" sz="2000" dirty="0">
                <a:solidFill>
                  <a:srgbClr val="1E1E1E"/>
                </a:solidFill>
                <a:effectLst/>
              </a:rPr>
              <a:t>orkplace conflict is prevalent 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en-GB" sz="2000" dirty="0">
                <a:solidFill>
                  <a:srgbClr val="1E1E1E"/>
                </a:solidFill>
                <a:effectLst/>
              </a:rPr>
              <a:t>disabled workers and women report higher rates of discrimination and poorer relationships with managers, impacting both their physical and their mental health 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en-GB" sz="2000" dirty="0">
                <a:solidFill>
                  <a:srgbClr val="1E1E1E"/>
                </a:solidFill>
                <a:effectLst/>
              </a:rPr>
              <a:t>views voiced by workers are not always prioritised or acted upon </a:t>
            </a:r>
            <a:endParaRPr lang="en-GB" sz="2000" b="1" dirty="0">
              <a:effectLst/>
            </a:endParaRPr>
          </a:p>
          <a:p>
            <a:r>
              <a:rPr lang="en-GB" sz="2000" b="1" dirty="0">
                <a:effectLst/>
              </a:rPr>
              <a:t>Work quality as an invisible dimension of </a:t>
            </a:r>
            <a:r>
              <a:rPr lang="en-GB" sz="2000" b="1" dirty="0" err="1">
                <a:effectLst/>
              </a:rPr>
              <a:t>labourforce</a:t>
            </a:r>
            <a:r>
              <a:rPr lang="en-GB" sz="2000" b="1" dirty="0">
                <a:effectLst/>
              </a:rPr>
              <a:t> shortages</a:t>
            </a:r>
          </a:p>
          <a:p>
            <a:r>
              <a:rPr lang="en-GB" sz="2000" dirty="0"/>
              <a:t>Fair work practices create good outcomes for workers and employers (workplaces that are both innovative and productive, supporting collaboration and innovation by increasing worker engagement, job quality and job satisfaction)</a:t>
            </a:r>
          </a:p>
          <a:p>
            <a:r>
              <a:rPr lang="en-US" sz="2000" b="1" dirty="0"/>
              <a:t>Current context: </a:t>
            </a:r>
            <a:r>
              <a:rPr lang="en-US" sz="2000" dirty="0"/>
              <a:t>more frequent </a:t>
            </a:r>
            <a:r>
              <a:rPr lang="en-GB" sz="2000" dirty="0">
                <a:effectLst/>
                <a:ea typeface="Times New Roman" panose="02020603050405020304" pitchFamily="18" charset="0"/>
              </a:rPr>
              <a:t>‘talent wars’ competition as much for exceptional knowledge and rare competences (Leatherbarrow and Fletcher 2019) as for willing labour</a:t>
            </a:r>
          </a:p>
          <a:p>
            <a:r>
              <a:rPr lang="en-GB" sz="2000" b="1" dirty="0"/>
              <a:t>Opportunities in tight labour market: </a:t>
            </a:r>
            <a:r>
              <a:rPr lang="en-GB" sz="2000" dirty="0"/>
              <a:t>all</a:t>
            </a:r>
            <a:r>
              <a:rPr lang="en-GB" sz="2000" b="1" dirty="0"/>
              <a:t> </a:t>
            </a:r>
            <a:r>
              <a:rPr lang="en-GB" sz="2000" dirty="0"/>
              <a:t>workers including </a:t>
            </a:r>
            <a:r>
              <a:rPr lang="en-GB" sz="2000" dirty="0">
                <a:effectLst/>
                <a:ea typeface="Times New Roman" panose="02020603050405020304" pitchFamily="18" charset="0"/>
              </a:rPr>
              <a:t>those normally excluded or at the risk of exclusion from the labour market</a:t>
            </a:r>
            <a:endParaRPr lang="en-GB" sz="2000" dirty="0">
              <a:ea typeface="Times New Roman" panose="02020603050405020304" pitchFamily="18" charset="0"/>
            </a:endParaRP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25E20B5D-3DFD-674F-C628-7917979571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57354893"/>
              </p:ext>
            </p:extLst>
          </p:nvPr>
        </p:nvGraphicFramePr>
        <p:xfrm>
          <a:off x="7010161" y="126821"/>
          <a:ext cx="2794184" cy="2670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Circular Arrow 6">
            <a:extLst>
              <a:ext uri="{FF2B5EF4-FFF2-40B4-BE49-F238E27FC236}">
                <a16:creationId xmlns:a16="http://schemas.microsoft.com/office/drawing/2014/main" id="{48408240-BAA9-29DB-0699-A6CED43345EC}"/>
              </a:ext>
            </a:extLst>
          </p:cNvPr>
          <p:cNvSpPr/>
          <p:nvPr/>
        </p:nvSpPr>
        <p:spPr>
          <a:xfrm rot="12603324">
            <a:off x="6457132" y="1150799"/>
            <a:ext cx="1948890" cy="1674937"/>
          </a:xfrm>
          <a:prstGeom prst="circularArrow">
            <a:avLst>
              <a:gd name="adj1" fmla="val 10980"/>
              <a:gd name="adj2" fmla="val 1142322"/>
              <a:gd name="adj3" fmla="val 4500000"/>
              <a:gd name="adj4" fmla="val 10800000"/>
              <a:gd name="adj5" fmla="val 12500"/>
            </a:avLst>
          </a:pr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Circular Arrow 8">
            <a:extLst>
              <a:ext uri="{FF2B5EF4-FFF2-40B4-BE49-F238E27FC236}">
                <a16:creationId xmlns:a16="http://schemas.microsoft.com/office/drawing/2014/main" id="{C437428F-3C3D-F393-58B9-398AA911496C}"/>
              </a:ext>
            </a:extLst>
          </p:cNvPr>
          <p:cNvSpPr/>
          <p:nvPr/>
        </p:nvSpPr>
        <p:spPr>
          <a:xfrm rot="2492514">
            <a:off x="8642488" y="902078"/>
            <a:ext cx="1169984" cy="1250796"/>
          </a:xfrm>
          <a:prstGeom prst="circularArrow">
            <a:avLst>
              <a:gd name="adj1" fmla="val 10980"/>
              <a:gd name="adj2" fmla="val 1142322"/>
              <a:gd name="adj3" fmla="val 4500000"/>
              <a:gd name="adj4" fmla="val 11160378"/>
              <a:gd name="adj5" fmla="val 125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47283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4576F-63EF-5185-04B3-B19DA602C2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800" dirty="0"/>
              <a:t>Job quality insights from Scotland show II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AF46132-DEE1-3B56-7040-1924FD4C0D3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064" y="2695119"/>
            <a:ext cx="9356549" cy="4175577"/>
          </a:xfrm>
        </p:spPr>
        <p:txBody>
          <a:bodyPr>
            <a:noAutofit/>
          </a:bodyPr>
          <a:lstStyle/>
          <a:p>
            <a:r>
              <a:rPr lang="en-GB" sz="2400" b="1" dirty="0">
                <a:ea typeface="Times New Roman" panose="02020603050405020304" pitchFamily="18" charset="0"/>
              </a:rPr>
              <a:t>Employers must understand 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en-GB" sz="2200" dirty="0"/>
              <a:t>Getting fundamentals of work right: </a:t>
            </a:r>
          </a:p>
          <a:p>
            <a:r>
              <a:rPr lang="en-GB" sz="2200" dirty="0"/>
              <a:t>good management and the need for effective employee voice 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en-GB" sz="2200" dirty="0">
                <a:ea typeface="Times New Roman" panose="02020603050405020304" pitchFamily="18" charset="0"/>
              </a:rPr>
              <a:t>P</a:t>
            </a:r>
            <a:r>
              <a:rPr lang="en-GB" sz="2200" dirty="0">
                <a:effectLst/>
                <a:ea typeface="Times New Roman" panose="02020603050405020304" pitchFamily="18" charset="0"/>
              </a:rPr>
              <a:t>andemic has changed the way how people see and value their leisure/family time and work</a:t>
            </a:r>
            <a:endParaRPr lang="en-GB" sz="2200" dirty="0">
              <a:effectLst/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en-GB" sz="2200" dirty="0">
                <a:ea typeface="Aptos" panose="020B0004020202020204" pitchFamily="34" charset="0"/>
              </a:rPr>
              <a:t>E</a:t>
            </a:r>
            <a:r>
              <a:rPr lang="en-GB" sz="2200" dirty="0">
                <a:effectLst/>
                <a:ea typeface="Aptos" panose="020B0004020202020204" pitchFamily="34" charset="0"/>
              </a:rPr>
              <a:t>mployers’ have a role and responsibilities to play in minimising the impact of the shortages,  recruitment gap and unfulfilled labour demand </a:t>
            </a:r>
            <a:endParaRPr lang="en-GB" sz="2200" dirty="0">
              <a:ea typeface="Aptos" panose="020B0004020202020204" pitchFamily="34" charset="0"/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en-GB" sz="2200" dirty="0">
                <a:effectLst/>
                <a:ea typeface="Aptos" panose="020B0004020202020204" pitchFamily="34" charset="0"/>
              </a:rPr>
              <a:t>This is to be achieved by paying attention to elements employers can influence, as opposed to the changeable and largely uncertain cycles of labour supply in general</a:t>
            </a:r>
            <a:endParaRPr lang="en-GB" sz="2200" dirty="0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25E20B5D-3DFD-674F-C628-791797957171}"/>
              </a:ext>
            </a:extLst>
          </p:cNvPr>
          <p:cNvGraphicFramePr/>
          <p:nvPr/>
        </p:nvGraphicFramePr>
        <p:xfrm>
          <a:off x="7010161" y="126821"/>
          <a:ext cx="2794184" cy="2670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Circular Arrow 6">
            <a:extLst>
              <a:ext uri="{FF2B5EF4-FFF2-40B4-BE49-F238E27FC236}">
                <a16:creationId xmlns:a16="http://schemas.microsoft.com/office/drawing/2014/main" id="{48408240-BAA9-29DB-0699-A6CED43345EC}"/>
              </a:ext>
            </a:extLst>
          </p:cNvPr>
          <p:cNvSpPr/>
          <p:nvPr/>
        </p:nvSpPr>
        <p:spPr>
          <a:xfrm rot="12603324">
            <a:off x="6457132" y="1150799"/>
            <a:ext cx="1948890" cy="1674937"/>
          </a:xfrm>
          <a:prstGeom prst="circularArrow">
            <a:avLst>
              <a:gd name="adj1" fmla="val 10980"/>
              <a:gd name="adj2" fmla="val 1142322"/>
              <a:gd name="adj3" fmla="val 4500000"/>
              <a:gd name="adj4" fmla="val 10800000"/>
              <a:gd name="adj5" fmla="val 12500"/>
            </a:avLst>
          </a:pr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Circular Arrow 8">
            <a:extLst>
              <a:ext uri="{FF2B5EF4-FFF2-40B4-BE49-F238E27FC236}">
                <a16:creationId xmlns:a16="http://schemas.microsoft.com/office/drawing/2014/main" id="{C437428F-3C3D-F393-58B9-398AA911496C}"/>
              </a:ext>
            </a:extLst>
          </p:cNvPr>
          <p:cNvSpPr/>
          <p:nvPr/>
        </p:nvSpPr>
        <p:spPr>
          <a:xfrm rot="2492514">
            <a:off x="8642488" y="902078"/>
            <a:ext cx="1169984" cy="1250796"/>
          </a:xfrm>
          <a:prstGeom prst="circularArrow">
            <a:avLst>
              <a:gd name="adj1" fmla="val 10980"/>
              <a:gd name="adj2" fmla="val 1142322"/>
              <a:gd name="adj3" fmla="val 4500000"/>
              <a:gd name="adj4" fmla="val 11160378"/>
              <a:gd name="adj5" fmla="val 125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67456C-C614-2B48-6FB9-4C37258BF0AA}"/>
              </a:ext>
            </a:extLst>
          </p:cNvPr>
          <p:cNvSpPr txBox="1"/>
          <p:nvPr/>
        </p:nvSpPr>
        <p:spPr>
          <a:xfrm>
            <a:off x="183064" y="1773505"/>
            <a:ext cx="623566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kern="0" dirty="0">
                <a:solidFill>
                  <a:srgbClr val="FF66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Skills and labour shortages: </a:t>
            </a:r>
          </a:p>
          <a:p>
            <a:r>
              <a:rPr lang="en-GB" sz="2400" b="1" kern="0" dirty="0">
                <a:solidFill>
                  <a:srgbClr val="FF66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towards a</a:t>
            </a:r>
            <a:r>
              <a:rPr lang="en-GB" sz="2400" b="1" dirty="0">
                <a:solidFill>
                  <a:srgbClr val="FF6600"/>
                </a:solidFill>
                <a:effectLst/>
                <a:ea typeface="Aptos" panose="020B0004020202020204" pitchFamily="34" charset="0"/>
              </a:rPr>
              <a:t> more holistic perspective</a:t>
            </a:r>
            <a:endParaRPr lang="en-GB" sz="2400" b="1" dirty="0">
              <a:solidFill>
                <a:srgbClr val="FF6600"/>
              </a:solidFill>
              <a:ea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74655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6D9538-390A-2C2B-AFB6-D2695E3A27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050" y="-179735"/>
            <a:ext cx="8935626" cy="1373070"/>
          </a:xfrm>
        </p:spPr>
        <p:txBody>
          <a:bodyPr/>
          <a:lstStyle/>
          <a:p>
            <a:r>
              <a:rPr lang="en-GB" sz="2800" dirty="0"/>
              <a:t>R</a:t>
            </a:r>
            <a:r>
              <a:rPr lang="en-GB" sz="2800" dirty="0">
                <a:effectLst/>
              </a:rPr>
              <a:t>esponsibilities of employers in a ‘shortage’ context</a:t>
            </a:r>
            <a:endParaRPr lang="de-DE" sz="28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C6E49E9-EABB-5C0C-B7BE-BE1A67A8DE9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0050" y="1756446"/>
            <a:ext cx="7233484" cy="5004460"/>
          </a:xfrm>
        </p:spPr>
        <p:txBody>
          <a:bodyPr/>
          <a:lstStyle/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Pfeil nach rechts 3">
            <a:extLst>
              <a:ext uri="{FF2B5EF4-FFF2-40B4-BE49-F238E27FC236}">
                <a16:creationId xmlns:a16="http://schemas.microsoft.com/office/drawing/2014/main" id="{3DB50473-C1E4-ADE5-CD04-6BC6BED16B7E}"/>
              </a:ext>
            </a:extLst>
          </p:cNvPr>
          <p:cNvSpPr/>
          <p:nvPr/>
        </p:nvSpPr>
        <p:spPr>
          <a:xfrm rot="16200000">
            <a:off x="-617588" y="3599663"/>
            <a:ext cx="4283765" cy="1849022"/>
          </a:xfrm>
          <a:prstGeom prst="rightArrow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8C4B3C-C2DD-C5AB-58CC-25A03C676742}"/>
              </a:ext>
            </a:extLst>
          </p:cNvPr>
          <p:cNvSpPr txBox="1"/>
          <p:nvPr/>
        </p:nvSpPr>
        <p:spPr>
          <a:xfrm>
            <a:off x="1319549" y="3508513"/>
            <a:ext cx="20474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UPSKILLING</a:t>
            </a:r>
          </a:p>
        </p:txBody>
      </p:sp>
      <p:sp>
        <p:nvSpPr>
          <p:cNvPr id="6" name="Pfeil nach rechts 3">
            <a:extLst>
              <a:ext uri="{FF2B5EF4-FFF2-40B4-BE49-F238E27FC236}">
                <a16:creationId xmlns:a16="http://schemas.microsoft.com/office/drawing/2014/main" id="{2511AA48-E8F6-2380-06DE-C33ADB099AA7}"/>
              </a:ext>
            </a:extLst>
          </p:cNvPr>
          <p:cNvSpPr/>
          <p:nvPr/>
        </p:nvSpPr>
        <p:spPr>
          <a:xfrm rot="16200000">
            <a:off x="3908850" y="3599663"/>
            <a:ext cx="4283765" cy="1849022"/>
          </a:xfrm>
          <a:prstGeom prst="rightArrow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dirty="0">
              <a:effectLst/>
              <a:latin typeface="Helvetica Neue" panose="02000503000000020004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AD118F-53A8-818E-D841-98CA055F5970}"/>
              </a:ext>
            </a:extLst>
          </p:cNvPr>
          <p:cNvSpPr txBox="1"/>
          <p:nvPr/>
        </p:nvSpPr>
        <p:spPr>
          <a:xfrm>
            <a:off x="5927034" y="3508513"/>
            <a:ext cx="33793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RETENTION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45912BD-19E8-B67B-BBDE-8D50C4240C56}"/>
              </a:ext>
            </a:extLst>
          </p:cNvPr>
          <p:cNvSpPr txBox="1"/>
          <p:nvPr/>
        </p:nvSpPr>
        <p:spPr>
          <a:xfrm>
            <a:off x="4710428" y="1542193"/>
            <a:ext cx="495040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800" b="1" i="1" dirty="0">
                <a:effectLst/>
                <a:latin typeface="Calibri Light" panose="020F0302020204030204" pitchFamily="34" charset="0"/>
                <a:ea typeface="Times New Roman" panose="02020603050405020304" pitchFamily="18" charset="0"/>
              </a:rPr>
              <a:t>“Human Capital will go where it is wanted and it will stay where it is well treated.”</a:t>
            </a:r>
            <a:r>
              <a:rPr lang="en-GB" sz="1800" i="1" dirty="0">
                <a:effectLst/>
                <a:latin typeface="Calibri Light" panose="020F0302020204030204" pitchFamily="34" charset="0"/>
                <a:ea typeface="Times New Roman" panose="02020603050405020304" pitchFamily="18" charset="0"/>
              </a:rPr>
              <a:t>                 </a:t>
            </a:r>
          </a:p>
          <a:p>
            <a:pPr algn="r"/>
            <a:r>
              <a:rPr lang="en-GB" sz="1200" dirty="0">
                <a:effectLst/>
                <a:latin typeface="Calibri Light" panose="020F0302020204030204" pitchFamily="34" charset="0"/>
                <a:ea typeface="Times New Roman" panose="02020603050405020304" pitchFamily="18" charset="0"/>
              </a:rPr>
              <a:t>Walter </a:t>
            </a:r>
            <a:r>
              <a:rPr lang="en-GB" sz="1200" dirty="0" err="1">
                <a:effectLst/>
                <a:latin typeface="Calibri Light" panose="020F0302020204030204" pitchFamily="34" charset="0"/>
                <a:ea typeface="Times New Roman" panose="02020603050405020304" pitchFamily="18" charset="0"/>
              </a:rPr>
              <a:t>Wriston</a:t>
            </a:r>
            <a:r>
              <a:rPr lang="en-GB" sz="1200" dirty="0">
                <a:effectLst/>
                <a:latin typeface="Calibri Light" panose="020F0302020204030204" pitchFamily="34" charset="0"/>
                <a:ea typeface="Times New Roman" panose="02020603050405020304" pitchFamily="18" charset="0"/>
              </a:rPr>
              <a:t>, Former chairman Citibank, </a:t>
            </a:r>
          </a:p>
          <a:p>
            <a:pPr algn="r"/>
            <a:r>
              <a:rPr lang="en-GB" sz="1200" dirty="0">
                <a:effectLst/>
                <a:latin typeface="Calibri Light" panose="020F0302020204030204" pitchFamily="34" charset="0"/>
                <a:ea typeface="Times New Roman" panose="02020603050405020304" pitchFamily="18" charset="0"/>
              </a:rPr>
              <a:t>(Singh, 2019)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6E2A9E1-9BBC-F844-59E4-7CB12D2B70AC}"/>
              </a:ext>
            </a:extLst>
          </p:cNvPr>
          <p:cNvSpPr txBox="1"/>
          <p:nvPr/>
        </p:nvSpPr>
        <p:spPr>
          <a:xfrm>
            <a:off x="6571883" y="3700912"/>
            <a:ext cx="236793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n-US" dirty="0"/>
              <a:t>Retain to prevent turnover and existing recruitment challenges</a:t>
            </a:r>
          </a:p>
          <a:p>
            <a:pPr marL="285750" indent="-285750">
              <a:buFont typeface="Wingdings" pitchFamily="2" charset="2"/>
              <a:buChar char="§"/>
            </a:pPr>
            <a:endParaRPr lang="en-US" dirty="0"/>
          </a:p>
          <a:p>
            <a:pPr marL="285750" indent="-285750">
              <a:buFont typeface="Wingdings" pitchFamily="2" charset="2"/>
              <a:buChar char="§"/>
            </a:pPr>
            <a:r>
              <a:rPr lang="en-US" dirty="0"/>
              <a:t>Retain to create attractive workplaces with quality jobs &amp; attract future workforce</a:t>
            </a:r>
          </a:p>
          <a:p>
            <a:r>
              <a:rPr lang="en-US" dirty="0"/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3CF4D2B-C40A-2301-8CC3-CF9CF6529FBF}"/>
              </a:ext>
            </a:extLst>
          </p:cNvPr>
          <p:cNvSpPr txBox="1"/>
          <p:nvPr/>
        </p:nvSpPr>
        <p:spPr>
          <a:xfrm>
            <a:off x="2045445" y="3809748"/>
            <a:ext cx="257428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n-US" dirty="0"/>
              <a:t>increasingly important for employers to </a:t>
            </a:r>
            <a:r>
              <a:rPr lang="en-US" dirty="0" err="1"/>
              <a:t>organise</a:t>
            </a:r>
            <a:r>
              <a:rPr lang="en-US" dirty="0"/>
              <a:t>/fund upskilling and reskilling </a:t>
            </a:r>
            <a:r>
              <a:rPr lang="en-US" dirty="0" err="1"/>
              <a:t>programmes</a:t>
            </a:r>
            <a:endParaRPr lang="en-US" dirty="0"/>
          </a:p>
          <a:p>
            <a:endParaRPr lang="en-US" dirty="0"/>
          </a:p>
          <a:p>
            <a:pPr marL="285750" indent="-285750">
              <a:buFont typeface="Wingdings" pitchFamily="2" charset="2"/>
              <a:buChar char="§"/>
            </a:pPr>
            <a:r>
              <a:rPr lang="en-US" dirty="0"/>
              <a:t>60% UK employers already do it (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CIPD, 2022)</a:t>
            </a:r>
            <a:r>
              <a:rPr lang="en-GB" dirty="0">
                <a:effectLst/>
              </a:rPr>
              <a:t> </a:t>
            </a:r>
            <a:endParaRPr lang="en-US" dirty="0"/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FEA2D7E3-2B4F-61B1-3FC4-012B27F53E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8450177"/>
              </p:ext>
            </p:extLst>
          </p:nvPr>
        </p:nvGraphicFramePr>
        <p:xfrm>
          <a:off x="2280977" y="2025965"/>
          <a:ext cx="2945938" cy="18356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6472AEDE-BBFB-EA3F-ABD2-06729F5B75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5527539"/>
              </p:ext>
            </p:extLst>
          </p:nvPr>
        </p:nvGraphicFramePr>
        <p:xfrm>
          <a:off x="7119552" y="2423824"/>
          <a:ext cx="2367931" cy="14665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49C4AF44-FC18-C535-6DEF-0463BA28CD6B}"/>
              </a:ext>
            </a:extLst>
          </p:cNvPr>
          <p:cNvSpPr txBox="1"/>
          <p:nvPr/>
        </p:nvSpPr>
        <p:spPr>
          <a:xfrm>
            <a:off x="97884" y="797753"/>
            <a:ext cx="95629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6600"/>
                </a:solidFill>
                <a:ea typeface="Aptos" panose="020B0004020202020204" pitchFamily="34" charset="0"/>
              </a:rPr>
              <a:t> - t</a:t>
            </a:r>
            <a:r>
              <a:rPr lang="en-GB" sz="1800" b="1" dirty="0">
                <a:solidFill>
                  <a:srgbClr val="FF6600"/>
                </a:solidFill>
                <a:ea typeface="Aptos" panose="020B0004020202020204" pitchFamily="34" charset="0"/>
              </a:rPr>
              <a:t>o </a:t>
            </a:r>
            <a:r>
              <a:rPr lang="en-GB" sz="1800" b="1" dirty="0">
                <a:solidFill>
                  <a:srgbClr val="FF6600"/>
                </a:solidFill>
                <a:effectLst/>
                <a:ea typeface="Aptos" panose="020B0004020202020204" pitchFamily="34" charset="0"/>
              </a:rPr>
              <a:t>develop programmes to sufficiently upskill and  re-train the existing workforce in line with business demands</a:t>
            </a:r>
            <a:r>
              <a:rPr lang="en-GB" sz="1800" b="1" dirty="0">
                <a:solidFill>
                  <a:srgbClr val="FF6600"/>
                </a:solidFill>
                <a:effectLst/>
              </a:rPr>
              <a:t>  </a:t>
            </a:r>
            <a:endParaRPr lang="en-US" sz="1800" b="1" dirty="0">
              <a:solidFill>
                <a:srgbClr val="FF66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61912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B80256-FB06-2A0D-D108-1752345B4F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D5DCFE-DB58-A6E5-138B-E76E1E73F97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GB" sz="2600" dirty="0">
                <a:solidFill>
                  <a:schemeClr val="tx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Boileau Bee/Cribb Jonathan (2022): Is worsening health leading to more older workers quitting work, driving up rates of economic inactivity? URL: </a:t>
            </a:r>
            <a:r>
              <a:rPr lang="en-GB" sz="2600" u="sng" dirty="0">
                <a:solidFill>
                  <a:schemeClr val="tx2">
                    <a:lumMod val="50000"/>
                  </a:schemeClr>
                </a:solidFill>
                <a:effectLst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https://ifs.org.uk/articles/worsening-health-leading-more-older-workers-quitting-work-driving-rates-economic</a:t>
            </a:r>
            <a:r>
              <a:rPr lang="en-GB" sz="2600" dirty="0">
                <a:solidFill>
                  <a:schemeClr val="tx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 [23 March 2024].</a:t>
            </a:r>
          </a:p>
          <a:p>
            <a:r>
              <a:rPr lang="en-GB" sz="2600" dirty="0">
                <a:solidFill>
                  <a:schemeClr val="tx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Business Barometer (2022): Navigating the skills </a:t>
            </a:r>
            <a:r>
              <a:rPr lang="en-GB" sz="2600" dirty="0" err="1">
                <a:solidFill>
                  <a:schemeClr val="tx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landscape.URL</a:t>
            </a:r>
            <a:r>
              <a:rPr lang="en-GB" sz="2600" dirty="0">
                <a:solidFill>
                  <a:schemeClr val="tx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: </a:t>
            </a:r>
            <a:r>
              <a:rPr lang="en-GB" sz="2600" u="sng" dirty="0">
                <a:solidFill>
                  <a:schemeClr val="tx2">
                    <a:lumMod val="50000"/>
                  </a:schemeClr>
                </a:solidFill>
                <a:effectLst/>
                <a:ea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britishchambers.org.uk/wp-content/uploads/2023/09/The-Open-University-Business-Barometer-2022-report.pdf</a:t>
            </a:r>
            <a:r>
              <a:rPr lang="en-GB" sz="2600" dirty="0">
                <a:solidFill>
                  <a:schemeClr val="tx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 [25 March 2024].</a:t>
            </a:r>
          </a:p>
          <a:p>
            <a:r>
              <a:rPr lang="en-GB" sz="2600" kern="0" dirty="0">
                <a:solidFill>
                  <a:schemeClr val="tx2">
                    <a:lumMod val="50000"/>
                  </a:schemeClr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CIPD (2022): </a:t>
            </a:r>
            <a:r>
              <a:rPr lang="en-GB" sz="2600" i="1" kern="0" dirty="0">
                <a:solidFill>
                  <a:schemeClr val="tx2">
                    <a:lumMod val="50000"/>
                  </a:schemeClr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Resourcing and talent planning report 2022</a:t>
            </a:r>
            <a:r>
              <a:rPr lang="en-GB" sz="2600" kern="0" dirty="0">
                <a:solidFill>
                  <a:schemeClr val="tx2">
                    <a:lumMod val="50000"/>
                  </a:schemeClr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. London: Chartered Institute of Personnel and Development.  </a:t>
            </a:r>
          </a:p>
          <a:p>
            <a:r>
              <a:rPr lang="en-GB" sz="2600" kern="100" dirty="0">
                <a:solidFill>
                  <a:schemeClr val="tx2">
                    <a:lumMod val="50000"/>
                  </a:schemeClr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Joseph Rowntree Foundation (2023): Poverty is Scotland. URL: </a:t>
            </a:r>
            <a:r>
              <a:rPr lang="en-GB" sz="2600" u="sng" kern="0" dirty="0">
                <a:solidFill>
                  <a:schemeClr val="tx2">
                    <a:lumMod val="50000"/>
                  </a:schemeClr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https://www.jrf.org.uk/work/poverty-in-scotland-2023 [8</a:t>
            </a:r>
            <a:r>
              <a:rPr lang="en-GB" sz="2600" kern="0" dirty="0">
                <a:solidFill>
                  <a:schemeClr val="tx2">
                    <a:lumMod val="50000"/>
                  </a:schemeClr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April 2024]</a:t>
            </a:r>
          </a:p>
          <a:p>
            <a:r>
              <a:rPr lang="en-GB" sz="2600" kern="0" dirty="0">
                <a:solidFill>
                  <a:schemeClr val="tx2">
                    <a:lumMod val="50000"/>
                  </a:schemeClr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National Records of Scotland, NRS (2022) Scotland's population projected to fall. URL: </a:t>
            </a:r>
            <a:r>
              <a:rPr lang="en-GB" sz="2600" u="sng" kern="0" dirty="0">
                <a:solidFill>
                  <a:schemeClr val="tx2">
                    <a:lumMod val="50000"/>
                  </a:schemeClr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www.nrscotland.gov.uk/news/2022/scotlands-population-projected-to-fall</a:t>
            </a:r>
            <a:r>
              <a:rPr lang="en-GB" sz="2600" kern="0" dirty="0">
                <a:solidFill>
                  <a:schemeClr val="tx2">
                    <a:lumMod val="50000"/>
                  </a:schemeClr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[8 April 2024].</a:t>
            </a:r>
            <a:endParaRPr lang="en-GB" sz="2600" kern="100" dirty="0">
              <a:solidFill>
                <a:schemeClr val="tx2">
                  <a:lumMod val="50000"/>
                </a:schemeClr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600" dirty="0">
                <a:solidFill>
                  <a:schemeClr val="tx2">
                    <a:lumMod val="50000"/>
                  </a:schemeClr>
                </a:solidFill>
              </a:rPr>
              <a:t>ONS (2024) </a:t>
            </a:r>
            <a:r>
              <a:rPr lang="en-US" sz="2600" dirty="0" err="1">
                <a:solidFill>
                  <a:schemeClr val="tx2">
                    <a:lumMod val="50000"/>
                  </a:schemeClr>
                </a:solidFill>
              </a:rPr>
              <a:t>Labour</a:t>
            </a:r>
            <a:r>
              <a:rPr lang="en-US" sz="2600" dirty="0">
                <a:solidFill>
                  <a:schemeClr val="tx2">
                    <a:lumMod val="50000"/>
                  </a:schemeClr>
                </a:solidFill>
              </a:rPr>
              <a:t> market Insights</a:t>
            </a:r>
          </a:p>
          <a:p>
            <a:r>
              <a:rPr lang="en-GB" sz="2600" kern="0" dirty="0">
                <a:solidFill>
                  <a:schemeClr val="tx2">
                    <a:lumMod val="50000"/>
                  </a:schemeClr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Randolph, Hannah/Crummey, Ciara (2023): Economic inactivity and ill health in Scotland. URL: </a:t>
            </a:r>
            <a:r>
              <a:rPr lang="en-GB" sz="2600" kern="0" dirty="0" err="1">
                <a:solidFill>
                  <a:schemeClr val="tx2">
                    <a:lumMod val="50000"/>
                  </a:schemeClr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www.</a:t>
            </a:r>
            <a:r>
              <a:rPr lang="en-GB" sz="2600" u="none" strike="noStrike" kern="0" dirty="0" err="1">
                <a:solidFill>
                  <a:schemeClr val="tx2">
                    <a:lumMod val="50000"/>
                  </a:schemeClr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fraserofallander.org</a:t>
            </a:r>
            <a:r>
              <a:rPr lang="en-GB" sz="2600" u="none" strike="noStrike" kern="0" dirty="0">
                <a:solidFill>
                  <a:schemeClr val="tx2">
                    <a:lumMod val="50000"/>
                  </a:schemeClr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/economic-inactivity-and-ill-health-in-scotland</a:t>
            </a:r>
            <a:r>
              <a:rPr lang="en-GB" sz="2600" kern="0" dirty="0">
                <a:solidFill>
                  <a:schemeClr val="tx2">
                    <a:lumMod val="50000"/>
                  </a:schemeClr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[26 March 2024].</a:t>
            </a:r>
            <a:endParaRPr lang="en-US" sz="2600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GB" sz="2600" u="none" strike="noStrike" kern="100" dirty="0">
                <a:solidFill>
                  <a:schemeClr val="tx2">
                    <a:lumMod val="50000"/>
                  </a:schemeClr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Resolution Foundation report</a:t>
            </a:r>
            <a:r>
              <a:rPr lang="en-GB" sz="2600" kern="100" dirty="0">
                <a:solidFill>
                  <a:schemeClr val="tx2">
                    <a:lumMod val="50000"/>
                  </a:schemeClr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(</a:t>
            </a:r>
            <a:r>
              <a:rPr lang="en-GB" sz="2600" kern="0" dirty="0">
                <a:solidFill>
                  <a:schemeClr val="tx2">
                    <a:lumMod val="50000"/>
                  </a:schemeClr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2023): Exploring labour force participation in the UK: from the Covid-19 pandemic to the decade ahead. URL: </a:t>
            </a:r>
            <a:r>
              <a:rPr lang="en-GB" sz="2600" u="sng" kern="100" dirty="0">
                <a:solidFill>
                  <a:schemeClr val="tx2">
                    <a:lumMod val="50000"/>
                  </a:schemeClr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www.resolutionfoundation.org/publications/post-pandemic-participation/</a:t>
            </a:r>
            <a:r>
              <a:rPr lang="en-GB" sz="2600" kern="100" dirty="0">
                <a:solidFill>
                  <a:schemeClr val="tx2">
                    <a:lumMod val="50000"/>
                  </a:schemeClr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[3 April 2023].</a:t>
            </a:r>
            <a:endParaRPr lang="en-US" sz="2600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GB" sz="2600" dirty="0">
                <a:solidFill>
                  <a:schemeClr val="tx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Sinha, </a:t>
            </a:r>
            <a:r>
              <a:rPr lang="en-GB" sz="2600" dirty="0" err="1">
                <a:solidFill>
                  <a:schemeClr val="tx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Chandranshu</a:t>
            </a:r>
            <a:r>
              <a:rPr lang="en-GB" sz="2600" dirty="0">
                <a:solidFill>
                  <a:schemeClr val="tx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/Sinha, Ruchi (2012): Factors affecting employee retention: A comparative analysis of two organizations from heavy engineering industry. In: European Journal of Business and Management, 4(3), pp. 145-162. </a:t>
            </a:r>
          </a:p>
          <a:p>
            <a:r>
              <a:rPr lang="en-GB" sz="2600" kern="0" dirty="0">
                <a:solidFill>
                  <a:schemeClr val="tx2">
                    <a:lumMod val="50000"/>
                  </a:schemeClr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UK Employer Skills Survey, UK ESS (2022): Scotland Report. </a:t>
            </a:r>
            <a:r>
              <a:rPr lang="en-GB" sz="2600" u="sng" kern="0" dirty="0">
                <a:solidFill>
                  <a:schemeClr val="tx2">
                    <a:lumMod val="50000"/>
                  </a:schemeClr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URL: www.gov.scot/publications/uk-employer-skills-survey-2022-scotland-report/pages/5/#:~:text=The%20most%20common%20technical%20skill,and%20task%20prioritisation%20(48%25)</a:t>
            </a:r>
            <a:r>
              <a:rPr lang="en-GB" sz="2600" kern="0" dirty="0">
                <a:solidFill>
                  <a:schemeClr val="tx2">
                    <a:lumMod val="50000"/>
                  </a:schemeClr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[22 March 2024]. </a:t>
            </a:r>
          </a:p>
          <a:p>
            <a:r>
              <a:rPr lang="en-GB" sz="2600" dirty="0" err="1">
                <a:solidFill>
                  <a:schemeClr val="tx2">
                    <a:lumMod val="50000"/>
                  </a:schemeClr>
                </a:solidFill>
                <a:effectLst/>
              </a:rPr>
              <a:t>Zemanik</a:t>
            </a:r>
            <a:r>
              <a:rPr lang="en-GB" sz="2600" dirty="0">
                <a:solidFill>
                  <a:schemeClr val="tx2">
                    <a:lumMod val="50000"/>
                  </a:schemeClr>
                </a:solidFill>
                <a:effectLst/>
              </a:rPr>
              <a:t>, M. (2024): </a:t>
            </a:r>
            <a:r>
              <a:rPr lang="en-GB" sz="2600" i="1" dirty="0">
                <a:solidFill>
                  <a:schemeClr val="tx2">
                    <a:lumMod val="50000"/>
                  </a:schemeClr>
                </a:solidFill>
                <a:effectLst/>
              </a:rPr>
              <a:t>Working Lives Scotland 2024. </a:t>
            </a:r>
            <a:r>
              <a:rPr lang="en-GB" sz="2600" dirty="0">
                <a:solidFill>
                  <a:schemeClr val="tx2">
                    <a:lumMod val="50000"/>
                  </a:schemeClr>
                </a:solidFill>
                <a:effectLst/>
              </a:rPr>
              <a:t>London: Chartered Institute of Personnel and Development. </a:t>
            </a:r>
            <a:endParaRPr lang="en-GB" sz="2600" kern="100" dirty="0">
              <a:solidFill>
                <a:schemeClr val="tx2">
                  <a:lumMod val="50000"/>
                </a:schemeClr>
              </a:solidFill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52081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platzhalter 35">
            <a:extLst>
              <a:ext uri="{FF2B5EF4-FFF2-40B4-BE49-F238E27FC236}">
                <a16:creationId xmlns:a16="http://schemas.microsoft.com/office/drawing/2014/main" id="{EF0F8535-37F0-E165-AE18-FEFE6364C34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46452" y="1888435"/>
            <a:ext cx="8706892" cy="1463944"/>
          </a:xfrm>
        </p:spPr>
        <p:txBody>
          <a:bodyPr>
            <a:normAutofit fontScale="70000" lnSpcReduction="20000"/>
          </a:bodyPr>
          <a:lstStyle/>
          <a:p>
            <a:r>
              <a:rPr lang="en-GB" dirty="0">
                <a:effectLst/>
              </a:rPr>
              <a:t>Part 1: Introduction</a:t>
            </a:r>
          </a:p>
          <a:p>
            <a:pPr marL="457200" indent="-457200">
              <a:buFont typeface="Wingdings" pitchFamily="2" charset="2"/>
              <a:buChar char="q"/>
            </a:pPr>
            <a:r>
              <a:rPr lang="en-GB" dirty="0">
                <a:effectLst/>
              </a:rPr>
              <a:t>Overview of mega factors influencing </a:t>
            </a:r>
            <a:r>
              <a:rPr lang="en-GB" dirty="0" err="1">
                <a:effectLst/>
              </a:rPr>
              <a:t>labourforce</a:t>
            </a:r>
            <a:r>
              <a:rPr lang="en-GB" dirty="0">
                <a:effectLst/>
              </a:rPr>
              <a:t> shortages in Scotland/UK</a:t>
            </a:r>
          </a:p>
          <a:p>
            <a:pPr marL="457200" indent="-457200">
              <a:buFont typeface="Wingdings" pitchFamily="2" charset="2"/>
              <a:buChar char="q"/>
            </a:pPr>
            <a:r>
              <a:rPr lang="en-GB" dirty="0"/>
              <a:t>Employer and Employee perspectives of shortages/work experience</a:t>
            </a:r>
            <a:endParaRPr lang="en-GB" dirty="0">
              <a:effectLst/>
            </a:endParaRPr>
          </a:p>
          <a:p>
            <a:pPr marL="457200" indent="-457200">
              <a:lnSpc>
                <a:spcPct val="120000"/>
              </a:lnSpc>
              <a:buFont typeface="Wingdings" pitchFamily="2" charset="2"/>
              <a:buChar char="q"/>
            </a:pPr>
            <a:r>
              <a:rPr lang="en-GB" dirty="0">
                <a:effectLst/>
              </a:rPr>
              <a:t>Work quality as an invisible dimension of </a:t>
            </a:r>
            <a:r>
              <a:rPr lang="en-GB" dirty="0" err="1">
                <a:effectLst/>
              </a:rPr>
              <a:t>labourforce</a:t>
            </a:r>
            <a:r>
              <a:rPr lang="en-GB" dirty="0">
                <a:effectLst/>
              </a:rPr>
              <a:t> shortages </a:t>
            </a:r>
          </a:p>
          <a:p>
            <a:endParaRPr lang="en-GB" b="1" dirty="0">
              <a:effectLst/>
              <a:latin typeface="Helvetica" pitchFamily="2" charset="0"/>
            </a:endParaRPr>
          </a:p>
          <a:p>
            <a:endParaRPr lang="en-GB" b="1" dirty="0">
              <a:effectLst/>
              <a:latin typeface="Helvetica" pitchFamily="2" charset="0"/>
            </a:endParaRPr>
          </a:p>
          <a:p>
            <a:endParaRPr lang="en-GB" b="1" dirty="0">
              <a:effectLst/>
              <a:latin typeface="Helvetica" pitchFamily="2" charset="0"/>
            </a:endParaRPr>
          </a:p>
          <a:p>
            <a:endParaRPr lang="en-GB" dirty="0">
              <a:effectLst/>
              <a:latin typeface="Helvetica" pitchFamily="2" charset="0"/>
            </a:endParaRPr>
          </a:p>
          <a:p>
            <a:endParaRPr lang="de-DE" dirty="0"/>
          </a:p>
        </p:txBody>
      </p:sp>
      <p:sp>
        <p:nvSpPr>
          <p:cNvPr id="37" name="Textplatzhalter 36">
            <a:extLst>
              <a:ext uri="{FF2B5EF4-FFF2-40B4-BE49-F238E27FC236}">
                <a16:creationId xmlns:a16="http://schemas.microsoft.com/office/drawing/2014/main" id="{2712324E-5CF5-4D81-8D58-24B3464B7AC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United Kingdom/Scotland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7868DB4-4E87-6829-1940-7C0A6478547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6452" y="3677105"/>
            <a:ext cx="8706892" cy="842419"/>
          </a:xfrm>
        </p:spPr>
        <p:txBody>
          <a:bodyPr/>
          <a:lstStyle/>
          <a:p>
            <a:r>
              <a:rPr lang="en-GB" b="0" dirty="0">
                <a:effectLst/>
                <a:latin typeface="Helvetica" pitchFamily="2" charset="0"/>
              </a:rPr>
              <a:t>Dr Aleksandra Webb </a:t>
            </a:r>
            <a:endParaRPr lang="en-GB" b="0" dirty="0">
              <a:latin typeface="Helvetica" pitchFamily="2" charset="0"/>
            </a:endParaRPr>
          </a:p>
          <a:p>
            <a:r>
              <a:rPr lang="en-GB" b="0" dirty="0">
                <a:latin typeface="Helvetica" pitchFamily="2" charset="0"/>
              </a:rPr>
              <a:t>Members of the EN RLMM Scientific </a:t>
            </a:r>
            <a:r>
              <a:rPr lang="en-GB" b="0" dirty="0" err="1">
                <a:latin typeface="Helvetica" pitchFamily="2" charset="0"/>
              </a:rPr>
              <a:t>Commitee</a:t>
            </a:r>
            <a:endParaRPr lang="en-GB" b="0" dirty="0">
              <a:latin typeface="Helvetica" pitchFamily="2" charset="0"/>
            </a:endParaRPr>
          </a:p>
          <a:p>
            <a:endParaRPr lang="en-GB" dirty="0">
              <a:effectLst/>
              <a:latin typeface="Helvetica" pitchFamily="2" charset="0"/>
            </a:endParaRPr>
          </a:p>
          <a:p>
            <a:r>
              <a:rPr lang="en-GB" b="0" dirty="0">
                <a:effectLst/>
                <a:latin typeface="Helvetica" pitchFamily="2" charset="0"/>
              </a:rPr>
              <a:t>  </a:t>
            </a:r>
          </a:p>
          <a:p>
            <a:endParaRPr lang="en-GB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392101BB-CF76-B001-F82B-D92EE58B2F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46452" y="4557835"/>
            <a:ext cx="8706892" cy="338138"/>
          </a:xfrm>
        </p:spPr>
        <p:txBody>
          <a:bodyPr>
            <a:normAutofit lnSpcReduction="10000"/>
          </a:bodyPr>
          <a:lstStyle/>
          <a:p>
            <a:r>
              <a:rPr lang="en-GB" dirty="0"/>
              <a:t>University of the West of Scotland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82792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AE0C68-5A76-A25D-E9C0-981B8B041E4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800" dirty="0"/>
              <a:t>Profile: Scottish LM stats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C0DDFB-99EF-A212-0E1A-01E1829660C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Population: 5,418,400 </a:t>
            </a:r>
          </a:p>
          <a:p>
            <a:r>
              <a:rPr lang="en-US" dirty="0"/>
              <a:t>Employment rate 74.7% Dec 23’/ 74.2% Apr 24’ (ONS)</a:t>
            </a:r>
          </a:p>
          <a:p>
            <a:r>
              <a:rPr lang="en-US" dirty="0"/>
              <a:t>Unemployment rate: 4.9% (Jul 24’ ONS)</a:t>
            </a:r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EA0BD6A-3CA3-857D-F50A-806BACF830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3" b="2123"/>
          <a:stretch/>
        </p:blipFill>
        <p:spPr>
          <a:xfrm>
            <a:off x="1" y="3801036"/>
            <a:ext cx="5056094" cy="3056964"/>
          </a:xfrm>
          <a:prstGeom prst="rect">
            <a:avLst/>
          </a:prstGeom>
        </p:spPr>
      </p:pic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25722CFB-1795-AA1C-6A68-FC7F891009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" t="491" r="758" b="491"/>
          <a:stretch/>
        </p:blipFill>
        <p:spPr>
          <a:xfrm>
            <a:off x="5166143" y="3801035"/>
            <a:ext cx="4487781" cy="3008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7983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D74C19-149B-5391-E3B4-576D313CC4B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800" dirty="0"/>
              <a:t>Workforce jobs by industry </a:t>
            </a:r>
            <a:r>
              <a:rPr lang="en-GB" sz="2800" dirty="0"/>
              <a:t>(SIC 2007) - seasonally adjusted (March 2024)</a:t>
            </a:r>
            <a:endParaRPr lang="en-US" sz="2800" dirty="0"/>
          </a:p>
        </p:txBody>
      </p:sp>
      <p:pic>
        <p:nvPicPr>
          <p:cNvPr id="5" name="Content Placeholder 4" descr="A table of statistics with text&#10;&#10;Description automatically generated with medium confidence">
            <a:extLst>
              <a:ext uri="{FF2B5EF4-FFF2-40B4-BE49-F238E27FC236}">
                <a16:creationId xmlns:a16="http://schemas.microsoft.com/office/drawing/2014/main" id="{ADE65035-5DC0-DF8F-CBB9-4D6EDE4FF09C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071" y="1755775"/>
            <a:ext cx="7233558" cy="5005388"/>
          </a:xfr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F7271C50-B77F-A730-36BF-CA7872279F70}"/>
                  </a:ext>
                </a:extLst>
              </p14:cNvPr>
              <p14:cNvContentPartPr/>
              <p14:nvPr/>
            </p14:nvContentPartPr>
            <p14:xfrm>
              <a:off x="1552577" y="5693066"/>
              <a:ext cx="3008520" cy="7956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F7271C50-B77F-A730-36BF-CA7872279F7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498577" y="5585426"/>
                <a:ext cx="3116160" cy="29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B0B76EE0-5053-5545-EFE4-5204F00FFCD2}"/>
                  </a:ext>
                </a:extLst>
              </p14:cNvPr>
              <p14:cNvContentPartPr/>
              <p14:nvPr/>
            </p14:nvContentPartPr>
            <p14:xfrm>
              <a:off x="5707337" y="5764706"/>
              <a:ext cx="2487600" cy="540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B0B76EE0-5053-5545-EFE4-5204F00FFCD2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653697" y="5657066"/>
                <a:ext cx="2595240" cy="22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E3D5924B-4379-5C64-3CEF-0C0F2A4DC6B3}"/>
                  </a:ext>
                </a:extLst>
              </p14:cNvPr>
              <p14:cNvContentPartPr/>
              <p14:nvPr/>
            </p14:nvContentPartPr>
            <p14:xfrm>
              <a:off x="1497497" y="3593546"/>
              <a:ext cx="3718440" cy="8568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E3D5924B-4379-5C64-3CEF-0C0F2A4DC6B3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443857" y="3485546"/>
                <a:ext cx="3826080" cy="301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F3576BFB-A956-AE58-1C0F-B969D19768AC}"/>
                  </a:ext>
                </a:extLst>
              </p14:cNvPr>
              <p14:cNvContentPartPr/>
              <p14:nvPr/>
            </p14:nvContentPartPr>
            <p14:xfrm>
              <a:off x="5956097" y="3604346"/>
              <a:ext cx="2245320" cy="12636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F3576BFB-A956-AE58-1C0F-B969D19768AC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902097" y="3496346"/>
                <a:ext cx="2352960" cy="34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5F3C2394-BFA3-0E19-AF45-C8D244C85B18}"/>
                  </a:ext>
                </a:extLst>
              </p14:cNvPr>
              <p14:cNvContentPartPr/>
              <p14:nvPr/>
            </p14:nvContentPartPr>
            <p14:xfrm>
              <a:off x="1453217" y="4073426"/>
              <a:ext cx="3284280" cy="4500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5F3C2394-BFA3-0E19-AF45-C8D244C85B18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399577" y="3965426"/>
                <a:ext cx="3391920" cy="260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BEABE67E-66E4-5C4E-CEA7-949234D1E232}"/>
                  </a:ext>
                </a:extLst>
              </p14:cNvPr>
              <p14:cNvContentPartPr/>
              <p14:nvPr/>
            </p14:nvContentPartPr>
            <p14:xfrm>
              <a:off x="5958257" y="4092146"/>
              <a:ext cx="2093040" cy="3816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BEABE67E-66E4-5C4E-CEA7-949234D1E232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904257" y="3984506"/>
                <a:ext cx="2200680" cy="253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932746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97364135-5D17-9618-0E7D-15BA9518888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8500" y="1585913"/>
            <a:ext cx="9330300" cy="5183256"/>
          </a:xfrm>
        </p:spPr>
        <p:txBody>
          <a:bodyPr>
            <a:normAutofit/>
          </a:bodyPr>
          <a:lstStyle/>
          <a:p>
            <a:endParaRPr lang="en-GB" sz="1800" b="1" kern="0" dirty="0"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GB" sz="1800" b="1" kern="0" dirty="0"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GB" sz="1800" b="1" kern="0" dirty="0"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GB" sz="1800" b="1" kern="0" dirty="0">
                <a:ea typeface="Aptos" panose="020B0004020202020204" pitchFamily="34" charset="0"/>
                <a:cs typeface="Times New Roman" panose="02020603050405020304" pitchFamily="18" charset="0"/>
              </a:rPr>
              <a:t>MEGA factors in the Scottish context: 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employers are struggling to </a:t>
            </a:r>
            <a:r>
              <a:rPr lang="en-GB" sz="1800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find </a:t>
            </a:r>
            <a:r>
              <a:rPr lang="en-GB" sz="1800" b="1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available, skilled and willing</a:t>
            </a:r>
            <a:r>
              <a:rPr lang="en-GB" sz="1800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 workforce</a:t>
            </a:r>
            <a:endParaRPr lang="en-GB" sz="1800" b="1" kern="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GB" sz="1800" b="1" kern="0" dirty="0">
                <a:ea typeface="Aptos" panose="020B0004020202020204" pitchFamily="34" charset="0"/>
                <a:cs typeface="Times New Roman" panose="02020603050405020304" pitchFamily="18" charset="0"/>
              </a:rPr>
              <a:t>Demographics: </a:t>
            </a:r>
            <a:r>
              <a:rPr lang="en-GB" sz="1800" dirty="0">
                <a:effectLst/>
                <a:ea typeface="Times New Roman" panose="02020603050405020304" pitchFamily="18" charset="0"/>
              </a:rPr>
              <a:t>by 2045, Scotland’s population will decline by 1.5%, with 200,000 fewer children and 300,000 more people over the age of 65 =&gt; </a:t>
            </a:r>
            <a:r>
              <a:rPr lang="en-GB" sz="1800" dirty="0">
                <a:ea typeface="Times New Roman" panose="02020603050405020304" pitchFamily="18" charset="0"/>
              </a:rPr>
              <a:t>S</a:t>
            </a:r>
            <a:r>
              <a:rPr lang="en-GB" sz="1800" dirty="0">
                <a:effectLst/>
                <a:ea typeface="Times New Roman" panose="02020603050405020304" pitchFamily="18" charset="0"/>
              </a:rPr>
              <a:t>hrinking pool of labour (National Records 2022)</a:t>
            </a:r>
            <a:endParaRPr lang="en-GB" sz="1800" kern="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GB" sz="1800" b="1" kern="0" dirty="0">
                <a:ea typeface="Aptos" panose="020B0004020202020204" pitchFamily="34" charset="0"/>
                <a:cs typeface="Times New Roman" panose="02020603050405020304" pitchFamily="18" charset="0"/>
              </a:rPr>
              <a:t>Twin transition: </a:t>
            </a:r>
            <a:r>
              <a:rPr lang="en-GB" sz="1800" dirty="0">
                <a:effectLst/>
                <a:ea typeface="Aptos" panose="020B0004020202020204" pitchFamily="34" charset="0"/>
              </a:rPr>
              <a:t>workforce with green and digital skills (renewable energy and cybersecurity, greening of oil and gas shortages not well estimated/reported)</a:t>
            </a:r>
            <a:endParaRPr lang="en-GB" sz="1800" kern="0" dirty="0"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GB" sz="1800" b="1" kern="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The impact of Brexit: </a:t>
            </a:r>
            <a:r>
              <a:rPr lang="en-GB" sz="1800" dirty="0">
                <a:effectLst/>
                <a:ea typeface="Aptos" panose="020B0004020202020204" pitchFamily="34" charset="0"/>
              </a:rPr>
              <a:t>agriculture, horticulture, farming, hospitality, food production and manufacturing, health and care sectors, most affected </a:t>
            </a:r>
            <a:r>
              <a:rPr lang="en-GB" sz="1800" dirty="0">
                <a:ea typeface="Aptos" panose="020B0004020202020204" pitchFamily="34" charset="0"/>
              </a:rPr>
              <a:t>sectors</a:t>
            </a:r>
            <a:r>
              <a:rPr lang="en-GB" sz="1800" dirty="0">
                <a:effectLst/>
                <a:ea typeface="Aptos" panose="020B0004020202020204" pitchFamily="34" charset="0"/>
              </a:rPr>
              <a:t> [</a:t>
            </a:r>
            <a:r>
              <a:rPr lang="en-GB" sz="1800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labour-intensive, long-hours and often low-paid jobs]</a:t>
            </a:r>
            <a:endParaRPr lang="en-GB" sz="1800" dirty="0">
              <a:effectLst/>
              <a:ea typeface="Aptos" panose="020B0004020202020204" pitchFamily="34" charset="0"/>
            </a:endParaRPr>
          </a:p>
          <a:p>
            <a:r>
              <a:rPr lang="en-GB" sz="1800" b="1" kern="0" dirty="0">
                <a:effectLst/>
                <a:ea typeface="Aptos" panose="020B0004020202020204" pitchFamily="34" charset="0"/>
              </a:rPr>
              <a:t>The post-Covid effect</a:t>
            </a:r>
            <a:r>
              <a:rPr lang="en-GB" sz="1800" b="1" kern="0" dirty="0">
                <a:ea typeface="Aptos" panose="020B0004020202020204" pitchFamily="34" charset="0"/>
                <a:cs typeface="Times New Roman" panose="02020603050405020304" pitchFamily="18" charset="0"/>
              </a:rPr>
              <a:t>: </a:t>
            </a:r>
            <a:r>
              <a:rPr lang="en-GB" sz="1800" dirty="0">
                <a:effectLst/>
                <a:ea typeface="Times New Roman" panose="02020603050405020304" pitchFamily="18" charset="0"/>
              </a:rPr>
              <a:t>high rates of economic inactivity due to ill health (</a:t>
            </a:r>
            <a:r>
              <a:rPr lang="en-GB" sz="1800" dirty="0">
                <a:ea typeface="Times New Roman" panose="02020603050405020304" pitchFamily="18" charset="0"/>
              </a:rPr>
              <a:t>unemployment / u</a:t>
            </a:r>
            <a:r>
              <a:rPr lang="en-GB" sz="1800" dirty="0">
                <a:effectLst/>
                <a:ea typeface="Aptos" panose="020B0004020202020204" pitchFamily="34" charset="0"/>
              </a:rPr>
              <a:t>nderemployment) </a:t>
            </a:r>
            <a:r>
              <a:rPr lang="en-GB" sz="1200" dirty="0">
                <a:effectLst/>
              </a:rPr>
              <a:t> </a:t>
            </a:r>
          </a:p>
          <a:p>
            <a:r>
              <a:rPr lang="en-GB" sz="1800" b="1" kern="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The energy crisis: </a:t>
            </a:r>
            <a:r>
              <a:rPr lang="en-GB" sz="1800" dirty="0">
                <a:effectLst/>
                <a:ea typeface="Aptos" panose="020B0004020202020204" pitchFamily="34" charset="0"/>
              </a:rPr>
              <a:t>the financial pressures of increasing costs of living and inflation</a:t>
            </a:r>
            <a:r>
              <a:rPr lang="en-GB" sz="1200" dirty="0">
                <a:effectLst/>
              </a:rPr>
              <a:t> </a:t>
            </a:r>
          </a:p>
          <a:p>
            <a:endParaRPr lang="en-GB" sz="1800" b="1" kern="0" dirty="0">
              <a:effectLst/>
              <a:latin typeface="Calibri Light" panose="020F03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GB" sz="1800" b="1" kern="0" dirty="0">
              <a:effectLst/>
              <a:latin typeface="Calibri Light" panose="020F0302020204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GB" sz="18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endParaRPr lang="en-GB" sz="1800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endParaRPr lang="en-GB" b="1" dirty="0">
              <a:effectLst/>
              <a:latin typeface="Helvetica" pitchFamily="2" charset="0"/>
            </a:endParaRPr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D9F7CFF3-8E9F-9C34-845E-8A5BA8A57F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2800" dirty="0"/>
              <a:t>Context for labour and skills shortages in Scotland: mega level factors</a:t>
            </a:r>
            <a:endParaRPr lang="de-DE" sz="2800" dirty="0"/>
          </a:p>
        </p:txBody>
      </p:sp>
      <p:sp>
        <p:nvSpPr>
          <p:cNvPr id="2" name="Up-down Arrow 1">
            <a:extLst>
              <a:ext uri="{FF2B5EF4-FFF2-40B4-BE49-F238E27FC236}">
                <a16:creationId xmlns:a16="http://schemas.microsoft.com/office/drawing/2014/main" id="{79469D97-EA88-D9CA-3E36-361090D5A158}"/>
              </a:ext>
            </a:extLst>
          </p:cNvPr>
          <p:cNvSpPr/>
          <p:nvPr/>
        </p:nvSpPr>
        <p:spPr>
          <a:xfrm rot="16200000">
            <a:off x="1770448" y="5300073"/>
            <a:ext cx="451024" cy="2487167"/>
          </a:xfrm>
          <a:prstGeom prst="up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087387-07C8-45C4-2E67-D2746F2019DF}"/>
              </a:ext>
            </a:extLst>
          </p:cNvPr>
          <p:cNvSpPr txBox="1"/>
          <p:nvPr/>
        </p:nvSpPr>
        <p:spPr>
          <a:xfrm>
            <a:off x="1094784" y="6399923"/>
            <a:ext cx="18897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ECONOMIC </a:t>
            </a:r>
            <a:r>
              <a:rPr lang="en-US" sz="1100" dirty="0"/>
              <a:t>INACTIVITY</a:t>
            </a:r>
          </a:p>
        </p:txBody>
      </p:sp>
      <p:sp>
        <p:nvSpPr>
          <p:cNvPr id="8" name="Up-down Arrow 7">
            <a:extLst>
              <a:ext uri="{FF2B5EF4-FFF2-40B4-BE49-F238E27FC236}">
                <a16:creationId xmlns:a16="http://schemas.microsoft.com/office/drawing/2014/main" id="{B4504EBA-7F9B-E3A3-797A-008CC5B1681A}"/>
              </a:ext>
            </a:extLst>
          </p:cNvPr>
          <p:cNvSpPr/>
          <p:nvPr/>
        </p:nvSpPr>
        <p:spPr>
          <a:xfrm rot="16200000">
            <a:off x="6763851" y="5296018"/>
            <a:ext cx="451024" cy="2487167"/>
          </a:xfrm>
          <a:prstGeom prst="up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6799734-0B11-CCC7-A826-F4B1D457319A}"/>
              </a:ext>
            </a:extLst>
          </p:cNvPr>
          <p:cNvSpPr txBox="1"/>
          <p:nvPr/>
        </p:nvSpPr>
        <p:spPr>
          <a:xfrm>
            <a:off x="6286496" y="6410639"/>
            <a:ext cx="18897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[IN-WORK] </a:t>
            </a:r>
            <a:r>
              <a:rPr lang="en-US" sz="1100" dirty="0"/>
              <a:t>POVERTY</a:t>
            </a:r>
          </a:p>
        </p:txBody>
      </p:sp>
      <p:sp>
        <p:nvSpPr>
          <p:cNvPr id="10" name="Up-down Arrow 9">
            <a:extLst>
              <a:ext uri="{FF2B5EF4-FFF2-40B4-BE49-F238E27FC236}">
                <a16:creationId xmlns:a16="http://schemas.microsoft.com/office/drawing/2014/main" id="{7798561C-121C-6713-BA5F-E60DB559489E}"/>
              </a:ext>
            </a:extLst>
          </p:cNvPr>
          <p:cNvSpPr/>
          <p:nvPr/>
        </p:nvSpPr>
        <p:spPr>
          <a:xfrm rot="16200000">
            <a:off x="4286678" y="5310067"/>
            <a:ext cx="431034" cy="2487167"/>
          </a:xfrm>
          <a:prstGeom prst="up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A7880D-61C9-E0D5-830E-7361576248C4}"/>
              </a:ext>
            </a:extLst>
          </p:cNvPr>
          <p:cNvSpPr txBox="1"/>
          <p:nvPr/>
        </p:nvSpPr>
        <p:spPr>
          <a:xfrm>
            <a:off x="3655945" y="6425795"/>
            <a:ext cx="219298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LOW WAGE ECONOMY</a:t>
            </a:r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DD38DC68-9476-5D77-D1BB-0B17D0A229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5732794"/>
              </p:ext>
            </p:extLst>
          </p:nvPr>
        </p:nvGraphicFramePr>
        <p:xfrm>
          <a:off x="118500" y="1585913"/>
          <a:ext cx="9513694" cy="9499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269929">
                  <a:extLst>
                    <a:ext uri="{9D8B030D-6E8A-4147-A177-3AD203B41FA5}">
                      <a16:colId xmlns:a16="http://schemas.microsoft.com/office/drawing/2014/main" val="3824092252"/>
                    </a:ext>
                  </a:extLst>
                </a:gridCol>
                <a:gridCol w="4243765">
                  <a:extLst>
                    <a:ext uri="{9D8B030D-6E8A-4147-A177-3AD203B41FA5}">
                      <a16:colId xmlns:a16="http://schemas.microsoft.com/office/drawing/2014/main" val="1326802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800" b="1" kern="0" dirty="0"/>
                        <a:t>Skills </a:t>
                      </a:r>
                      <a:r>
                        <a:rPr lang="en-GB" sz="1800" b="1" kern="0" dirty="0">
                          <a:effectLst/>
                        </a:rPr>
                        <a:t>Shortages</a:t>
                      </a:r>
                      <a:r>
                        <a:rPr lang="en-GB" sz="1800" b="1" kern="0" dirty="0"/>
                        <a:t>: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b="1" kern="0" dirty="0">
                          <a:effectLst/>
                        </a:rPr>
                        <a:t>Labour Shortages: </a:t>
                      </a:r>
                      <a:endParaRPr lang="en-GB" sz="1800" b="1" kern="0" dirty="0">
                        <a:effectLst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2903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effectLst/>
                        </a:rPr>
                        <a:t>a lack of specific skills associated with new tasks or changing occupational profiles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effectLst/>
                        </a:rPr>
                        <a:t>demographic changes and replacement demands </a:t>
                      </a:r>
                      <a:r>
                        <a:rPr lang="en-GB" sz="1600" b="1" kern="0" dirty="0">
                          <a:effectLst/>
                        </a:rPr>
                        <a:t> </a:t>
                      </a:r>
                      <a:endParaRPr lang="en-GB" sz="1600" b="1" kern="0" dirty="0">
                        <a:effectLst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68259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4333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97364135-5D17-9618-0E7D-15BA9518888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0050" y="1617752"/>
            <a:ext cx="9507479" cy="500446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sz="20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Most affected sectors: </a:t>
            </a: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care and health, retail, agriculture, hospitality and other service sectors</a:t>
            </a:r>
          </a:p>
          <a:p>
            <a:pPr marL="285750" indent="-285750">
              <a:lnSpc>
                <a:spcPct val="100000"/>
              </a:lnSpc>
              <a:buFont typeface="Wingdings" pitchFamily="2" charset="2"/>
              <a:buChar char="q"/>
            </a:pP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heavily rely on labour doing intensive, long-hours and often low-paid work (questionable job quality and work conditions)</a:t>
            </a:r>
          </a:p>
          <a:p>
            <a:pPr marL="285750" indent="-285750">
              <a:lnSpc>
                <a:spcPct val="100000"/>
              </a:lnSpc>
              <a:buFont typeface="Wingdings" pitchFamily="2" charset="2"/>
              <a:buChar char="q"/>
            </a:pP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tend to have high employee turnover</a:t>
            </a:r>
          </a:p>
          <a:p>
            <a:pPr marL="285750" indent="-285750">
              <a:lnSpc>
                <a:spcPct val="100000"/>
              </a:lnSpc>
              <a:buFont typeface="Wingdings" pitchFamily="2" charset="2"/>
              <a:buChar char="q"/>
            </a:pP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seasonality/often lacking permanency</a:t>
            </a:r>
          </a:p>
          <a:p>
            <a:pPr>
              <a:lnSpc>
                <a:spcPct val="100000"/>
              </a:lnSpc>
            </a:pPr>
            <a:r>
              <a:rPr lang="en-GB" sz="1800" b="1" dirty="0">
                <a:ea typeface="Calibri" panose="020F0502020204030204" pitchFamily="34" charset="0"/>
                <a:cs typeface="Times New Roman" panose="02020603050405020304" pitchFamily="18" charset="0"/>
              </a:rPr>
              <a:t>Vacancy rates: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800" dirty="0">
                <a:cs typeface="Times New Roman" panose="02020603050405020304" pitchFamily="18" charset="0"/>
              </a:rPr>
              <a:t>NHS vacancy rate of nearly 8% (2023) (4.8% nat. average)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800" dirty="0">
                <a:cs typeface="Times New Roman" panose="02020603050405020304" pitchFamily="18" charset="0"/>
              </a:rPr>
              <a:t>Overall social care vacancy rate of 43% (2020) in comparison with 11% across all sectors (even higher in care homes) /~ 11% at present but variable 0-31% (NCS and SSSC)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800" dirty="0">
                <a:cs typeface="Times New Roman" panose="02020603050405020304" pitchFamily="18" charset="0"/>
              </a:rPr>
              <a:t>Hospitality n/a but estimated as between 10-16%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800" dirty="0">
                <a:cs typeface="Times New Roman" panose="02020603050405020304" pitchFamily="18" charset="0"/>
              </a:rPr>
              <a:t>Farming n/a but 30% (perhaps underestimated) of 66,500 farming/agricultural workers from EU </a:t>
            </a:r>
          </a:p>
          <a:p>
            <a:pPr>
              <a:lnSpc>
                <a:spcPct val="100000"/>
              </a:lnSpc>
            </a:pPr>
            <a:r>
              <a:rPr lang="en-GB" sz="1800" b="1" dirty="0">
                <a:ea typeface="Calibri" panose="020F0502020204030204" pitchFamily="34" charset="0"/>
                <a:cs typeface="Times New Roman" panose="02020603050405020304" pitchFamily="18" charset="0"/>
              </a:rPr>
              <a:t>Observation:</a:t>
            </a:r>
          </a:p>
          <a:p>
            <a:pPr>
              <a:lnSpc>
                <a:spcPct val="100000"/>
              </a:lnSpc>
            </a:pP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The most hard-to-fill vacancies in these low-paid sectors [jobs with low-status, low-pay and little flexibility =&gt; increasing in-work poverty [jobs do not pay people enough to earn a decent living] </a:t>
            </a:r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D9F7CFF3-8E9F-9C34-845E-8A5BA8A57F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2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Examples of</a:t>
            </a:r>
            <a:r>
              <a:rPr lang="en-GB" sz="2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sectors with </a:t>
            </a:r>
            <a:r>
              <a:rPr lang="en-GB" sz="2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acute staff shortages I</a:t>
            </a:r>
            <a:endParaRPr lang="de-DE" sz="2800" dirty="0"/>
          </a:p>
        </p:txBody>
      </p:sp>
    </p:spTree>
    <p:extLst>
      <p:ext uri="{BB962C8B-B14F-4D97-AF65-F5344CB8AC3E}">
        <p14:creationId xmlns:p14="http://schemas.microsoft.com/office/powerpoint/2010/main" val="24751710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7A48C0-2198-568B-722F-240D6F0B9C1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2800" kern="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Skills Shortages: Scottish Employers’ perspective</a:t>
            </a:r>
            <a:br>
              <a:rPr lang="en-GB" sz="2800" kern="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2800" kern="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GB" sz="2800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meso-micro level]</a:t>
            </a:r>
            <a:endParaRPr 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AD2A2C5-DBAB-22B3-A971-4939AEE85C9D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110049" y="1613647"/>
                <a:ext cx="9249104" cy="5147259"/>
              </a:xfrm>
            </p:spPr>
            <p:txBody>
              <a:bodyPr>
                <a:noAutofit/>
              </a:bodyPr>
              <a:lstStyle/>
              <a:p>
                <a:pPr algn="ctr"/>
                <a:r>
                  <a:rPr lang="en-GB" sz="2000" dirty="0">
                    <a:effectLst/>
                    <a:ea typeface="Times New Roman" panose="02020603050405020304" pitchFamily="18" charset="0"/>
                  </a:rPr>
                  <a:t>hard-to-fill vacancies (VHF):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000" dirty="0">
                            <a:ea typeface="Times New Roman" panose="02020603050405020304" pitchFamily="18" charset="0"/>
                          </a:rPr>
                          <m:t>skills</m:t>
                        </m:r>
                        <m:r>
                          <m:rPr>
                            <m:nor/>
                          </m:rPr>
                          <a:rPr lang="en-GB" sz="2000" dirty="0">
                            <a:ea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sz="2000" dirty="0">
                            <a:ea typeface="Times New Roman" panose="02020603050405020304" pitchFamily="18" charset="0"/>
                          </a:rPr>
                          <m:t>shortages</m:t>
                        </m:r>
                        <m:r>
                          <m:rPr>
                            <m:nor/>
                          </m:rPr>
                          <a:rPr lang="en-GB" sz="2000" dirty="0">
                            <a:ea typeface="Times New Roman" panose="02020603050405020304" pitchFamily="18" charset="0"/>
                          </a:rPr>
                          <m:t> 55%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000" dirty="0">
                            <a:ea typeface="Times New Roman" panose="02020603050405020304" pitchFamily="18" charset="0"/>
                          </a:rPr>
                          <m:t>labour</m:t>
                        </m:r>
                        <m:r>
                          <m:rPr>
                            <m:nor/>
                          </m:rPr>
                          <a:rPr lang="en-GB" sz="2000" dirty="0">
                            <a:ea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sz="2000" dirty="0">
                            <a:ea typeface="Times New Roman" panose="02020603050405020304" pitchFamily="18" charset="0"/>
                          </a:rPr>
                          <m:t>shortages</m:t>
                        </m:r>
                        <m:r>
                          <m:rPr>
                            <m:nor/>
                          </m:rPr>
                          <a:rPr lang="en-GB" sz="2000" b="0" i="0" dirty="0" smtClean="0">
                            <a:ea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sz="2000" dirty="0">
                            <a:ea typeface="Times New Roman" panose="02020603050405020304" pitchFamily="18" charset="0"/>
                          </a:rPr>
                          <m:t>45%</m:t>
                        </m:r>
                      </m:den>
                    </m:f>
                  </m:oMath>
                </a14:m>
                <a:r>
                  <a:rPr lang="en-GB" sz="2000" dirty="0">
                    <a:effectLst/>
                    <a:ea typeface="Times New Roman" panose="02020603050405020304" pitchFamily="18" charset="0"/>
                  </a:rPr>
                  <a:t> (CIPD 2022) </a:t>
                </a:r>
                <a:endParaRPr lang="en-US" sz="2000" dirty="0"/>
              </a:p>
              <a:p>
                <a:r>
                  <a:rPr lang="en-US" sz="2000" b="1" dirty="0"/>
                  <a:t>High rate of unfilled vacancies: </a:t>
                </a:r>
              </a:p>
              <a:p>
                <a:r>
                  <a:rPr lang="en-GB" sz="1800" dirty="0"/>
                  <a:t>major barrier to business productivity (↓77%)     </a:t>
                </a:r>
                <a:r>
                  <a:rPr lang="en-GB" sz="1800" dirty="0">
                    <a:effectLst/>
                    <a:ea typeface="Times New Roman" panose="02020603050405020304" pitchFamily="18" charset="0"/>
                  </a:rPr>
                  <a:t>leading to a diminishing staff morale and wellbeing (84% / 86%) =&gt; employers’ recruitment problems contribute to greater workloads (Business Barometer 2022 /  CIPD 2022)</a:t>
                </a:r>
                <a:r>
                  <a:rPr lang="en-GB" sz="1800" dirty="0">
                    <a:effectLst/>
                  </a:rPr>
                  <a:t> </a:t>
                </a:r>
              </a:p>
              <a:p>
                <a:r>
                  <a:rPr lang="en-GB" sz="2000" b="1" kern="0" dirty="0">
                    <a:effectLst/>
                    <a:ea typeface="Times New Roman" panose="02020603050405020304" pitchFamily="18" charset="0"/>
                  </a:rPr>
                  <a:t>UK Employer Skills Survey 2022 </a:t>
                </a:r>
                <a:r>
                  <a:rPr lang="en-GB" sz="2000" b="1" dirty="0">
                    <a:effectLst/>
                    <a:ea typeface="Times New Roman" panose="02020603050405020304" pitchFamily="18" charset="0"/>
                  </a:rPr>
                  <a:t>(SDS 2023)</a:t>
                </a:r>
                <a:endParaRPr lang="en-GB" sz="2000" b="1" dirty="0">
                  <a:effectLst/>
                </a:endParaRPr>
              </a:p>
              <a:p>
                <a:r>
                  <a:rPr lang="en-GB" sz="1800" dirty="0">
                    <a:effectLst/>
                    <a:ea typeface="Times New Roman" panose="02020603050405020304" pitchFamily="18" charset="0"/>
                  </a:rPr>
                  <a:t>2022: 34.9% of businesses reported shortages of workers, </a:t>
                </a:r>
                <a:r>
                  <a:rPr lang="en-GB" sz="1800" kern="0" dirty="0">
                    <a:effectLst/>
                    <a:ea typeface="Times New Roman" panose="02020603050405020304" pitchFamily="18" charset="0"/>
                  </a:rPr>
                  <a:t>25% had a vacancy at the time of the survey. Micro employers (2-4 staff) and SMS (50-99 staff) struggled the most with filling their vacancies. 2020-2022: the rates of vacancies almost doubled for micro employers (68%). For SMS it is 3x higher (12%). </a:t>
                </a:r>
                <a:r>
                  <a:rPr lang="en-GB" sz="1800" kern="0" dirty="0">
                    <a:ea typeface="Times New Roman" panose="02020603050405020304" pitchFamily="18" charset="0"/>
                  </a:rPr>
                  <a:t>T</a:t>
                </a:r>
                <a:r>
                  <a:rPr lang="en-GB" sz="1800" kern="0" dirty="0">
                    <a:effectLst/>
                    <a:ea typeface="Times New Roman" panose="02020603050405020304" pitchFamily="18" charset="0"/>
                  </a:rPr>
                  <a:t>he proportion of all establishments with any skills-shortage vacancies (SSV) increased from 3% to 10% (36,800 SSV)</a:t>
                </a:r>
              </a:p>
              <a:p>
                <a:r>
                  <a:rPr lang="en-GB" sz="2000" b="1" kern="0" dirty="0">
                    <a:ea typeface="Times New Roman" panose="02020603050405020304" pitchFamily="18" charset="0"/>
                  </a:rPr>
                  <a:t>Consequence: </a:t>
                </a:r>
              </a:p>
              <a:p>
                <a:r>
                  <a:rPr lang="en-GB" sz="1800" kern="1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53% organisations expected to increase investment in staff training (Business Barometer 2022) &amp; 2/5</a:t>
                </a:r>
                <a:r>
                  <a:rPr lang="en-GB" sz="1800" kern="100" baseline="300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</a:t>
                </a:r>
                <a:r>
                  <a:rPr lang="en-GB" sz="1800" kern="1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in their recruitment / talent management budgets in the next years (CIPD 2022)</a:t>
                </a:r>
                <a:endParaRPr lang="en-US" sz="18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AD2A2C5-DBAB-22B3-A971-4939AEE85C9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110049" y="1613647"/>
                <a:ext cx="9249104" cy="5147259"/>
              </a:xfrm>
              <a:blipFill>
                <a:blip r:embed="rId2"/>
                <a:stretch>
                  <a:fillRect l="-686" t="-1970" r="-8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5B14D75-9A51-C67D-0056-92D8CC7D6B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57064114"/>
              </p:ext>
            </p:extLst>
          </p:nvPr>
        </p:nvGraphicFramePr>
        <p:xfrm>
          <a:off x="7825642" y="97094"/>
          <a:ext cx="2649928" cy="35375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654850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99FE95-FFA4-11FA-2919-3FB79031436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800" dirty="0"/>
              <a:t>Economic inactivity </a:t>
            </a:r>
            <a:r>
              <a:rPr lang="en-GB" sz="2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and in-work poverty in Scotland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2EE9F8-7DC7-D9AC-02DE-EB739B73798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0051" y="1601424"/>
            <a:ext cx="9491149" cy="5004460"/>
          </a:xfrm>
        </p:spPr>
        <p:txBody>
          <a:bodyPr>
            <a:noAutofit/>
          </a:bodyPr>
          <a:lstStyle/>
          <a:p>
            <a:r>
              <a:rPr lang="en-GB" sz="20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Health, Financial &amp; Emotional Factors </a:t>
            </a:r>
          </a:p>
          <a:p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2023: 22.1% of working-age people economically inactive (a choice of early retirement / ill-health due to ‘long-Covid’ (↑1/4 since start of the pandemic); 2024:23.3% SLMS*</a:t>
            </a:r>
          </a:p>
          <a:p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&lt; 15% of inactive people reporting mental health problems (↑ 5%) </a:t>
            </a:r>
          </a:p>
          <a:p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Deteriorating mental health in general: social isolation / the cost-of-living crisis </a:t>
            </a:r>
          </a:p>
          <a:p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&lt; 1 </a:t>
            </a:r>
            <a:r>
              <a:rPr lang="en-GB" sz="18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mln</a:t>
            </a: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. people live in poverty (490,000 living in very deep poverty)</a:t>
            </a:r>
          </a:p>
          <a:p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&lt; 10% of workers locked in persistent low-pay (↓ living wage / 72% of them are women/              esp. difficult for single-parent families</a:t>
            </a:r>
          </a:p>
          <a:p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80% of people locked in low-pay work in hospitality, health and social work, retail, admin, manufacturing </a:t>
            </a:r>
          </a:p>
          <a:p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¾ of people experiencing in-work poverty have someone in their family working in these sectors</a:t>
            </a:r>
          </a:p>
          <a:p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Shortages most acutely experienced by employers in Scotland, particularly after Brexit, for exactly those workers</a:t>
            </a:r>
          </a:p>
          <a:p>
            <a:r>
              <a:rPr lang="en-GB" sz="1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Question of pay and employment conditions for jobs with significant labour vacancies (in-work poverty leads to physical exhaustion &amp; mental health deterioration</a:t>
            </a:r>
          </a:p>
          <a:p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(Boileau and Cribb, 2022, JRF 2023, Randolph and </a:t>
            </a:r>
            <a:r>
              <a:rPr lang="en-GB" sz="18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Crumey</a:t>
            </a: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2023, Resolution Foundation 2023)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A397A8E-3D71-128C-EDAD-C6363BA38A7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99299077"/>
              </p:ext>
            </p:extLst>
          </p:nvPr>
        </p:nvGraphicFramePr>
        <p:xfrm>
          <a:off x="7648585" y="2228411"/>
          <a:ext cx="2794184" cy="2670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F4BD6453-FFE2-9E3E-0ECA-23585B720E7C}"/>
                  </a:ext>
                </a:extLst>
              </p14:cNvPr>
              <p14:cNvContentPartPr/>
              <p14:nvPr/>
            </p14:nvContentPartPr>
            <p14:xfrm>
              <a:off x="2105177" y="-406774"/>
              <a:ext cx="360" cy="3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F4BD6453-FFE2-9E3E-0ECA-23585B720E7C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096177" y="-415414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839012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B5B3A9-841F-DD3F-6A9E-D3C3EC513C8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800" dirty="0"/>
              <a:t>Economic Inactivity </a:t>
            </a:r>
          </a:p>
        </p:txBody>
      </p:sp>
      <p:pic>
        <p:nvPicPr>
          <p:cNvPr id="9" name="Content Placeholder 8" descr="A screenshot of a medical report&#10;&#10;Description automatically generated">
            <a:extLst>
              <a:ext uri="{FF2B5EF4-FFF2-40B4-BE49-F238E27FC236}">
                <a16:creationId xmlns:a16="http://schemas.microsoft.com/office/drawing/2014/main" id="{2DA8E22B-CEA4-2CAA-B08F-F99C671412FC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51" y="1739447"/>
            <a:ext cx="5989237" cy="4891088"/>
          </a:xfr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FB1F80F3-A63F-30A1-2AC2-1DCA213C376B}"/>
                  </a:ext>
                </a:extLst>
              </p14:cNvPr>
              <p14:cNvContentPartPr/>
              <p14:nvPr/>
            </p14:nvContentPartPr>
            <p14:xfrm>
              <a:off x="4065017" y="4207346"/>
              <a:ext cx="2003760" cy="3024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FB1F80F3-A63F-30A1-2AC2-1DCA213C376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011017" y="4099346"/>
                <a:ext cx="2111400" cy="24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FA8C6D83-6513-B0CD-FB79-C3EBE9C0D6AF}"/>
                  </a:ext>
                </a:extLst>
              </p14:cNvPr>
              <p14:cNvContentPartPr/>
              <p14:nvPr/>
            </p14:nvContentPartPr>
            <p14:xfrm>
              <a:off x="336497" y="4276106"/>
              <a:ext cx="1221840" cy="1800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FA8C6D83-6513-B0CD-FB79-C3EBE9C0D6AF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82497" y="4168106"/>
                <a:ext cx="1329480" cy="233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EFE451B9-7138-574C-189B-63871302F22F}"/>
                  </a:ext>
                </a:extLst>
              </p14:cNvPr>
              <p14:cNvContentPartPr/>
              <p14:nvPr/>
            </p14:nvContentPartPr>
            <p14:xfrm>
              <a:off x="27977" y="-771814"/>
              <a:ext cx="360" cy="36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EFE451B9-7138-574C-189B-63871302F22F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9337" y="-780454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15" name="Picture 14" descr="A screenshot of a computer&#10;&#10;Description automatically generated">
            <a:extLst>
              <a:ext uri="{FF2B5EF4-FFF2-40B4-BE49-F238E27FC236}">
                <a16:creationId xmlns:a16="http://schemas.microsoft.com/office/drawing/2014/main" id="{23F0575C-B3CF-4D95-CD1B-668386F5E1B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289" y="1739447"/>
            <a:ext cx="5849257" cy="4463267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id="{7DE69F94-17A7-F725-06E4-FD46D30B4A60}"/>
                  </a:ext>
                </a:extLst>
              </p14:cNvPr>
              <p14:cNvContentPartPr/>
              <p14:nvPr/>
            </p14:nvContentPartPr>
            <p14:xfrm>
              <a:off x="468129" y="5943266"/>
              <a:ext cx="1544400" cy="25200"/>
            </p14:xfrm>
          </p:contentPart>
        </mc:Choice>
        <mc:Fallback xmlns=""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7DE69F94-17A7-F725-06E4-FD46D30B4A60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14489" y="5835626"/>
                <a:ext cx="1652040" cy="240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3A3F5E01-4FCA-FBCB-09ED-17A16049353D}"/>
                  </a:ext>
                </a:extLst>
              </p14:cNvPr>
              <p14:cNvContentPartPr/>
              <p14:nvPr/>
            </p14:nvContentPartPr>
            <p14:xfrm>
              <a:off x="3906129" y="5946506"/>
              <a:ext cx="2102040" cy="1836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3A3F5E01-4FCA-FBCB-09ED-17A16049353D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3852489" y="5838866"/>
                <a:ext cx="2209680" cy="234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13341104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A786F4D3521C947A13764588761BDFD" ma:contentTypeVersion="13" ma:contentTypeDescription="Ein neues Dokument erstellen." ma:contentTypeScope="" ma:versionID="19c55e26425c36d25f2885635c132951">
  <xsd:schema xmlns:xsd="http://www.w3.org/2001/XMLSchema" xmlns:xs="http://www.w3.org/2001/XMLSchema" xmlns:p="http://schemas.microsoft.com/office/2006/metadata/properties" xmlns:ns2="62366948-6865-4f5e-9e13-175c864d6460" xmlns:ns3="b60ce84f-f280-4667-9800-e3f576e2a563" targetNamespace="http://schemas.microsoft.com/office/2006/metadata/properties" ma:root="true" ma:fieldsID="ff6bc6a7c77e7a478956928e1d70d72d" ns2:_="" ns3:_="">
    <xsd:import namespace="62366948-6865-4f5e-9e13-175c864d6460"/>
    <xsd:import namespace="b60ce84f-f280-4667-9800-e3f576e2a5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366948-6865-4f5e-9e13-175c864d646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85d66e8a-b612-4457-adbc-74bf8204ec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0ce84f-f280-4667-9800-e3f576e2a56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ec56780-86c1-413c-9fe6-1747b3b964a4}" ma:internalName="TaxCatchAll" ma:showField="CatchAllData" ma:web="b60ce84f-f280-4667-9800-e3f576e2a5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60ce84f-f280-4667-9800-e3f576e2a563" xsi:nil="true"/>
    <lcf76f155ced4ddcb4097134ff3c332f xmlns="62366948-6865-4f5e-9e13-175c864d6460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2D1822C-BD73-4086-B6F1-801F42C9423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2366948-6865-4f5e-9e13-175c864d6460"/>
    <ds:schemaRef ds:uri="b60ce84f-f280-4667-9800-e3f576e2a5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1D17F8E-3CB6-4F1A-AB1C-C0FA346E23D7}">
  <ds:schemaRefs>
    <ds:schemaRef ds:uri="http://purl.org/dc/dcmitype/"/>
    <ds:schemaRef ds:uri="b60ce84f-f280-4667-9800-e3f576e2a563"/>
    <ds:schemaRef ds:uri="http://schemas.microsoft.com/office/2006/documentManagement/types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62366948-6865-4f5e-9e13-175c864d6460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04DF3C6-2793-4481-929B-A0395C7E912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1648</TotalTime>
  <Words>2125</Words>
  <Application>Microsoft Macintosh PowerPoint</Application>
  <PresentationFormat>Widescreen</PresentationFormat>
  <Paragraphs>175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9" baseType="lpstr">
      <vt:lpstr>Aptos</vt:lpstr>
      <vt:lpstr>Arial</vt:lpstr>
      <vt:lpstr>Calibri</vt:lpstr>
      <vt:lpstr>Calibri Light</vt:lpstr>
      <vt:lpstr>Cambria Math</vt:lpstr>
      <vt:lpstr>Helvetica</vt:lpstr>
      <vt:lpstr>Helvetica Neue</vt:lpstr>
      <vt:lpstr>Museo</vt:lpstr>
      <vt:lpstr>Times New Roman</vt:lpstr>
      <vt:lpstr>Wingdings</vt:lpstr>
      <vt:lpstr>Custom Design</vt:lpstr>
      <vt:lpstr>PowerPoint Presentation</vt:lpstr>
      <vt:lpstr>PowerPoint Presentation</vt:lpstr>
      <vt:lpstr>Profile: Scottish LM stats</vt:lpstr>
      <vt:lpstr>Workforce jobs by industry (SIC 2007) - seasonally adjusted (March 2024)</vt:lpstr>
      <vt:lpstr>Context for labour and skills shortages in Scotland: mega level factors</vt:lpstr>
      <vt:lpstr>Examples of sectors with acute staff shortages I</vt:lpstr>
      <vt:lpstr>Skills Shortages: Scottish Employers’ perspective [meso-micro level]</vt:lpstr>
      <vt:lpstr>Economic inactivity and in-work poverty in Scotland</vt:lpstr>
      <vt:lpstr>Economic Inactivity </vt:lpstr>
      <vt:lpstr>Employees experience of working lives: insights around Scottish job quality I</vt:lpstr>
      <vt:lpstr>Employees experience of working lives: insights around Scottish job quality II</vt:lpstr>
      <vt:lpstr>Employees experience of working lives: insights around Scottish job quality III</vt:lpstr>
      <vt:lpstr>Employees experience of working lives: insights around Scottish job quality IV</vt:lpstr>
      <vt:lpstr>Employees experience of working lives: insights around Scottish job quality V</vt:lpstr>
      <vt:lpstr>Job quality insights from Scotland show I</vt:lpstr>
      <vt:lpstr>Job quality insights from Scotland show II</vt:lpstr>
      <vt:lpstr>Responsibilities of employers in a ‘shortage’ context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Ciprian Panzaru</dc:creator>
  <cp:lastModifiedBy>Aleksandra Webb</cp:lastModifiedBy>
  <cp:revision>191</cp:revision>
  <cp:lastPrinted>2022-08-18T12:34:37Z</cp:lastPrinted>
  <dcterms:created xsi:type="dcterms:W3CDTF">2021-07-14T07:03:25Z</dcterms:created>
  <dcterms:modified xsi:type="dcterms:W3CDTF">2024-09-02T14:10:24Z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0x0101005A786F4D3521C947A13764588761BDFD</vt:lpwstr>
  </property>
  <property fmtid="{D5CDD505-2E9C-101B-9397-08002B2CF9AE}" pid="3" name="MediaServiceImageTags">
    <vt:lpwstr/>
  </property>
</Properties>
</file>