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Lst>
  <p:handoutMasterIdLst>
    <p:handoutMasterId r:id="rId27"/>
  </p:handoutMasterIdLst>
  <p:sldIdLst>
    <p:sldId id="287" r:id="rId5"/>
    <p:sldId id="289" r:id="rId6"/>
    <p:sldId id="290" r:id="rId7"/>
    <p:sldId id="291" r:id="rId8"/>
    <p:sldId id="292" r:id="rId9"/>
    <p:sldId id="294" r:id="rId10"/>
    <p:sldId id="295" r:id="rId11"/>
    <p:sldId id="296" r:id="rId12"/>
    <p:sldId id="310" r:id="rId13"/>
    <p:sldId id="297" r:id="rId14"/>
    <p:sldId id="298" r:id="rId15"/>
    <p:sldId id="299" r:id="rId16"/>
    <p:sldId id="300" r:id="rId17"/>
    <p:sldId id="301" r:id="rId18"/>
    <p:sldId id="302" r:id="rId19"/>
    <p:sldId id="303" r:id="rId20"/>
    <p:sldId id="304" r:id="rId21"/>
    <p:sldId id="305" r:id="rId22"/>
    <p:sldId id="306" r:id="rId23"/>
    <p:sldId id="307" r:id="rId24"/>
    <p:sldId id="308" r:id="rId25"/>
    <p:sldId id="309" r:id="rId26"/>
  </p:sldIdLst>
  <p:sldSz cx="12192000" cy="6858000"/>
  <p:notesSz cx="6888163" cy="100218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A01C2F-7B8F-58FF-231C-4B33C68A644F}" name="kassgjxjt7@goetheuniversitaet.onmicrosoft.com" initials="k" userId="kassgjxjt7@goetheuniversitaet.onmicrosoft.com" providerId="None"/>
  <p188:author id="{CF70888A-B34C-C119-1D1D-90E510B7CD70}" name="MW" initials="MW" userId="MW"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nald.s.larsen@gmail.com" initials="r" lastIdx="1" clrIdx="0">
    <p:extLst>
      <p:ext uri="{19B8F6BF-5375-455C-9EA6-DF929625EA0E}">
        <p15:presenceInfo xmlns:p15="http://schemas.microsoft.com/office/powerpoint/2012/main" userId="89381c6f69a7aad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1"/>
    <a:srgbClr val="C000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C86A5A-33B7-4F25-ACDA-2D779B14DA33}" v="8" dt="2023-07-27T09:44:29.070"/>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24" autoAdjust="0"/>
    <p:restoredTop sz="94660"/>
  </p:normalViewPr>
  <p:slideViewPr>
    <p:cSldViewPr snapToGrid="0">
      <p:cViewPr varScale="1">
        <p:scale>
          <a:sx n="68" d="100"/>
          <a:sy n="68" d="100"/>
        </p:scale>
        <p:origin x="568" y="48"/>
      </p:cViewPr>
      <p:guideLst/>
    </p:cSldViewPr>
  </p:slideViewPr>
  <p:notesTextViewPr>
    <p:cViewPr>
      <p:scale>
        <a:sx n="1" d="1"/>
        <a:sy n="1" d="1"/>
      </p:scale>
      <p:origin x="0" y="0"/>
    </p:cViewPr>
  </p:notesTextViewPr>
  <p:notesViewPr>
    <p:cSldViewPr snapToGrid="0">
      <p:cViewPr varScale="1">
        <p:scale>
          <a:sx n="63" d="100"/>
          <a:sy n="63" d="100"/>
        </p:scale>
        <p:origin x="2280" y="8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42"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43"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anna G." userId="521896cc367e07f7" providerId="LiveId" clId="{D0C86A5A-33B7-4F25-ACDA-2D779B14DA33}"/>
    <pc:docChg chg="custSel modSld modMainMaster">
      <pc:chgData name="Gianna G." userId="521896cc367e07f7" providerId="LiveId" clId="{D0C86A5A-33B7-4F25-ACDA-2D779B14DA33}" dt="2023-07-27T09:58:21.575" v="17" actId="20577"/>
      <pc:docMkLst>
        <pc:docMk/>
      </pc:docMkLst>
      <pc:sldChg chg="addSp delSp modSp mod">
        <pc:chgData name="Gianna G." userId="521896cc367e07f7" providerId="LiveId" clId="{D0C86A5A-33B7-4F25-ACDA-2D779B14DA33}" dt="2023-07-27T09:42:37.534" v="1" actId="27636"/>
        <pc:sldMkLst>
          <pc:docMk/>
          <pc:sldMk cId="3817231005" sldId="287"/>
        </pc:sldMkLst>
        <pc:spChg chg="del">
          <ac:chgData name="Gianna G." userId="521896cc367e07f7" providerId="LiveId" clId="{D0C86A5A-33B7-4F25-ACDA-2D779B14DA33}" dt="2023-07-27T09:42:37.504" v="0" actId="478"/>
          <ac:spMkLst>
            <pc:docMk/>
            <pc:sldMk cId="3817231005" sldId="287"/>
            <ac:spMk id="5" creationId="{F88C780B-C27F-46F7-930D-F4189383AC6B}"/>
          </ac:spMkLst>
        </pc:spChg>
        <pc:spChg chg="add mod">
          <ac:chgData name="Gianna G." userId="521896cc367e07f7" providerId="LiveId" clId="{D0C86A5A-33B7-4F25-ACDA-2D779B14DA33}" dt="2023-07-27T09:42:37.534" v="1" actId="27636"/>
          <ac:spMkLst>
            <pc:docMk/>
            <pc:sldMk cId="3817231005" sldId="287"/>
            <ac:spMk id="7" creationId="{392101BB-CF76-B001-F82B-D92EE58B2F5E}"/>
          </ac:spMkLst>
        </pc:spChg>
      </pc:sldChg>
      <pc:sldMasterChg chg="modSldLayout">
        <pc:chgData name="Gianna G." userId="521896cc367e07f7" providerId="LiveId" clId="{D0C86A5A-33B7-4F25-ACDA-2D779B14DA33}" dt="2023-07-27T09:58:21.575" v="17" actId="20577"/>
        <pc:sldMasterMkLst>
          <pc:docMk/>
          <pc:sldMasterMk cId="3096743730" sldId="2147483750"/>
        </pc:sldMasterMkLst>
        <pc:sldLayoutChg chg="modSp mod">
          <pc:chgData name="Gianna G." userId="521896cc367e07f7" providerId="LiveId" clId="{D0C86A5A-33B7-4F25-ACDA-2D779B14DA33}" dt="2023-07-27T09:58:21.575" v="17" actId="20577"/>
          <pc:sldLayoutMkLst>
            <pc:docMk/>
            <pc:sldMasterMk cId="3096743730" sldId="2147483750"/>
            <pc:sldLayoutMk cId="2867798569" sldId="2147483741"/>
          </pc:sldLayoutMkLst>
          <pc:spChg chg="mod">
            <ac:chgData name="Gianna G." userId="521896cc367e07f7" providerId="LiveId" clId="{D0C86A5A-33B7-4F25-ACDA-2D779B14DA33}" dt="2023-07-27T09:58:21.575" v="17" actId="20577"/>
            <ac:spMkLst>
              <pc:docMk/>
              <pc:sldMasterMk cId="3096743730" sldId="2147483750"/>
              <pc:sldLayoutMk cId="2867798569" sldId="2147483741"/>
              <ac:spMk id="19" creationId="{FBAC2965-A360-4DE9-8AC4-E3CB8152CE87}"/>
            </ac:spMkLst>
          </pc:spChg>
        </pc:sldLayoutChg>
        <pc:sldLayoutChg chg="modSp mod">
          <pc:chgData name="Gianna G." userId="521896cc367e07f7" providerId="LiveId" clId="{D0C86A5A-33B7-4F25-ACDA-2D779B14DA33}" dt="2023-07-27T09:58:08.136" v="13" actId="20577"/>
          <pc:sldLayoutMkLst>
            <pc:docMk/>
            <pc:sldMasterMk cId="3096743730" sldId="2147483750"/>
            <pc:sldLayoutMk cId="4185128903" sldId="2147483742"/>
          </pc:sldLayoutMkLst>
          <pc:spChg chg="mod">
            <ac:chgData name="Gianna G." userId="521896cc367e07f7" providerId="LiveId" clId="{D0C86A5A-33B7-4F25-ACDA-2D779B14DA33}" dt="2023-07-27T09:58:08.136" v="13" actId="20577"/>
            <ac:spMkLst>
              <pc:docMk/>
              <pc:sldMasterMk cId="3096743730" sldId="2147483750"/>
              <pc:sldLayoutMk cId="4185128903" sldId="2147483742"/>
              <ac:spMk id="11" creationId="{225EB480-B3F4-4567-B0B3-7D3AA938ECB6}"/>
            </ac:spMkLst>
          </pc:spChg>
          <pc:picChg chg="mod">
            <ac:chgData name="Gianna G." userId="521896cc367e07f7" providerId="LiveId" clId="{D0C86A5A-33B7-4F25-ACDA-2D779B14DA33}" dt="2023-07-27T09:44:29.067" v="9" actId="12788"/>
            <ac:picMkLst>
              <pc:docMk/>
              <pc:sldMasterMk cId="3096743730" sldId="2147483750"/>
              <pc:sldLayoutMk cId="4185128903" sldId="2147483742"/>
              <ac:picMk id="3" creationId="{DC0ACCC5-830E-4F0D-703F-17CC99EAFBF8}"/>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4" creationId="{5473AFCE-BD19-9DF4-1BB0-AF8D323968FF}"/>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5" creationId="{A44C7EDF-7FC2-E1B3-E625-8649AD06192D}"/>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12" creationId="{B1A0C8F5-F28E-4D83-DEFB-8782FFD2EE59}"/>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16" creationId="{FC787FDE-E89B-AF5C-EEE8-7F410EE9642E}"/>
            </ac:picMkLst>
          </pc:pic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Foglio_di_lavoro_di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Foglio1!$B$1</c:f>
              <c:strCache>
                <c:ptCount val="1"/>
                <c:pt idx="0">
                  <c:v>Serie 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Foglio1!$A$2:$A$11</c:f>
              <c:strCache>
                <c:ptCount val="10"/>
                <c:pt idx="0">
                  <c:v>work-life balance</c:v>
                </c:pt>
                <c:pt idx="1">
                  <c:v>wage</c:v>
                </c:pt>
                <c:pt idx="2">
                  <c:v>passion/vocation</c:v>
                </c:pt>
                <c:pt idx="3">
                  <c:v>work environment and security</c:v>
                </c:pt>
                <c:pt idx="4">
                  <c:v>relationships with collegues and employers</c:v>
                </c:pt>
                <c:pt idx="5">
                  <c:v>creativity and possibility to express oneself</c:v>
                </c:pt>
                <c:pt idx="6">
                  <c:v>equal treatment</c:v>
                </c:pt>
                <c:pt idx="7">
                  <c:v>social prestige</c:v>
                </c:pt>
                <c:pt idx="8">
                  <c:v>variety of tasks to perform</c:v>
                </c:pt>
                <c:pt idx="9">
                  <c:v>reduction of physical fatigue</c:v>
                </c:pt>
              </c:strCache>
            </c:strRef>
          </c:cat>
          <c:val>
            <c:numRef>
              <c:f>Foglio1!$B$2:$B$11</c:f>
              <c:numCache>
                <c:formatCode>0.0%</c:formatCode>
                <c:ptCount val="10"/>
                <c:pt idx="0">
                  <c:v>0.73699999999999999</c:v>
                </c:pt>
                <c:pt idx="1">
                  <c:v>0.69299999999999995</c:v>
                </c:pt>
                <c:pt idx="2">
                  <c:v>0.46100000000000002</c:v>
                </c:pt>
                <c:pt idx="3">
                  <c:v>0.311</c:v>
                </c:pt>
                <c:pt idx="4">
                  <c:v>0.193</c:v>
                </c:pt>
                <c:pt idx="5">
                  <c:v>0.186</c:v>
                </c:pt>
                <c:pt idx="6">
                  <c:v>0.186</c:v>
                </c:pt>
                <c:pt idx="7">
                  <c:v>7.9000000000000001E-2</c:v>
                </c:pt>
                <c:pt idx="8">
                  <c:v>5.5E-2</c:v>
                </c:pt>
                <c:pt idx="9">
                  <c:v>0.03</c:v>
                </c:pt>
              </c:numCache>
            </c:numRef>
          </c:val>
          <c:extLst>
            <c:ext xmlns:c16="http://schemas.microsoft.com/office/drawing/2014/chart" uri="{C3380CC4-5D6E-409C-BE32-E72D297353CC}">
              <c16:uniqueId val="{00000000-42FE-40B6-A9A0-FF65A65E29B2}"/>
            </c:ext>
          </c:extLst>
        </c:ser>
        <c:dLbls>
          <c:dLblPos val="outEnd"/>
          <c:showLegendKey val="0"/>
          <c:showVal val="1"/>
          <c:showCatName val="0"/>
          <c:showSerName val="0"/>
          <c:showPercent val="0"/>
          <c:showBubbleSize val="0"/>
        </c:dLbls>
        <c:gapWidth val="80"/>
        <c:overlap val="-100"/>
        <c:axId val="174924440"/>
        <c:axId val="254492808"/>
      </c:barChart>
      <c:catAx>
        <c:axId val="174924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it-IT"/>
          </a:p>
        </c:txPr>
        <c:crossAx val="254492808"/>
        <c:crosses val="autoZero"/>
        <c:auto val="1"/>
        <c:lblAlgn val="ctr"/>
        <c:lblOffset val="100"/>
        <c:noMultiLvlLbl val="0"/>
      </c:catAx>
      <c:valAx>
        <c:axId val="254492808"/>
        <c:scaling>
          <c:orientation val="minMax"/>
        </c:scaling>
        <c:delete val="0"/>
        <c:axPos val="t"/>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 sourceLinked="0"/>
        <c:majorTickMark val="none"/>
        <c:minorTickMark val="none"/>
        <c:tickLblPos val="high"/>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it-IT"/>
          </a:p>
        </c:txPr>
        <c:crossAx val="174924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7FB268-2581-4429-9A03-D555EB068F78}"/>
              </a:ext>
            </a:extLst>
          </p:cNvPr>
          <p:cNvSpPr>
            <a:spLocks noGrp="1"/>
          </p:cNvSpPr>
          <p:nvPr>
            <p:ph type="hdr" sz="quarter"/>
          </p:nvPr>
        </p:nvSpPr>
        <p:spPr>
          <a:xfrm>
            <a:off x="0" y="0"/>
            <a:ext cx="2984871" cy="502835"/>
          </a:xfrm>
          <a:prstGeom prst="rect">
            <a:avLst/>
          </a:prstGeom>
        </p:spPr>
        <p:txBody>
          <a:bodyPr vert="horz" lIns="96625" tIns="48312" rIns="96625" bIns="48312" rtlCol="0"/>
          <a:lstStyle>
            <a:lvl1pPr algn="l">
              <a:defRPr sz="1300"/>
            </a:lvl1pPr>
          </a:lstStyle>
          <a:p>
            <a:endParaRPr lang="en-US"/>
          </a:p>
        </p:txBody>
      </p:sp>
      <p:sp>
        <p:nvSpPr>
          <p:cNvPr id="3" name="Date Placeholder 2">
            <a:extLst>
              <a:ext uri="{FF2B5EF4-FFF2-40B4-BE49-F238E27FC236}">
                <a16:creationId xmlns:a16="http://schemas.microsoft.com/office/drawing/2014/main" id="{A93D1585-D06A-4616-B7E9-41980A8516ED}"/>
              </a:ext>
            </a:extLst>
          </p:cNvPr>
          <p:cNvSpPr>
            <a:spLocks noGrp="1"/>
          </p:cNvSpPr>
          <p:nvPr>
            <p:ph type="dt" sz="quarter" idx="1"/>
          </p:nvPr>
        </p:nvSpPr>
        <p:spPr>
          <a:xfrm>
            <a:off x="3901698" y="0"/>
            <a:ext cx="2984871" cy="502835"/>
          </a:xfrm>
          <a:prstGeom prst="rect">
            <a:avLst/>
          </a:prstGeom>
        </p:spPr>
        <p:txBody>
          <a:bodyPr vert="horz" lIns="96625" tIns="48312" rIns="96625" bIns="48312" rtlCol="0"/>
          <a:lstStyle>
            <a:lvl1pPr algn="r">
              <a:defRPr sz="1300"/>
            </a:lvl1pPr>
          </a:lstStyle>
          <a:p>
            <a:fld id="{FD5D270C-AD71-46E6-A5A6-B9B37BC4B257}" type="datetimeFigureOut">
              <a:rPr lang="en-US" smtClean="0"/>
              <a:t>9/3/2024</a:t>
            </a:fld>
            <a:endParaRPr lang="en-US"/>
          </a:p>
        </p:txBody>
      </p:sp>
      <p:sp>
        <p:nvSpPr>
          <p:cNvPr id="4" name="Footer Placeholder 3">
            <a:extLst>
              <a:ext uri="{FF2B5EF4-FFF2-40B4-BE49-F238E27FC236}">
                <a16:creationId xmlns:a16="http://schemas.microsoft.com/office/drawing/2014/main" id="{EAF2A851-5384-46FE-8C6C-45AFB7CDA597}"/>
              </a:ext>
            </a:extLst>
          </p:cNvPr>
          <p:cNvSpPr>
            <a:spLocks noGrp="1"/>
          </p:cNvSpPr>
          <p:nvPr>
            <p:ph type="ftr" sz="quarter" idx="2"/>
          </p:nvPr>
        </p:nvSpPr>
        <p:spPr>
          <a:xfrm>
            <a:off x="0" y="9519055"/>
            <a:ext cx="2984871" cy="502834"/>
          </a:xfrm>
          <a:prstGeom prst="rect">
            <a:avLst/>
          </a:prstGeom>
        </p:spPr>
        <p:txBody>
          <a:bodyPr vert="horz" lIns="96625" tIns="48312" rIns="96625" bIns="48312"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2AB1F046-965E-46B3-8F38-1BF59FE5CFE1}"/>
              </a:ext>
            </a:extLst>
          </p:cNvPr>
          <p:cNvSpPr>
            <a:spLocks noGrp="1"/>
          </p:cNvSpPr>
          <p:nvPr>
            <p:ph type="sldNum" sz="quarter" idx="3"/>
          </p:nvPr>
        </p:nvSpPr>
        <p:spPr>
          <a:xfrm>
            <a:off x="3901698" y="9519055"/>
            <a:ext cx="2984871" cy="502834"/>
          </a:xfrm>
          <a:prstGeom prst="rect">
            <a:avLst/>
          </a:prstGeom>
        </p:spPr>
        <p:txBody>
          <a:bodyPr vert="horz" lIns="96625" tIns="48312" rIns="96625" bIns="48312" rtlCol="0" anchor="b"/>
          <a:lstStyle>
            <a:lvl1pPr algn="r">
              <a:defRPr sz="1300"/>
            </a:lvl1pPr>
          </a:lstStyle>
          <a:p>
            <a:fld id="{A433BB8F-7739-4E84-9D14-DC6BE98AAA9F}" type="slidenum">
              <a:rPr lang="en-US" smtClean="0"/>
              <a:t>‹N›</a:t>
            </a:fld>
            <a:endParaRPr lang="en-US"/>
          </a:p>
        </p:txBody>
      </p:sp>
    </p:spTree>
    <p:extLst>
      <p:ext uri="{BB962C8B-B14F-4D97-AF65-F5344CB8AC3E}">
        <p14:creationId xmlns:p14="http://schemas.microsoft.com/office/powerpoint/2010/main" val="359654482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image" Target="../media/image4.wmf"/><Relationship Id="rId1" Type="http://schemas.openxmlformats.org/officeDocument/2006/relationships/slideMaster" Target="../slideMasters/slideMaster1.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1F5CE1F-3A2A-4EDB-95DB-2C47FDE41506}"/>
              </a:ext>
            </a:extLst>
          </p:cNvPr>
          <p:cNvSpPr>
            <a:spLocks noGrp="1"/>
          </p:cNvSpPr>
          <p:nvPr>
            <p:ph type="body" sz="quarter" idx="10" hasCustomPrompt="1"/>
          </p:nvPr>
        </p:nvSpPr>
        <p:spPr>
          <a:xfrm>
            <a:off x="246452" y="2222627"/>
            <a:ext cx="8706892" cy="750888"/>
          </a:xfrm>
          <a:prstGeom prst="rect">
            <a:avLst/>
          </a:prstGeom>
        </p:spPr>
        <p:txBody>
          <a:bodyPr>
            <a:normAutofit/>
          </a:bodyPr>
          <a:lstStyle>
            <a:lvl1pPr marL="0" indent="0">
              <a:buNone/>
              <a:defRPr sz="2800" b="1">
                <a:solidFill>
                  <a:schemeClr val="bg1"/>
                </a:solidFill>
                <a:latin typeface="+mj-lt"/>
              </a:defRPr>
            </a:lvl1pPr>
          </a:lstStyle>
          <a:p>
            <a:pPr lvl="0"/>
            <a:r>
              <a:rPr lang="en-US" dirty="0"/>
              <a:t>Insert the title of your presentation</a:t>
            </a:r>
          </a:p>
        </p:txBody>
      </p:sp>
      <p:sp>
        <p:nvSpPr>
          <p:cNvPr id="11" name="Title 1">
            <a:extLst>
              <a:ext uri="{FF2B5EF4-FFF2-40B4-BE49-F238E27FC236}">
                <a16:creationId xmlns:a16="http://schemas.microsoft.com/office/drawing/2014/main" id="{225EB480-B3F4-4567-B0B3-7D3AA938ECB6}"/>
              </a:ext>
            </a:extLst>
          </p:cNvPr>
          <p:cNvSpPr txBox="1">
            <a:spLocks/>
          </p:cNvSpPr>
          <p:nvPr userDrawn="1"/>
        </p:nvSpPr>
        <p:spPr>
          <a:xfrm>
            <a:off x="246452" y="137159"/>
            <a:ext cx="8706892" cy="137160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2800" dirty="0"/>
              <a:t>19th Annual Meeting of the European Network on Regional </a:t>
            </a:r>
            <a:r>
              <a:rPr lang="en-US" sz="2800" dirty="0" err="1"/>
              <a:t>Labour</a:t>
            </a:r>
            <a:r>
              <a:rPr lang="en-US" sz="2800" dirty="0"/>
              <a:t> Market Monitoring </a:t>
            </a:r>
            <a:endParaRPr lang="en-US" dirty="0"/>
          </a:p>
          <a:p>
            <a:endParaRPr lang="en-US" sz="2400" b="0" dirty="0"/>
          </a:p>
          <a:p>
            <a:r>
              <a:rPr lang="en-US" sz="2400" b="0" dirty="0"/>
              <a:t>Lugano, Switzerland 5. – 6. September 2024 </a:t>
            </a:r>
          </a:p>
        </p:txBody>
      </p:sp>
      <p:sp>
        <p:nvSpPr>
          <p:cNvPr id="13" name="Text Placeholder 12">
            <a:extLst>
              <a:ext uri="{FF2B5EF4-FFF2-40B4-BE49-F238E27FC236}">
                <a16:creationId xmlns:a16="http://schemas.microsoft.com/office/drawing/2014/main" id="{6960D059-FEC1-41FA-BAB4-F0D97DDF699E}"/>
              </a:ext>
            </a:extLst>
          </p:cNvPr>
          <p:cNvSpPr>
            <a:spLocks noGrp="1"/>
          </p:cNvSpPr>
          <p:nvPr>
            <p:ph type="body" sz="quarter" idx="11" hasCustomPrompt="1"/>
          </p:nvPr>
        </p:nvSpPr>
        <p:spPr>
          <a:xfrm>
            <a:off x="246452" y="3429000"/>
            <a:ext cx="8706892" cy="576263"/>
          </a:xfrm>
          <a:prstGeom prst="rect">
            <a:avLst/>
          </a:prstGeom>
        </p:spPr>
        <p:txBody>
          <a:bodyPr>
            <a:noAutofit/>
          </a:bodyPr>
          <a:lstStyle>
            <a:lvl1pPr marL="0" indent="0">
              <a:buNone/>
              <a:defRPr sz="2000" b="1">
                <a:solidFill>
                  <a:schemeClr val="bg1"/>
                </a:solidFill>
                <a:latin typeface="+mj-lt"/>
              </a:defRPr>
            </a:lvl1pPr>
          </a:lstStyle>
          <a:p>
            <a:pPr lvl="0"/>
            <a:r>
              <a:rPr lang="en-US" dirty="0"/>
              <a:t>Insert you academic title, first name, last name and position within ENRLMM</a:t>
            </a:r>
          </a:p>
        </p:txBody>
      </p:sp>
      <p:sp>
        <p:nvSpPr>
          <p:cNvPr id="15" name="Text Placeholder 14">
            <a:extLst>
              <a:ext uri="{FF2B5EF4-FFF2-40B4-BE49-F238E27FC236}">
                <a16:creationId xmlns:a16="http://schemas.microsoft.com/office/drawing/2014/main" id="{6591B148-5494-4A77-A84C-2BF42A956BDE}"/>
              </a:ext>
            </a:extLst>
          </p:cNvPr>
          <p:cNvSpPr>
            <a:spLocks noGrp="1"/>
          </p:cNvSpPr>
          <p:nvPr>
            <p:ph type="body" sz="quarter" idx="12" hasCustomPrompt="1"/>
          </p:nvPr>
        </p:nvSpPr>
        <p:spPr>
          <a:xfrm>
            <a:off x="246452" y="4443413"/>
            <a:ext cx="8706892" cy="357187"/>
          </a:xfrm>
          <a:prstGeom prst="rect">
            <a:avLst/>
          </a:prstGeom>
        </p:spPr>
        <p:txBody>
          <a:bodyPr>
            <a:normAutofit/>
          </a:bodyPr>
          <a:lstStyle>
            <a:lvl1pPr marL="0" indent="0">
              <a:buNone/>
              <a:defRPr lang="en-US" sz="2000" dirty="0" smtClean="0">
                <a:solidFill>
                  <a:schemeClr val="bg1"/>
                </a:solidFill>
                <a:latin typeface="+mj-lt"/>
              </a:defRPr>
            </a:lvl1pPr>
            <a:lvl2pPr marL="457200" indent="0">
              <a:buNone/>
              <a:defRPr/>
            </a:lvl2pPr>
          </a:lstStyle>
          <a:p>
            <a:pPr lvl="0"/>
            <a:r>
              <a:rPr lang="en-US" dirty="0"/>
              <a:t>Insert the name of your </a:t>
            </a:r>
            <a:r>
              <a:rPr lang="en-US" dirty="0" err="1"/>
              <a:t>organisation</a:t>
            </a:r>
            <a:endParaRPr lang="en-US" dirty="0"/>
          </a:p>
        </p:txBody>
      </p:sp>
      <p:sp>
        <p:nvSpPr>
          <p:cNvPr id="17" name="Text Placeholder 16">
            <a:extLst>
              <a:ext uri="{FF2B5EF4-FFF2-40B4-BE49-F238E27FC236}">
                <a16:creationId xmlns:a16="http://schemas.microsoft.com/office/drawing/2014/main" id="{21DB112E-6832-47F6-98A5-88DE9AA106F7}"/>
              </a:ext>
            </a:extLst>
          </p:cNvPr>
          <p:cNvSpPr>
            <a:spLocks noGrp="1"/>
          </p:cNvSpPr>
          <p:nvPr>
            <p:ph type="body" sz="quarter" idx="13" hasCustomPrompt="1"/>
          </p:nvPr>
        </p:nvSpPr>
        <p:spPr>
          <a:xfrm>
            <a:off x="246452" y="4972594"/>
            <a:ext cx="8706892" cy="338138"/>
          </a:xfrm>
          <a:prstGeom prst="rect">
            <a:avLst/>
          </a:prstGeom>
        </p:spPr>
        <p:txBody>
          <a:bodyPr>
            <a:noAutofit/>
          </a:bodyPr>
          <a:lstStyle>
            <a:lvl1pPr marL="0" indent="0">
              <a:buNone/>
              <a:defRPr sz="2000">
                <a:solidFill>
                  <a:schemeClr val="bg1"/>
                </a:solidFill>
                <a:latin typeface="+mj-lt"/>
              </a:defRPr>
            </a:lvl1pPr>
          </a:lstStyle>
          <a:p>
            <a:pPr lvl="0"/>
            <a:r>
              <a:rPr lang="en-US" dirty="0"/>
              <a:t>Insert your country</a:t>
            </a:r>
          </a:p>
        </p:txBody>
      </p:sp>
      <p:sp>
        <p:nvSpPr>
          <p:cNvPr id="20" name="Title 1">
            <a:extLst>
              <a:ext uri="{FF2B5EF4-FFF2-40B4-BE49-F238E27FC236}">
                <a16:creationId xmlns:a16="http://schemas.microsoft.com/office/drawing/2014/main" id="{A79BD329-971D-4480-B9CF-DA4D9C0ED569}"/>
              </a:ext>
            </a:extLst>
          </p:cNvPr>
          <p:cNvSpPr txBox="1">
            <a:spLocks/>
          </p:cNvSpPr>
          <p:nvPr userDrawn="1"/>
        </p:nvSpPr>
        <p:spPr>
          <a:xfrm>
            <a:off x="9778904" y="1865363"/>
            <a:ext cx="2029288" cy="3571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1400" b="0" dirty="0">
                <a:solidFill>
                  <a:schemeClr val="tx2"/>
                </a:solidFill>
              </a:rPr>
              <a:t>In partnership with:</a:t>
            </a:r>
            <a:endParaRPr lang="en-US" sz="1100" b="0" dirty="0">
              <a:solidFill>
                <a:schemeClr val="tx2"/>
              </a:solidFill>
            </a:endParaRPr>
          </a:p>
        </p:txBody>
      </p:sp>
      <p:pic>
        <p:nvPicPr>
          <p:cNvPr id="3" name="Picture 4">
            <a:extLst>
              <a:ext uri="{FF2B5EF4-FFF2-40B4-BE49-F238E27FC236}">
                <a16:creationId xmlns:a16="http://schemas.microsoft.com/office/drawing/2014/main" id="{DC0ACCC5-830E-4F0D-703F-17CC99EAFBF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73958" b="35594"/>
          <a:stretch>
            <a:fillRect/>
          </a:stretch>
        </p:blipFill>
        <p:spPr bwMode="auto">
          <a:xfrm>
            <a:off x="9778904" y="2804957"/>
            <a:ext cx="2304000" cy="641872"/>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 name="Picture 5">
            <a:extLst>
              <a:ext uri="{FF2B5EF4-FFF2-40B4-BE49-F238E27FC236}">
                <a16:creationId xmlns:a16="http://schemas.microsoft.com/office/drawing/2014/main" id="{5473AFCE-BD19-9DF4-1BB0-AF8D323968FF}"/>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193235" y="5811774"/>
            <a:ext cx="1455838" cy="792978"/>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Grafik 11" descr="Ein Bild, das Text, Grafiken, Schrift, Logo enthält.&#10;&#10;Automatisch generierte Beschreibung">
            <a:extLst>
              <a:ext uri="{FF2B5EF4-FFF2-40B4-BE49-F238E27FC236}">
                <a16:creationId xmlns:a16="http://schemas.microsoft.com/office/drawing/2014/main" id="{B1A0C8F5-F28E-4D83-DEFB-8782FFD2EE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30772" y="3498281"/>
            <a:ext cx="1624980" cy="767629"/>
          </a:xfrm>
          <a:prstGeom prst="rect">
            <a:avLst/>
          </a:prstGeom>
        </p:spPr>
      </p:pic>
      <p:pic>
        <p:nvPicPr>
          <p:cNvPr id="16" name="Grafik 15">
            <a:extLst>
              <a:ext uri="{FF2B5EF4-FFF2-40B4-BE49-F238E27FC236}">
                <a16:creationId xmlns:a16="http://schemas.microsoft.com/office/drawing/2014/main" id="{FC787FDE-E89B-AF5C-EEE8-7F410EE9642E}"/>
              </a:ext>
            </a:extLst>
          </p:cNvPr>
          <p:cNvPicPr>
            <a:picLocks noChangeAspect="1"/>
          </p:cNvPicPr>
          <p:nvPr userDrawn="1"/>
        </p:nvPicPr>
        <p:blipFill>
          <a:blip r:embed="rId5"/>
          <a:stretch>
            <a:fillRect/>
          </a:stretch>
        </p:blipFill>
        <p:spPr>
          <a:xfrm>
            <a:off x="9986556" y="4309240"/>
            <a:ext cx="1743075" cy="609600"/>
          </a:xfrm>
          <a:prstGeom prst="rect">
            <a:avLst/>
          </a:prstGeom>
        </p:spPr>
      </p:pic>
      <p:pic>
        <p:nvPicPr>
          <p:cNvPr id="6" name="Grafik 5" descr="Ein Bild, das Text, Schrift, Logo, Grafiken enthält.&#10;&#10;Automatisch generierte Beschreibung">
            <a:extLst>
              <a:ext uri="{FF2B5EF4-FFF2-40B4-BE49-F238E27FC236}">
                <a16:creationId xmlns:a16="http://schemas.microsoft.com/office/drawing/2014/main" id="{58D36BD6-00F8-77CF-95C7-06FDE2256D8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589930" y="2112287"/>
            <a:ext cx="1429188" cy="800973"/>
          </a:xfrm>
          <a:prstGeom prst="rect">
            <a:avLst/>
          </a:prstGeom>
        </p:spPr>
      </p:pic>
      <p:pic>
        <p:nvPicPr>
          <p:cNvPr id="8" name="Grafik 7" descr="Ein Bild, das Text, Screenshot, Schrift, Visitenkarte enthält.&#10;&#10;Automatisch generierte Beschreibung">
            <a:extLst>
              <a:ext uri="{FF2B5EF4-FFF2-40B4-BE49-F238E27FC236}">
                <a16:creationId xmlns:a16="http://schemas.microsoft.com/office/drawing/2014/main" id="{9F308512-E035-40D2-DECE-CD6DDF8444B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927836" y="4866291"/>
            <a:ext cx="2178414" cy="903245"/>
          </a:xfrm>
          <a:prstGeom prst="rect">
            <a:avLst/>
          </a:prstGeom>
        </p:spPr>
      </p:pic>
    </p:spTree>
    <p:extLst>
      <p:ext uri="{BB962C8B-B14F-4D97-AF65-F5344CB8AC3E}">
        <p14:creationId xmlns:p14="http://schemas.microsoft.com/office/powerpoint/2010/main" val="418512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p:nvSpPr>
        <p:spPr bwMode="ltGray">
          <a:xfrm>
            <a:off x="0" y="-1"/>
            <a:ext cx="9681493"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681494" y="0"/>
            <a:ext cx="2510506"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10051" y="88831"/>
            <a:ext cx="8935626" cy="1373070"/>
          </a:xfrm>
          <a:prstGeom prst="rect">
            <a:avLst/>
          </a:prstGeom>
        </p:spPr>
        <p:txBody>
          <a:bodyPr anchor="ctr">
            <a:noAutofit/>
          </a:bodyPr>
          <a:lstStyle>
            <a:lvl1pPr algn="l">
              <a:defRPr sz="4400">
                <a:solidFill>
                  <a:schemeClr val="tx2">
                    <a:lumMod val="75000"/>
                  </a:schemeClr>
                </a:solidFill>
              </a:defRPr>
            </a:lvl1pPr>
          </a:lstStyle>
          <a:p>
            <a:r>
              <a:rPr lang="en-US" dirty="0"/>
              <a:t>Insert your title</a:t>
            </a:r>
          </a:p>
        </p:txBody>
      </p:sp>
      <p:pic>
        <p:nvPicPr>
          <p:cNvPr id="11" name="Picture 10" descr="HD-ShadowLong.png">
            <a:extLst>
              <a:ext uri="{FF2B5EF4-FFF2-40B4-BE49-F238E27FC236}">
                <a16:creationId xmlns:a16="http://schemas.microsoft.com/office/drawing/2014/main" id="{1984B02F-7741-40DE-BA07-961FA275AF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050" y="1461901"/>
            <a:ext cx="9571443" cy="321164"/>
          </a:xfrm>
          <a:prstGeom prst="rect">
            <a:avLst/>
          </a:prstGeom>
        </p:spPr>
      </p:pic>
      <p:grpSp>
        <p:nvGrpSpPr>
          <p:cNvPr id="12" name="Group 11">
            <a:extLst>
              <a:ext uri="{FF2B5EF4-FFF2-40B4-BE49-F238E27FC236}">
                <a16:creationId xmlns:a16="http://schemas.microsoft.com/office/drawing/2014/main" id="{95EA64DE-1FF1-4B27-97BF-2E75695B0967}"/>
              </a:ext>
            </a:extLst>
          </p:cNvPr>
          <p:cNvGrpSpPr/>
          <p:nvPr userDrawn="1"/>
        </p:nvGrpSpPr>
        <p:grpSpPr>
          <a:xfrm>
            <a:off x="9936852" y="117996"/>
            <a:ext cx="2145097" cy="1314740"/>
            <a:chOff x="7163314" y="287057"/>
            <a:chExt cx="1980000" cy="1314740"/>
          </a:xfrm>
        </p:grpSpPr>
        <p:pic>
          <p:nvPicPr>
            <p:cNvPr id="13" name="Picture 2" descr="킎খh">
              <a:extLst>
                <a:ext uri="{FF2B5EF4-FFF2-40B4-BE49-F238E27FC236}">
                  <a16:creationId xmlns:a16="http://schemas.microsoft.com/office/drawing/2014/main" id="{C2BA09F0-5B3B-4712-9F80-E6CFC73EFDBC}"/>
                </a:ext>
              </a:extLst>
            </p:cNvPr>
            <p:cNvPicPr>
              <a:picLocks noChangeAspect="1" noChangeArrowheads="1"/>
            </p:cNvPicPr>
            <p:nvPr/>
          </p:nvPicPr>
          <p:blipFill>
            <a:blip r:embed="rId3" cstate="print"/>
            <a:srcRect r="77258"/>
            <a:stretch>
              <a:fillRect/>
            </a:stretch>
          </p:blipFill>
          <p:spPr bwMode="auto">
            <a:xfrm>
              <a:off x="7289219" y="911309"/>
              <a:ext cx="1728192" cy="690488"/>
            </a:xfrm>
            <a:prstGeom prst="rect">
              <a:avLst/>
            </a:prstGeom>
            <a:noFill/>
            <a:ln w="9525">
              <a:noFill/>
              <a:miter lim="800000"/>
              <a:headEnd/>
              <a:tailEnd/>
            </a:ln>
          </p:spPr>
        </p:pic>
        <p:sp>
          <p:nvSpPr>
            <p:cNvPr id="14" name="Textfeld 7">
              <a:extLst>
                <a:ext uri="{FF2B5EF4-FFF2-40B4-BE49-F238E27FC236}">
                  <a16:creationId xmlns:a16="http://schemas.microsoft.com/office/drawing/2014/main" id="{1E14E94C-8CD9-4AC2-BA7B-65EBEE761964}"/>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pic>
        <p:nvPicPr>
          <p:cNvPr id="15" name="Picture 14" descr="HD-ShadowShort.png">
            <a:extLst>
              <a:ext uri="{FF2B5EF4-FFF2-40B4-BE49-F238E27FC236}">
                <a16:creationId xmlns:a16="http://schemas.microsoft.com/office/drawing/2014/main" id="{5888F627-CC4D-415C-B39D-DE7802DD72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81493" y="1478212"/>
            <a:ext cx="2400456" cy="216041"/>
          </a:xfrm>
          <a:prstGeom prst="rect">
            <a:avLst/>
          </a:prstGeom>
        </p:spPr>
      </p:pic>
      <p:sp>
        <p:nvSpPr>
          <p:cNvPr id="16" name="Content Placeholder 3">
            <a:extLst>
              <a:ext uri="{FF2B5EF4-FFF2-40B4-BE49-F238E27FC236}">
                <a16:creationId xmlns:a16="http://schemas.microsoft.com/office/drawing/2014/main" id="{1AAABA5D-EB5B-4C15-99A3-DCD4E39F5FC3}"/>
              </a:ext>
            </a:extLst>
          </p:cNvPr>
          <p:cNvSpPr>
            <a:spLocks noGrp="1"/>
          </p:cNvSpPr>
          <p:nvPr>
            <p:ph sz="quarter" idx="10" hasCustomPrompt="1"/>
          </p:nvPr>
        </p:nvSpPr>
        <p:spPr>
          <a:xfrm>
            <a:off x="110049" y="1756446"/>
            <a:ext cx="8935626" cy="5004460"/>
          </a:xfrm>
          <a:prstGeom prst="rect">
            <a:avLst/>
          </a:prstGeom>
        </p:spPr>
        <p:txBody>
          <a:bodyPr/>
          <a:lstStyle>
            <a:lvl1pPr marL="0" indent="0">
              <a:buNone/>
              <a:defRPr>
                <a:solidFill>
                  <a:schemeClr val="tx2">
                    <a:lumMod val="75000"/>
                  </a:schemeClr>
                </a:solidFill>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en-US" dirty="0"/>
              <a:t>Insert your text</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19" name="Title 1">
            <a:extLst>
              <a:ext uri="{FF2B5EF4-FFF2-40B4-BE49-F238E27FC236}">
                <a16:creationId xmlns:a16="http://schemas.microsoft.com/office/drawing/2014/main" id="{FBAC2965-A360-4DE9-8AC4-E3CB8152CE87}"/>
              </a:ext>
            </a:extLst>
          </p:cNvPr>
          <p:cNvSpPr txBox="1">
            <a:spLocks/>
          </p:cNvSpPr>
          <p:nvPr userDrawn="1"/>
        </p:nvSpPr>
        <p:spPr>
          <a:xfrm>
            <a:off x="9791542" y="2253942"/>
            <a:ext cx="2304662" cy="27921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pPr algn="ctr"/>
            <a:r>
              <a:rPr lang="en-US" sz="1800" b="0" dirty="0">
                <a:solidFill>
                  <a:schemeClr val="tx2">
                    <a:lumMod val="50000"/>
                  </a:schemeClr>
                </a:solidFill>
              </a:rPr>
              <a:t>19th Annual Meeting of the European Network on Regional </a:t>
            </a:r>
            <a:r>
              <a:rPr lang="en-US" sz="1800" b="0" dirty="0" err="1">
                <a:solidFill>
                  <a:schemeClr val="tx2">
                    <a:lumMod val="50000"/>
                  </a:schemeClr>
                </a:solidFill>
              </a:rPr>
              <a:t>Labour</a:t>
            </a:r>
            <a:r>
              <a:rPr lang="en-US" sz="1800" b="0" dirty="0">
                <a:solidFill>
                  <a:schemeClr val="tx2">
                    <a:lumMod val="50000"/>
                  </a:schemeClr>
                </a:solidFill>
              </a:rPr>
              <a:t> Market Monitoring </a:t>
            </a:r>
          </a:p>
          <a:p>
            <a:pPr algn="ctr"/>
            <a:endParaRPr lang="en-US" sz="1400" b="0" dirty="0">
              <a:solidFill>
                <a:schemeClr val="tx2">
                  <a:lumMod val="50000"/>
                </a:schemeClr>
              </a:solidFill>
            </a:endParaRPr>
          </a:p>
          <a:p>
            <a:pPr algn="ctr"/>
            <a:r>
              <a:rPr lang="it-IT" sz="1400" b="0" dirty="0">
                <a:solidFill>
                  <a:schemeClr val="tx2">
                    <a:lumMod val="50000"/>
                  </a:schemeClr>
                </a:solidFill>
              </a:rPr>
              <a:t>Lugano, </a:t>
            </a:r>
            <a:r>
              <a:rPr lang="it-IT" sz="1400" b="0" dirty="0" err="1">
                <a:solidFill>
                  <a:schemeClr val="tx2">
                    <a:lumMod val="50000"/>
                  </a:schemeClr>
                </a:solidFill>
              </a:rPr>
              <a:t>Switzerland</a:t>
            </a:r>
            <a:endParaRPr lang="it-IT" sz="1400" b="0" dirty="0">
              <a:solidFill>
                <a:schemeClr val="tx2">
                  <a:lumMod val="50000"/>
                </a:schemeClr>
              </a:solidFill>
            </a:endParaRPr>
          </a:p>
          <a:p>
            <a:pPr algn="ctr"/>
            <a:r>
              <a:rPr lang="it-IT" sz="1400" b="0" dirty="0">
                <a:solidFill>
                  <a:schemeClr val="tx2">
                    <a:lumMod val="50000"/>
                  </a:schemeClr>
                </a:solidFill>
              </a:rPr>
              <a:t>5 – 6 </a:t>
            </a:r>
            <a:r>
              <a:rPr lang="it-IT" sz="1400" b="0" dirty="0" err="1">
                <a:solidFill>
                  <a:schemeClr val="tx2">
                    <a:lumMod val="50000"/>
                  </a:schemeClr>
                </a:solidFill>
              </a:rPr>
              <a:t>September</a:t>
            </a:r>
            <a:r>
              <a:rPr lang="it-IT" sz="1400" b="0" dirty="0">
                <a:solidFill>
                  <a:schemeClr val="tx2">
                    <a:lumMod val="50000"/>
                  </a:schemeClr>
                </a:solidFill>
              </a:rPr>
              <a:t> 2024</a:t>
            </a:r>
          </a:p>
        </p:txBody>
      </p:sp>
    </p:spTree>
    <p:extLst>
      <p:ext uri="{BB962C8B-B14F-4D97-AF65-F5344CB8AC3E}">
        <p14:creationId xmlns:p14="http://schemas.microsoft.com/office/powerpoint/2010/main" val="28677985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8816FC-ECC9-4E2C-B76D-0CDEBA67512B}"/>
              </a:ext>
            </a:extLst>
          </p:cNvPr>
          <p:cNvSpPr/>
          <p:nvPr userDrawn="1"/>
        </p:nvSpPr>
        <p:spPr>
          <a:xfrm>
            <a:off x="0" y="0"/>
            <a:ext cx="9681494"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2879D9C8-F0AC-4035-AB5F-F1329A987230}"/>
              </a:ext>
            </a:extLst>
          </p:cNvPr>
          <p:cNvSpPr>
            <a:spLocks noGrp="1"/>
          </p:cNvSpPr>
          <p:nvPr>
            <p:ph type="title"/>
          </p:nvPr>
        </p:nvSpPr>
        <p:spPr>
          <a:xfrm>
            <a:off x="246452" y="135240"/>
            <a:ext cx="8706892" cy="1284102"/>
          </a:xfrm>
          <a:prstGeom prst="rect">
            <a:avLst/>
          </a:prstGeom>
        </p:spPr>
        <p:txBody>
          <a:bodyPr vert="horz" lIns="91440" tIns="45720" rIns="91440" bIns="45720" rtlCol="0" anchor="ctr">
            <a:noAutofit/>
          </a:bodyPr>
          <a:lstStyle/>
          <a:p>
            <a:r>
              <a:rPr lang="en-US" dirty="0"/>
              <a:t>The 19th Edition of the Annual Meeting of the European Network on Regional </a:t>
            </a:r>
            <a:r>
              <a:rPr lang="en-US" dirty="0" err="1"/>
              <a:t>Labour</a:t>
            </a:r>
            <a:r>
              <a:rPr lang="en-US" dirty="0"/>
              <a:t> Market Monitoring</a:t>
            </a:r>
          </a:p>
        </p:txBody>
      </p:sp>
      <p:sp>
        <p:nvSpPr>
          <p:cNvPr id="3" name="Text Placeholder 2">
            <a:extLst>
              <a:ext uri="{FF2B5EF4-FFF2-40B4-BE49-F238E27FC236}">
                <a16:creationId xmlns:a16="http://schemas.microsoft.com/office/drawing/2014/main" id="{8933BF84-E170-4E24-BF7E-02468EB45DB8}"/>
              </a:ext>
            </a:extLst>
          </p:cNvPr>
          <p:cNvSpPr>
            <a:spLocks noGrp="1"/>
          </p:cNvSpPr>
          <p:nvPr>
            <p:ph type="body" idx="1"/>
          </p:nvPr>
        </p:nvSpPr>
        <p:spPr>
          <a:xfrm>
            <a:off x="269393" y="1710564"/>
            <a:ext cx="868395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descr="HD-ShadowLong.png">
            <a:extLst>
              <a:ext uri="{FF2B5EF4-FFF2-40B4-BE49-F238E27FC236}">
                <a16:creationId xmlns:a16="http://schemas.microsoft.com/office/drawing/2014/main" id="{21004AF7-CB4E-4558-B900-883138B3FC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050" y="1635637"/>
            <a:ext cx="9571443" cy="321164"/>
          </a:xfrm>
          <a:prstGeom prst="rect">
            <a:avLst/>
          </a:prstGeom>
        </p:spPr>
      </p:pic>
      <p:pic>
        <p:nvPicPr>
          <p:cNvPr id="10" name="Picture 9" descr="HD-ShadowShort.png">
            <a:extLst>
              <a:ext uri="{FF2B5EF4-FFF2-40B4-BE49-F238E27FC236}">
                <a16:creationId xmlns:a16="http://schemas.microsoft.com/office/drawing/2014/main" id="{B740A125-BA67-4F1B-B5CF-D59957EB00B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681493" y="1651948"/>
            <a:ext cx="2400456" cy="216041"/>
          </a:xfrm>
          <a:prstGeom prst="rect">
            <a:avLst/>
          </a:prstGeom>
        </p:spPr>
      </p:pic>
      <p:grpSp>
        <p:nvGrpSpPr>
          <p:cNvPr id="11" name="Group 10">
            <a:extLst>
              <a:ext uri="{FF2B5EF4-FFF2-40B4-BE49-F238E27FC236}">
                <a16:creationId xmlns:a16="http://schemas.microsoft.com/office/drawing/2014/main" id="{31E32BB2-CFEB-4A74-9C51-3821D4675383}"/>
              </a:ext>
            </a:extLst>
          </p:cNvPr>
          <p:cNvGrpSpPr/>
          <p:nvPr userDrawn="1"/>
        </p:nvGrpSpPr>
        <p:grpSpPr>
          <a:xfrm>
            <a:off x="9936852" y="117996"/>
            <a:ext cx="2145097" cy="1314740"/>
            <a:chOff x="7163314" y="287057"/>
            <a:chExt cx="1980000" cy="1314740"/>
          </a:xfrm>
        </p:grpSpPr>
        <p:pic>
          <p:nvPicPr>
            <p:cNvPr id="12" name="Picture 2" descr="킎খh">
              <a:extLst>
                <a:ext uri="{FF2B5EF4-FFF2-40B4-BE49-F238E27FC236}">
                  <a16:creationId xmlns:a16="http://schemas.microsoft.com/office/drawing/2014/main" id="{BFBD542C-418F-44CE-A445-DAF775C326E9}"/>
                </a:ext>
              </a:extLst>
            </p:cNvPr>
            <p:cNvPicPr>
              <a:picLocks noChangeAspect="1" noChangeArrowheads="1"/>
            </p:cNvPicPr>
            <p:nvPr/>
          </p:nvPicPr>
          <p:blipFill>
            <a:blip r:embed="rId6" cstate="print"/>
            <a:srcRect r="77258"/>
            <a:stretch>
              <a:fillRect/>
            </a:stretch>
          </p:blipFill>
          <p:spPr bwMode="auto">
            <a:xfrm>
              <a:off x="7289219" y="911309"/>
              <a:ext cx="1728192" cy="690488"/>
            </a:xfrm>
            <a:prstGeom prst="rect">
              <a:avLst/>
            </a:prstGeom>
            <a:noFill/>
            <a:ln w="9525">
              <a:noFill/>
              <a:miter lim="800000"/>
              <a:headEnd/>
              <a:tailEnd/>
            </a:ln>
          </p:spPr>
        </p:pic>
        <p:sp>
          <p:nvSpPr>
            <p:cNvPr id="13" name="Textfeld 7">
              <a:extLst>
                <a:ext uri="{FF2B5EF4-FFF2-40B4-BE49-F238E27FC236}">
                  <a16:creationId xmlns:a16="http://schemas.microsoft.com/office/drawing/2014/main" id="{DA9DAAAA-8000-4E1E-B003-DAD34EEC2C47}"/>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spTree>
    <p:extLst>
      <p:ext uri="{BB962C8B-B14F-4D97-AF65-F5344CB8AC3E}">
        <p14:creationId xmlns:p14="http://schemas.microsoft.com/office/powerpoint/2010/main" val="3096743730"/>
      </p:ext>
    </p:extLst>
  </p:cSld>
  <p:clrMap bg1="lt1" tx1="dk1" bg2="lt2" tx2="dk2" accent1="accent1" accent2="accent2" accent3="accent3" accent4="accent4" accent5="accent5" accent6="accent6" hlink="hlink" folHlink="folHlink"/>
  <p:sldLayoutIdLst>
    <p:sldLayoutId id="2147483742" r:id="rId1"/>
    <p:sldLayoutId id="2147483741" r:id="rId2"/>
  </p:sldLayoutIdLst>
  <p:txStyles>
    <p:titleStyle>
      <a:lvl1pPr algn="l" defTabSz="914400" rtl="0" eaLnBrk="1" latinLnBrk="0" hangingPunct="1">
        <a:lnSpc>
          <a:spcPct val="90000"/>
        </a:lnSpc>
        <a:spcBef>
          <a:spcPct val="0"/>
        </a:spcBef>
        <a:buNone/>
        <a:defRPr sz="3200" b="1"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jpg"/></Relationships>
</file>

<file path=ppt/slides/_rels/slide1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it.freepi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jp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30.pn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platzhalter 36">
            <a:extLst>
              <a:ext uri="{FF2B5EF4-FFF2-40B4-BE49-F238E27FC236}">
                <a16:creationId xmlns:a16="http://schemas.microsoft.com/office/drawing/2014/main" id="{2712324E-5CF5-4D81-8D58-24B3464B7AC5}"/>
              </a:ext>
            </a:extLst>
          </p:cNvPr>
          <p:cNvSpPr>
            <a:spLocks noGrp="1"/>
          </p:cNvSpPr>
          <p:nvPr>
            <p:ph type="body" sz="quarter" idx="13"/>
          </p:nvPr>
        </p:nvSpPr>
        <p:spPr/>
        <p:txBody>
          <a:bodyPr/>
          <a:lstStyle/>
          <a:p>
            <a:endParaRPr lang="de-DE" dirty="0"/>
          </a:p>
        </p:txBody>
      </p:sp>
      <p:sp>
        <p:nvSpPr>
          <p:cNvPr id="3" name="Textplatzhalter 2">
            <a:extLst>
              <a:ext uri="{FF2B5EF4-FFF2-40B4-BE49-F238E27FC236}">
                <a16:creationId xmlns:a16="http://schemas.microsoft.com/office/drawing/2014/main" id="{B7868DB4-4E87-6829-1940-7C0A64785474}"/>
              </a:ext>
            </a:extLst>
          </p:cNvPr>
          <p:cNvSpPr>
            <a:spLocks noGrp="1"/>
          </p:cNvSpPr>
          <p:nvPr>
            <p:ph type="body" sz="quarter" idx="11"/>
          </p:nvPr>
        </p:nvSpPr>
        <p:spPr/>
        <p:txBody>
          <a:bodyPr/>
          <a:lstStyle/>
          <a:p>
            <a:endParaRPr lang="en-GB" dirty="0"/>
          </a:p>
        </p:txBody>
      </p:sp>
      <p:sp>
        <p:nvSpPr>
          <p:cNvPr id="7" name="Textplatzhalter 6">
            <a:extLst>
              <a:ext uri="{FF2B5EF4-FFF2-40B4-BE49-F238E27FC236}">
                <a16:creationId xmlns:a16="http://schemas.microsoft.com/office/drawing/2014/main" id="{392101BB-CF76-B001-F82B-D92EE58B2F5E}"/>
              </a:ext>
            </a:extLst>
          </p:cNvPr>
          <p:cNvSpPr>
            <a:spLocks noGrp="1"/>
          </p:cNvSpPr>
          <p:nvPr>
            <p:ph type="body" sz="quarter" idx="12"/>
          </p:nvPr>
        </p:nvSpPr>
        <p:spPr/>
        <p:txBody>
          <a:bodyPr>
            <a:normAutofit lnSpcReduction="10000"/>
          </a:bodyPr>
          <a:lstStyle/>
          <a:p>
            <a:endParaRPr lang="en-GB" dirty="0"/>
          </a:p>
        </p:txBody>
      </p:sp>
      <p:sp>
        <p:nvSpPr>
          <p:cNvPr id="5" name="Segnaposto testo 4"/>
          <p:cNvSpPr>
            <a:spLocks noGrp="1"/>
          </p:cNvSpPr>
          <p:nvPr>
            <p:ph type="body" sz="quarter" idx="10"/>
          </p:nvPr>
        </p:nvSpPr>
        <p:spPr/>
        <p:txBody>
          <a:bodyPr/>
          <a:lstStyle/>
          <a:p>
            <a:endParaRPr lang="it-IT"/>
          </a:p>
        </p:txBody>
      </p:sp>
      <p:pic>
        <p:nvPicPr>
          <p:cNvPr id="6" name="Immagine 5"/>
          <p:cNvPicPr>
            <a:picLocks noChangeAspect="1"/>
          </p:cNvPicPr>
          <p:nvPr/>
        </p:nvPicPr>
        <p:blipFill rotWithShape="1">
          <a:blip r:embed="rId2">
            <a:extLst>
              <a:ext uri="{28A0092B-C50C-407E-A947-70E740481C1C}">
                <a14:useLocalDpi xmlns:a14="http://schemas.microsoft.com/office/drawing/2010/main" val="0"/>
              </a:ext>
            </a:extLst>
          </a:blip>
          <a:srcRect t="4210"/>
          <a:stretch/>
        </p:blipFill>
        <p:spPr>
          <a:xfrm>
            <a:off x="0" y="1643765"/>
            <a:ext cx="9689910" cy="5218595"/>
          </a:xfrm>
          <a:prstGeom prst="rect">
            <a:avLst/>
          </a:prstGeom>
        </p:spPr>
      </p:pic>
      <p:sp>
        <p:nvSpPr>
          <p:cNvPr id="2" name="CasellaDiTesto 1"/>
          <p:cNvSpPr txBox="1"/>
          <p:nvPr/>
        </p:nvSpPr>
        <p:spPr>
          <a:xfrm>
            <a:off x="601133" y="1998133"/>
            <a:ext cx="7704667" cy="954107"/>
          </a:xfrm>
          <a:prstGeom prst="rect">
            <a:avLst/>
          </a:prstGeom>
          <a:solidFill>
            <a:schemeClr val="bg1"/>
          </a:solidFill>
        </p:spPr>
        <p:txBody>
          <a:bodyPr wrap="square" rtlCol="0">
            <a:spAutoFit/>
          </a:bodyPr>
          <a:lstStyle/>
          <a:p>
            <a:r>
              <a:rPr lang="en-US" sz="2800" b="1" dirty="0">
                <a:solidFill>
                  <a:srgbClr val="C00001"/>
                </a:solidFill>
              </a:rPr>
              <a:t>Decoding the high labourforce shortages. Interpreting new attitudes toward quality of life</a:t>
            </a:r>
            <a:endParaRPr lang="it-IT" sz="2800" b="1" dirty="0">
              <a:solidFill>
                <a:srgbClr val="C00001"/>
              </a:solidFill>
            </a:endParaRPr>
          </a:p>
        </p:txBody>
      </p:sp>
      <p:sp>
        <p:nvSpPr>
          <p:cNvPr id="4" name="Rettangolo 3"/>
          <p:cNvSpPr/>
          <p:nvPr/>
        </p:nvSpPr>
        <p:spPr>
          <a:xfrm>
            <a:off x="694267" y="2891785"/>
            <a:ext cx="5706533" cy="5372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8172310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65211"/>
            <a:ext cx="8935626" cy="1311128"/>
          </a:xfrm>
          <a:prstGeom prst="rect">
            <a:avLst/>
          </a:prstGeom>
        </p:spPr>
        <p:txBody>
          <a:bodyPr wrap="square">
            <a:spAutoFit/>
          </a:bodyPr>
          <a:lstStyle/>
          <a:p>
            <a:r>
              <a:rPr lang="en-US" dirty="0">
                <a:solidFill>
                  <a:srgbClr val="C00000"/>
                </a:solidFill>
              </a:rPr>
              <a:t>Two </a:t>
            </a:r>
            <a:r>
              <a:rPr lang="en-US" dirty="0" smtClean="0">
                <a:solidFill>
                  <a:srgbClr val="C00000"/>
                </a:solidFill>
              </a:rPr>
              <a:t>divergent </a:t>
            </a:r>
            <a:r>
              <a:rPr lang="en-US" dirty="0">
                <a:solidFill>
                  <a:srgbClr val="C00000"/>
                </a:solidFill>
              </a:rPr>
              <a:t>socio-cultural perspectives in the </a:t>
            </a:r>
            <a:r>
              <a:rPr lang="en-US" dirty="0" err="1">
                <a:solidFill>
                  <a:srgbClr val="C00000"/>
                </a:solidFill>
              </a:rPr>
              <a:t>labour</a:t>
            </a:r>
            <a:r>
              <a:rPr lang="en-US" dirty="0">
                <a:solidFill>
                  <a:srgbClr val="C00000"/>
                </a:solidFill>
              </a:rPr>
              <a:t> market</a:t>
            </a:r>
            <a:endParaRPr lang="it-IT" dirty="0">
              <a:solidFill>
                <a:srgbClr val="C00000"/>
              </a:solidFill>
            </a:endParaRPr>
          </a:p>
        </p:txBody>
      </p:sp>
      <p:grpSp>
        <p:nvGrpSpPr>
          <p:cNvPr id="3" name="Gruppo 2"/>
          <p:cNvGrpSpPr/>
          <p:nvPr/>
        </p:nvGrpSpPr>
        <p:grpSpPr>
          <a:xfrm>
            <a:off x="-24452" y="3634903"/>
            <a:ext cx="9702625" cy="3272561"/>
            <a:chOff x="-28575" y="2993458"/>
            <a:chExt cx="9702625" cy="3272561"/>
          </a:xfrm>
        </p:grpSpPr>
        <p:grpSp>
          <p:nvGrpSpPr>
            <p:cNvPr id="5" name="Gruppo 4"/>
            <p:cNvGrpSpPr/>
            <p:nvPr/>
          </p:nvGrpSpPr>
          <p:grpSpPr>
            <a:xfrm>
              <a:off x="-28575" y="4652450"/>
              <a:ext cx="9700715" cy="1613569"/>
              <a:chOff x="-28575" y="4652450"/>
              <a:chExt cx="9700715" cy="1613569"/>
            </a:xfrm>
          </p:grpSpPr>
          <p:pic>
            <p:nvPicPr>
              <p:cNvPr id="9" name="Immagin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3451" y="4652450"/>
                <a:ext cx="6056661" cy="1365328"/>
              </a:xfrm>
              <a:prstGeom prst="rect">
                <a:avLst/>
              </a:prstGeom>
            </p:spPr>
          </p:pic>
          <p:pic>
            <p:nvPicPr>
              <p:cNvPr id="10" name="Immagine 9"/>
              <p:cNvPicPr>
                <a:picLocks noChangeAspect="1"/>
              </p:cNvPicPr>
              <p:nvPr/>
            </p:nvPicPr>
            <p:blipFill rotWithShape="1">
              <a:blip r:embed="rId3">
                <a:extLst>
                  <a:ext uri="{28A0092B-C50C-407E-A947-70E740481C1C}">
                    <a14:useLocalDpi xmlns:a14="http://schemas.microsoft.com/office/drawing/2010/main" val="0"/>
                  </a:ext>
                </a:extLst>
              </a:blip>
              <a:srcRect l="7762" r="9007"/>
              <a:stretch/>
            </p:blipFill>
            <p:spPr>
              <a:xfrm>
                <a:off x="-28575" y="5647640"/>
                <a:ext cx="9700715" cy="618379"/>
              </a:xfrm>
              <a:prstGeom prst="rect">
                <a:avLst/>
              </a:prstGeom>
            </p:spPr>
          </p:pic>
        </p:grpSp>
        <p:pic>
          <p:nvPicPr>
            <p:cNvPr id="6" name="Immagin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141289">
              <a:off x="-10431" y="2993458"/>
              <a:ext cx="2265308" cy="1657439"/>
            </a:xfrm>
            <a:prstGeom prst="rect">
              <a:avLst/>
            </a:prstGeom>
          </p:spPr>
        </p:pic>
        <p:pic>
          <p:nvPicPr>
            <p:cNvPr id="7" name="Immagin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201193">
              <a:off x="4310918" y="3645092"/>
              <a:ext cx="1021723" cy="1021723"/>
            </a:xfrm>
            <a:prstGeom prst="rect">
              <a:avLst/>
            </a:prstGeom>
          </p:spPr>
        </p:pic>
        <p:pic>
          <p:nvPicPr>
            <p:cNvPr id="8" name="Immagin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484275">
              <a:off x="7477405" y="3015401"/>
              <a:ext cx="2196645" cy="1539955"/>
            </a:xfrm>
            <a:prstGeom prst="rect">
              <a:avLst/>
            </a:prstGeom>
          </p:spPr>
        </p:pic>
      </p:grpSp>
      <p:sp>
        <p:nvSpPr>
          <p:cNvPr id="11" name="Rettangolo 10"/>
          <p:cNvSpPr/>
          <p:nvPr/>
        </p:nvSpPr>
        <p:spPr>
          <a:xfrm>
            <a:off x="452365" y="5807282"/>
            <a:ext cx="1066332" cy="338554"/>
          </a:xfrm>
          <a:prstGeom prst="rect">
            <a:avLst/>
          </a:prstGeom>
        </p:spPr>
        <p:txBody>
          <a:bodyPr wrap="square">
            <a:spAutoFit/>
          </a:bodyPr>
          <a:lstStyle/>
          <a:p>
            <a:r>
              <a:rPr lang="it-IT" sz="1600" dirty="0" err="1" smtClean="0"/>
              <a:t>employers</a:t>
            </a:r>
            <a:endParaRPr lang="it-IT" sz="1600" dirty="0" smtClean="0"/>
          </a:p>
        </p:txBody>
      </p:sp>
      <p:sp>
        <p:nvSpPr>
          <p:cNvPr id="12" name="Rettangolo 11"/>
          <p:cNvSpPr/>
          <p:nvPr/>
        </p:nvSpPr>
        <p:spPr>
          <a:xfrm>
            <a:off x="8273560" y="5807282"/>
            <a:ext cx="1181319" cy="338554"/>
          </a:xfrm>
          <a:prstGeom prst="rect">
            <a:avLst/>
          </a:prstGeom>
        </p:spPr>
        <p:txBody>
          <a:bodyPr wrap="square">
            <a:spAutoFit/>
          </a:bodyPr>
          <a:lstStyle/>
          <a:p>
            <a:r>
              <a:rPr lang="it-IT" sz="1600" dirty="0" err="1" smtClean="0"/>
              <a:t>employees</a:t>
            </a:r>
            <a:endParaRPr lang="it-IT" sz="1600" dirty="0" smtClean="0"/>
          </a:p>
        </p:txBody>
      </p:sp>
      <p:sp>
        <p:nvSpPr>
          <p:cNvPr id="13" name="Rettangolo 12"/>
          <p:cNvSpPr/>
          <p:nvPr/>
        </p:nvSpPr>
        <p:spPr>
          <a:xfrm>
            <a:off x="278064" y="1667986"/>
            <a:ext cx="9302664" cy="2031325"/>
          </a:xfrm>
          <a:prstGeom prst="rect">
            <a:avLst/>
          </a:prstGeom>
        </p:spPr>
        <p:txBody>
          <a:bodyPr wrap="square">
            <a:spAutoFit/>
          </a:bodyPr>
          <a:lstStyle/>
          <a:p>
            <a:r>
              <a:rPr lang="en-GB" dirty="0" smtClean="0"/>
              <a:t>The mismatch </a:t>
            </a:r>
            <a:r>
              <a:rPr lang="en-GB" dirty="0"/>
              <a:t>is based on very different expectations between what the </a:t>
            </a:r>
            <a:r>
              <a:rPr lang="en-GB" dirty="0" smtClean="0"/>
              <a:t>workers’ </a:t>
            </a:r>
            <a:r>
              <a:rPr lang="en-GB" dirty="0"/>
              <a:t>movements ask for and what employers offer. It is as if two autonomous </a:t>
            </a:r>
            <a:r>
              <a:rPr lang="en-GB" dirty="0" smtClean="0"/>
              <a:t>socio-cultural perspectives </a:t>
            </a:r>
            <a:r>
              <a:rPr lang="en-GB" dirty="0"/>
              <a:t>had grown within the same cultivation </a:t>
            </a:r>
            <a:r>
              <a:rPr lang="en-GB" dirty="0" smtClean="0"/>
              <a:t>ground, which </a:t>
            </a:r>
            <a:r>
              <a:rPr lang="en-GB" dirty="0"/>
              <a:t>by convention we call the labour </a:t>
            </a:r>
            <a:r>
              <a:rPr lang="en-GB" dirty="0" smtClean="0"/>
              <a:t>market: </a:t>
            </a:r>
            <a:r>
              <a:rPr lang="en-GB" dirty="0"/>
              <a:t>on the one hand, entrepreneurs are inclined to abolish many protections and rights so laboriously won by the second half of the last century </a:t>
            </a:r>
            <a:r>
              <a:rPr lang="en-GB" dirty="0" smtClean="0"/>
              <a:t>forward; on </a:t>
            </a:r>
            <a:r>
              <a:rPr lang="en-GB" dirty="0"/>
              <a:t>the other hand, workers (and younger generations in particular) are developing an unprecedented and unusual attention to the quality </a:t>
            </a:r>
            <a:r>
              <a:rPr lang="en-GB" dirty="0" smtClean="0"/>
              <a:t>of work and life</a:t>
            </a:r>
            <a:endParaRPr lang="it-IT" dirty="0"/>
          </a:p>
          <a:p>
            <a:endParaRPr lang="it-IT" dirty="0"/>
          </a:p>
        </p:txBody>
      </p:sp>
    </p:spTree>
    <p:extLst>
      <p:ext uri="{BB962C8B-B14F-4D97-AF65-F5344CB8AC3E}">
        <p14:creationId xmlns:p14="http://schemas.microsoft.com/office/powerpoint/2010/main" val="9827768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119803"/>
            <a:ext cx="8935626" cy="1311128"/>
          </a:xfrm>
          <a:prstGeom prst="rect">
            <a:avLst/>
          </a:prstGeom>
        </p:spPr>
        <p:txBody>
          <a:bodyPr wrap="square">
            <a:spAutoFit/>
          </a:bodyPr>
          <a:lstStyle/>
          <a:p>
            <a:r>
              <a:rPr lang="en-US" dirty="0">
                <a:solidFill>
                  <a:srgbClr val="C00000"/>
                </a:solidFill>
              </a:rPr>
              <a:t>Young people have discovered that there is a whole world </a:t>
            </a:r>
            <a:r>
              <a:rPr lang="en-US" dirty="0" smtClean="0">
                <a:solidFill>
                  <a:srgbClr val="C00000"/>
                </a:solidFill>
              </a:rPr>
              <a:t>“after work”</a:t>
            </a:r>
            <a:endParaRPr lang="it-IT" dirty="0">
              <a:solidFill>
                <a:srgbClr val="C00000"/>
              </a:solidFill>
            </a:endParaRPr>
          </a:p>
        </p:txBody>
      </p:sp>
      <p:sp>
        <p:nvSpPr>
          <p:cNvPr id="3" name="Rettangolo 2"/>
          <p:cNvSpPr/>
          <p:nvPr/>
        </p:nvSpPr>
        <p:spPr>
          <a:xfrm>
            <a:off x="258357" y="1701108"/>
            <a:ext cx="9242416" cy="1477328"/>
          </a:xfrm>
          <a:prstGeom prst="rect">
            <a:avLst/>
          </a:prstGeom>
        </p:spPr>
        <p:txBody>
          <a:bodyPr wrap="square">
            <a:spAutoFit/>
          </a:bodyPr>
          <a:lstStyle/>
          <a:p>
            <a:r>
              <a:rPr lang="en-GB" dirty="0"/>
              <a:t>Growing shares of individuals in Italy, Europe, and beyond, have grasped the fact that there are more important and satisficing things than paid work, and, in order to achieve them, they are willing to accept serious risks, including the decision to leave the given job. Quitting does not mean leaving the job market, rather it means having a “plan B” in mind, often vague and approximate, which responds to the request for freedom</a:t>
            </a:r>
            <a:endParaRPr lang="it-IT" dirty="0"/>
          </a:p>
        </p:txBody>
      </p:sp>
      <p:grpSp>
        <p:nvGrpSpPr>
          <p:cNvPr id="5" name="Gruppo 4"/>
          <p:cNvGrpSpPr/>
          <p:nvPr/>
        </p:nvGrpSpPr>
        <p:grpSpPr>
          <a:xfrm>
            <a:off x="-259307" y="3028701"/>
            <a:ext cx="9662615" cy="3593490"/>
            <a:chOff x="46152" y="1872622"/>
            <a:chExt cx="11242830" cy="4181166"/>
          </a:xfrm>
        </p:grpSpPr>
        <p:grpSp>
          <p:nvGrpSpPr>
            <p:cNvPr id="6" name="Gruppo 5"/>
            <p:cNvGrpSpPr/>
            <p:nvPr/>
          </p:nvGrpSpPr>
          <p:grpSpPr>
            <a:xfrm>
              <a:off x="46152" y="2116914"/>
              <a:ext cx="5300690" cy="3804429"/>
              <a:chOff x="1083382" y="2116914"/>
              <a:chExt cx="5300690" cy="3804429"/>
            </a:xfrm>
          </p:grpSpPr>
          <p:pic>
            <p:nvPicPr>
              <p:cNvPr id="10" name="Immagine 9"/>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83382" y="2116914"/>
                <a:ext cx="5300690" cy="3710484"/>
              </a:xfrm>
              <a:prstGeom prst="rect">
                <a:avLst/>
              </a:prstGeom>
            </p:spPr>
          </p:pic>
          <p:pic>
            <p:nvPicPr>
              <p:cNvPr id="11" name="Immagin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11857" y="3601529"/>
                <a:ext cx="2319814" cy="2319814"/>
              </a:xfrm>
              <a:prstGeom prst="rect">
                <a:avLst/>
              </a:prstGeom>
            </p:spPr>
          </p:pic>
        </p:grpSp>
        <p:grpSp>
          <p:nvGrpSpPr>
            <p:cNvPr id="7" name="Gruppo 6"/>
            <p:cNvGrpSpPr/>
            <p:nvPr/>
          </p:nvGrpSpPr>
          <p:grpSpPr>
            <a:xfrm>
              <a:off x="7503196" y="1872622"/>
              <a:ext cx="3785786" cy="4181166"/>
              <a:chOff x="6438664" y="1872622"/>
              <a:chExt cx="3785786" cy="4181166"/>
            </a:xfrm>
          </p:grpSpPr>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8664" y="1872622"/>
                <a:ext cx="3785786" cy="2695812"/>
              </a:xfrm>
              <a:prstGeom prst="rect">
                <a:avLst/>
              </a:prstGeom>
            </p:spPr>
          </p:pic>
          <p:pic>
            <p:nvPicPr>
              <p:cNvPr id="9" name="Immagin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91890" y="3275120"/>
                <a:ext cx="2315556" cy="2778668"/>
              </a:xfrm>
              <a:prstGeom prst="rect">
                <a:avLst/>
              </a:prstGeom>
            </p:spPr>
          </p:pic>
        </p:grpSp>
      </p:grpSp>
      <p:pic>
        <p:nvPicPr>
          <p:cNvPr id="12" name="Immagin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5500" y="5937463"/>
            <a:ext cx="1394497" cy="507090"/>
          </a:xfrm>
          <a:prstGeom prst="rect">
            <a:avLst/>
          </a:prstGeom>
        </p:spPr>
      </p:pic>
      <p:pic>
        <p:nvPicPr>
          <p:cNvPr id="13" name="Immagin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45262" y="3663093"/>
            <a:ext cx="2825833" cy="355188"/>
          </a:xfrm>
          <a:prstGeom prst="rect">
            <a:avLst/>
          </a:prstGeom>
        </p:spPr>
      </p:pic>
      <p:pic>
        <p:nvPicPr>
          <p:cNvPr id="14" name="Immagin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47440" y="4797904"/>
            <a:ext cx="2221479" cy="359936"/>
          </a:xfrm>
          <a:prstGeom prst="rect">
            <a:avLst/>
          </a:prstGeom>
        </p:spPr>
      </p:pic>
    </p:spTree>
    <p:extLst>
      <p:ext uri="{BB962C8B-B14F-4D97-AF65-F5344CB8AC3E}">
        <p14:creationId xmlns:p14="http://schemas.microsoft.com/office/powerpoint/2010/main" val="1305703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119803"/>
            <a:ext cx="8935626" cy="1311128"/>
          </a:xfrm>
          <a:prstGeom prst="rect">
            <a:avLst/>
          </a:prstGeom>
        </p:spPr>
        <p:txBody>
          <a:bodyPr wrap="square">
            <a:spAutoFit/>
          </a:bodyPr>
          <a:lstStyle/>
          <a:p>
            <a:r>
              <a:rPr lang="en-US" dirty="0">
                <a:solidFill>
                  <a:srgbClr val="C00000"/>
                </a:solidFill>
              </a:rPr>
              <a:t>A field study: </a:t>
            </a:r>
            <a:r>
              <a:rPr lang="en-US" dirty="0" smtClean="0">
                <a:solidFill>
                  <a:srgbClr val="C00000"/>
                </a:solidFill>
              </a:rPr>
              <a:t>Young </a:t>
            </a:r>
            <a:r>
              <a:rPr lang="en-US" dirty="0">
                <a:solidFill>
                  <a:srgbClr val="C00000"/>
                </a:solidFill>
              </a:rPr>
              <a:t>people living in Lazio Region and their </a:t>
            </a:r>
            <a:r>
              <a:rPr lang="en-US" i="1" dirty="0">
                <a:solidFill>
                  <a:srgbClr val="C00000"/>
                </a:solidFill>
              </a:rPr>
              <a:t>idea of work</a:t>
            </a:r>
            <a:endParaRPr lang="it-IT" i="1" dirty="0">
              <a:solidFill>
                <a:srgbClr val="C00000"/>
              </a:solidFill>
            </a:endParaRPr>
          </a:p>
        </p:txBody>
      </p:sp>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2532" y="3480180"/>
            <a:ext cx="4698241" cy="3132160"/>
          </a:xfrm>
          <a:prstGeom prst="rect">
            <a:avLst/>
          </a:prstGeom>
        </p:spPr>
      </p:pic>
      <p:sp>
        <p:nvSpPr>
          <p:cNvPr id="5" name="Rettangolo 4"/>
          <p:cNvSpPr/>
          <p:nvPr/>
        </p:nvSpPr>
        <p:spPr>
          <a:xfrm>
            <a:off x="258357" y="1701108"/>
            <a:ext cx="9242416" cy="1985159"/>
          </a:xfrm>
          <a:prstGeom prst="rect">
            <a:avLst/>
          </a:prstGeom>
        </p:spPr>
        <p:txBody>
          <a:bodyPr wrap="square">
            <a:spAutoFit/>
          </a:bodyPr>
          <a:lstStyle/>
          <a:p>
            <a:pPr marL="285750" indent="-285750">
              <a:spcAft>
                <a:spcPts val="600"/>
              </a:spcAft>
              <a:buFont typeface="Arial" panose="020B0604020202020204" pitchFamily="34" charset="0"/>
              <a:buChar char="•"/>
            </a:pPr>
            <a:r>
              <a:rPr lang="en-GB" dirty="0" smtClean="0"/>
              <a:t>Target: young people, </a:t>
            </a:r>
            <a:r>
              <a:rPr lang="en-GB" dirty="0"/>
              <a:t>with an age ranging between 16 and 29 years </a:t>
            </a:r>
            <a:r>
              <a:rPr lang="en-GB" dirty="0" smtClean="0"/>
              <a:t>old;</a:t>
            </a:r>
          </a:p>
          <a:p>
            <a:pPr marL="285750" indent="-285750">
              <a:spcAft>
                <a:spcPts val="600"/>
              </a:spcAft>
              <a:buFont typeface="Arial" panose="020B0604020202020204" pitchFamily="34" charset="0"/>
              <a:buChar char="•"/>
            </a:pPr>
            <a:r>
              <a:rPr lang="en-GB" dirty="0" smtClean="0"/>
              <a:t>Main goals: detecting </a:t>
            </a:r>
            <a:r>
              <a:rPr lang="en-GB" dirty="0"/>
              <a:t>the attitudes of young people (Y and Z generations) towards the </a:t>
            </a:r>
            <a:r>
              <a:rPr lang="en-GB" dirty="0" smtClean="0"/>
              <a:t>labour market; identifying </a:t>
            </a:r>
            <a:r>
              <a:rPr lang="en-GB" dirty="0"/>
              <a:t>elements of discontinuity </a:t>
            </a:r>
            <a:r>
              <a:rPr lang="en-GB" dirty="0" smtClean="0"/>
              <a:t>which </a:t>
            </a:r>
            <a:r>
              <a:rPr lang="en-GB" dirty="0"/>
              <a:t>characterise </a:t>
            </a:r>
            <a:r>
              <a:rPr lang="en-GB" dirty="0" smtClean="0"/>
              <a:t>the </a:t>
            </a:r>
            <a:r>
              <a:rPr lang="en-GB" dirty="0"/>
              <a:t>previous </a:t>
            </a:r>
            <a:r>
              <a:rPr lang="en-GB" dirty="0" smtClean="0"/>
              <a:t>generations;</a:t>
            </a:r>
            <a:r>
              <a:rPr lang="it-IT" dirty="0" smtClean="0"/>
              <a:t> </a:t>
            </a:r>
          </a:p>
          <a:p>
            <a:pPr marL="285750" indent="-285750">
              <a:spcAft>
                <a:spcPts val="600"/>
              </a:spcAft>
              <a:buFont typeface="Arial" panose="020B0604020202020204" pitchFamily="34" charset="0"/>
              <a:buChar char="•"/>
            </a:pPr>
            <a:r>
              <a:rPr lang="en-US" dirty="0" smtClean="0"/>
              <a:t>Methodology: self-administered </a:t>
            </a:r>
            <a:r>
              <a:rPr lang="en-US" dirty="0"/>
              <a:t>questionnaire </a:t>
            </a:r>
            <a:r>
              <a:rPr lang="en-US" dirty="0" smtClean="0"/>
              <a:t>distributed in secondary </a:t>
            </a:r>
            <a:r>
              <a:rPr lang="en-US" dirty="0"/>
              <a:t>schools and </a:t>
            </a:r>
            <a:r>
              <a:rPr lang="en-US" dirty="0" smtClean="0"/>
              <a:t>universities (duration: 4 months → December 2023 – March 2024)</a:t>
            </a:r>
          </a:p>
          <a:p>
            <a:pPr marL="285750" indent="-285750">
              <a:spcAft>
                <a:spcPts val="600"/>
              </a:spcAft>
              <a:buFont typeface="Arial" panose="020B0604020202020204" pitchFamily="34" charset="0"/>
              <a:buChar char="•"/>
            </a:pPr>
            <a:r>
              <a:rPr lang="en-US" dirty="0" smtClean="0"/>
              <a:t>Sample: 670 cases</a:t>
            </a:r>
          </a:p>
        </p:txBody>
      </p:sp>
      <p:sp>
        <p:nvSpPr>
          <p:cNvPr id="3" name="Rettangolo 2"/>
          <p:cNvSpPr/>
          <p:nvPr/>
        </p:nvSpPr>
        <p:spPr>
          <a:xfrm>
            <a:off x="-176552" y="4068098"/>
            <a:ext cx="4868540" cy="2185214"/>
          </a:xfrm>
          <a:prstGeom prst="rect">
            <a:avLst/>
          </a:prstGeom>
        </p:spPr>
        <p:txBody>
          <a:bodyPr wrap="square">
            <a:spAutoFit/>
          </a:bodyPr>
          <a:lstStyle/>
          <a:p>
            <a:pPr marL="742950" lvl="1" indent="-285750">
              <a:spcAft>
                <a:spcPts val="600"/>
              </a:spcAft>
              <a:buFont typeface="Wingdings" panose="05000000000000000000" pitchFamily="2" charset="2"/>
              <a:buChar char="ü"/>
              <a:tabLst>
                <a:tab pos="5649913" algn="l"/>
                <a:tab pos="8161338" algn="l"/>
              </a:tabLst>
            </a:pPr>
            <a:r>
              <a:rPr lang="en-US" dirty="0"/>
              <a:t>D1: Socio-</a:t>
            </a:r>
            <a:r>
              <a:rPr lang="en-US" dirty="0" err="1"/>
              <a:t>anagraphic</a:t>
            </a:r>
            <a:r>
              <a:rPr lang="en-US" dirty="0"/>
              <a:t> </a:t>
            </a:r>
            <a:r>
              <a:rPr lang="en-US" dirty="0" err="1"/>
              <a:t>charateristics</a:t>
            </a:r>
            <a:r>
              <a:rPr lang="en-US" dirty="0"/>
              <a:t> of the interviewees;</a:t>
            </a:r>
          </a:p>
          <a:p>
            <a:pPr marL="742950" lvl="1" indent="-285750">
              <a:spcAft>
                <a:spcPts val="600"/>
              </a:spcAft>
              <a:buFont typeface="Wingdings" panose="05000000000000000000" pitchFamily="2" charset="2"/>
              <a:buChar char="ü"/>
              <a:tabLst>
                <a:tab pos="5649913" algn="l"/>
                <a:tab pos="8161338" algn="l"/>
              </a:tabLst>
            </a:pPr>
            <a:r>
              <a:rPr lang="en-US" dirty="0"/>
              <a:t>D2: Personal employment condition and level of </a:t>
            </a:r>
            <a:r>
              <a:rPr lang="en-US" dirty="0" smtClean="0"/>
              <a:t>   knowledge </a:t>
            </a:r>
            <a:r>
              <a:rPr lang="en-US" dirty="0"/>
              <a:t>and usage of the welfare </a:t>
            </a:r>
            <a:r>
              <a:rPr lang="en-US" dirty="0" smtClean="0"/>
              <a:t>policies;</a:t>
            </a:r>
          </a:p>
          <a:p>
            <a:pPr marL="742950" lvl="1" indent="-285750">
              <a:spcAft>
                <a:spcPts val="600"/>
              </a:spcAft>
              <a:buFont typeface="Wingdings" panose="05000000000000000000" pitchFamily="2" charset="2"/>
              <a:buChar char="ü"/>
              <a:tabLst>
                <a:tab pos="5649913" algn="l"/>
                <a:tab pos="8161338" algn="l"/>
              </a:tabLst>
            </a:pPr>
            <a:r>
              <a:rPr lang="en-US" dirty="0" smtClean="0"/>
              <a:t>D3</a:t>
            </a:r>
            <a:r>
              <a:rPr lang="en-US" dirty="0"/>
              <a:t>: personal values and attitudes towards work and its deepest meaning</a:t>
            </a:r>
            <a:endParaRPr lang="it-IT" dirty="0"/>
          </a:p>
        </p:txBody>
      </p:sp>
    </p:spTree>
    <p:extLst>
      <p:ext uri="{BB962C8B-B14F-4D97-AF65-F5344CB8AC3E}">
        <p14:creationId xmlns:p14="http://schemas.microsoft.com/office/powerpoint/2010/main" val="13200575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119803"/>
            <a:ext cx="8935626" cy="1311128"/>
          </a:xfrm>
          <a:prstGeom prst="rect">
            <a:avLst/>
          </a:prstGeom>
        </p:spPr>
        <p:txBody>
          <a:bodyPr wrap="square">
            <a:spAutoFit/>
          </a:bodyPr>
          <a:lstStyle/>
          <a:p>
            <a:r>
              <a:rPr lang="en-US" dirty="0">
                <a:solidFill>
                  <a:srgbClr val="C00000"/>
                </a:solidFill>
              </a:rPr>
              <a:t>Theoretical framework: </a:t>
            </a:r>
            <a:r>
              <a:rPr lang="en-US" dirty="0" smtClean="0">
                <a:solidFill>
                  <a:srgbClr val="C00000"/>
                </a:solidFill>
              </a:rPr>
              <a:t/>
            </a:r>
            <a:br>
              <a:rPr lang="en-US" dirty="0" smtClean="0">
                <a:solidFill>
                  <a:srgbClr val="C00000"/>
                </a:solidFill>
              </a:rPr>
            </a:br>
            <a:r>
              <a:rPr lang="en-US" i="1" dirty="0" smtClean="0">
                <a:solidFill>
                  <a:srgbClr val="C00000"/>
                </a:solidFill>
              </a:rPr>
              <a:t>Identity</a:t>
            </a:r>
            <a:r>
              <a:rPr lang="en-US" dirty="0" smtClean="0">
                <a:solidFill>
                  <a:srgbClr val="C00000"/>
                </a:solidFill>
              </a:rPr>
              <a:t> </a:t>
            </a:r>
            <a:r>
              <a:rPr lang="en-US" dirty="0">
                <a:solidFill>
                  <a:srgbClr val="C00000"/>
                </a:solidFill>
              </a:rPr>
              <a:t>and </a:t>
            </a:r>
            <a:r>
              <a:rPr lang="en-US" i="1" dirty="0" smtClean="0">
                <a:solidFill>
                  <a:srgbClr val="C00000"/>
                </a:solidFill>
              </a:rPr>
              <a:t>work</a:t>
            </a:r>
            <a:endParaRPr lang="it-IT" i="1" dirty="0">
              <a:solidFill>
                <a:srgbClr val="C00000"/>
              </a:solidFill>
            </a:endParaRPr>
          </a:p>
        </p:txBody>
      </p:sp>
      <p:sp>
        <p:nvSpPr>
          <p:cNvPr id="3" name="Rettangolo 2"/>
          <p:cNvSpPr/>
          <p:nvPr/>
        </p:nvSpPr>
        <p:spPr>
          <a:xfrm>
            <a:off x="258356" y="1796644"/>
            <a:ext cx="4778101" cy="4247317"/>
          </a:xfrm>
          <a:prstGeom prst="rect">
            <a:avLst/>
          </a:prstGeom>
        </p:spPr>
        <p:txBody>
          <a:bodyPr wrap="square">
            <a:spAutoFit/>
          </a:bodyPr>
          <a:lstStyle/>
          <a:p>
            <a:pPr>
              <a:spcAft>
                <a:spcPts val="600"/>
              </a:spcAft>
            </a:pPr>
            <a:r>
              <a:rPr lang="en-GB" b="1" dirty="0" smtClean="0">
                <a:solidFill>
                  <a:srgbClr val="C00000"/>
                </a:solidFill>
              </a:rPr>
              <a:t>Fukuyama</a:t>
            </a:r>
            <a:r>
              <a:rPr lang="en-GB" dirty="0" smtClean="0"/>
              <a:t>’s </a:t>
            </a:r>
            <a:r>
              <a:rPr lang="en-GB" dirty="0"/>
              <a:t>contribution to the studies on identity and the “search </a:t>
            </a:r>
            <a:r>
              <a:rPr lang="en-GB" dirty="0" smtClean="0"/>
              <a:t>for </a:t>
            </a:r>
            <a:r>
              <a:rPr lang="en-GB" dirty="0"/>
              <a:t>dignity” (</a:t>
            </a:r>
            <a:r>
              <a:rPr lang="en-GB" dirty="0" smtClean="0"/>
              <a:t>1992-2018</a:t>
            </a:r>
            <a:r>
              <a:rPr lang="en-GB" dirty="0"/>
              <a:t>) </a:t>
            </a:r>
            <a:endParaRPr lang="en-GB" dirty="0" smtClean="0"/>
          </a:p>
          <a:p>
            <a:pPr>
              <a:spcAft>
                <a:spcPts val="600"/>
              </a:spcAft>
            </a:pPr>
            <a:r>
              <a:rPr lang="en-GB" dirty="0" smtClean="0"/>
              <a:t>conceptual </a:t>
            </a:r>
            <a:r>
              <a:rPr lang="en-GB" dirty="0"/>
              <a:t>categories of </a:t>
            </a:r>
            <a:r>
              <a:rPr lang="en-GB" b="1" i="1" dirty="0" err="1" smtClean="0"/>
              <a:t>isothymy</a:t>
            </a:r>
            <a:r>
              <a:rPr lang="en-GB" i="1" dirty="0" smtClean="0"/>
              <a:t> </a:t>
            </a:r>
            <a:r>
              <a:rPr lang="en-GB" dirty="0"/>
              <a:t>and </a:t>
            </a:r>
            <a:r>
              <a:rPr lang="en-GB" b="1" i="1" dirty="0" err="1" smtClean="0"/>
              <a:t>megalothymy</a:t>
            </a:r>
            <a:r>
              <a:rPr lang="en-GB" dirty="0"/>
              <a:t> </a:t>
            </a:r>
            <a:r>
              <a:rPr lang="en-GB" dirty="0" smtClean="0"/>
              <a:t>(Plato’s </a:t>
            </a:r>
            <a:r>
              <a:rPr lang="en-GB" i="1" dirty="0" smtClean="0"/>
              <a:t>Republic: </a:t>
            </a:r>
            <a:r>
              <a:rPr lang="en-US" b="1" i="1" dirty="0" err="1"/>
              <a:t>thymós</a:t>
            </a:r>
            <a:r>
              <a:rPr lang="en-GB" dirty="0" smtClean="0"/>
              <a:t>) </a:t>
            </a:r>
          </a:p>
          <a:p>
            <a:pPr>
              <a:spcAft>
                <a:spcPts val="600"/>
              </a:spcAft>
            </a:pPr>
            <a:endParaRPr lang="en-US" dirty="0" smtClean="0"/>
          </a:p>
          <a:p>
            <a:endParaRPr lang="en-US" sz="1200" dirty="0" smtClean="0"/>
          </a:p>
          <a:p>
            <a:pPr>
              <a:spcAft>
                <a:spcPts val="600"/>
              </a:spcAft>
            </a:pPr>
            <a:r>
              <a:rPr lang="en-GB" b="1" dirty="0">
                <a:solidFill>
                  <a:srgbClr val="C00000"/>
                </a:solidFill>
              </a:rPr>
              <a:t>Mannheim</a:t>
            </a:r>
            <a:r>
              <a:rPr lang="en-GB" dirty="0"/>
              <a:t>’s </a:t>
            </a:r>
            <a:r>
              <a:rPr lang="en-GB" dirty="0" smtClean="0"/>
              <a:t>reflections </a:t>
            </a:r>
            <a:r>
              <a:rPr lang="en-GB" dirty="0"/>
              <a:t>on the dynamics of </a:t>
            </a:r>
            <a:r>
              <a:rPr lang="en-GB" dirty="0" smtClean="0"/>
              <a:t>“social consciousness” and on </a:t>
            </a:r>
            <a:r>
              <a:rPr lang="en-GB" b="1" dirty="0" smtClean="0"/>
              <a:t>generations</a:t>
            </a:r>
            <a:r>
              <a:rPr lang="en-GB" dirty="0" smtClean="0"/>
              <a:t> </a:t>
            </a:r>
            <a:r>
              <a:rPr lang="en-GB" dirty="0"/>
              <a:t>(1928</a:t>
            </a:r>
            <a:r>
              <a:rPr lang="en-GB" dirty="0" smtClean="0"/>
              <a:t>) </a:t>
            </a:r>
          </a:p>
          <a:p>
            <a:pPr>
              <a:spcAft>
                <a:spcPts val="600"/>
              </a:spcAft>
            </a:pPr>
            <a:r>
              <a:rPr lang="en-GB" sz="1600" i="1" dirty="0" smtClean="0"/>
              <a:t>«[…] </a:t>
            </a:r>
            <a:r>
              <a:rPr lang="en-GB" sz="1600" i="1" dirty="0"/>
              <a:t>individuals that grow up in the same period, live in the years with the maximum capacity of assimilation, but also that then live the experience of the same decisive influences coming from the dominant intellectual culture and socio-political situations. They are a generation [and] a contemporary reality because these influences are </a:t>
            </a:r>
            <a:r>
              <a:rPr lang="en-GB" sz="1600" i="1" dirty="0" smtClean="0"/>
              <a:t>unitary…»</a:t>
            </a:r>
            <a:endParaRPr lang="it-IT" dirty="0"/>
          </a:p>
        </p:txBody>
      </p:sp>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78123" y="1881070"/>
            <a:ext cx="1694978" cy="2584942"/>
          </a:xfrm>
          <a:prstGeom prst="rect">
            <a:avLst/>
          </a:prstGeom>
          <a:effectLst>
            <a:outerShdw blurRad="292100" dist="139700" dir="2700000" algn="tl" rotWithShape="0">
              <a:prstClr val="black">
                <a:alpha val="65000"/>
              </a:prstClr>
            </a:outerShdw>
          </a:effectLst>
        </p:spPr>
      </p:pic>
      <p:sp>
        <p:nvSpPr>
          <p:cNvPr id="6" name="Rettangolo 5"/>
          <p:cNvSpPr/>
          <p:nvPr/>
        </p:nvSpPr>
        <p:spPr>
          <a:xfrm>
            <a:off x="5402134" y="4916151"/>
            <a:ext cx="1846956" cy="1323439"/>
          </a:xfrm>
          <a:prstGeom prst="rect">
            <a:avLst/>
          </a:prstGeom>
        </p:spPr>
        <p:txBody>
          <a:bodyPr wrap="square">
            <a:spAutoFit/>
          </a:bodyPr>
          <a:lstStyle/>
          <a:p>
            <a:r>
              <a:rPr lang="en-US" sz="1600" i="1" dirty="0" smtClean="0"/>
              <a:t>Identity. The Demand for Dignity and the Politics of Resentment </a:t>
            </a:r>
            <a:r>
              <a:rPr lang="it-IT" sz="1600" dirty="0" smtClean="0"/>
              <a:t>(Francis Fukuyama - 2018)</a:t>
            </a:r>
            <a:endParaRPr lang="it-IT" sz="1600" dirty="0"/>
          </a:p>
        </p:txBody>
      </p:sp>
      <p:pic>
        <p:nvPicPr>
          <p:cNvPr id="8" name="Immagin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9878" y="1881070"/>
            <a:ext cx="1694978" cy="2584942"/>
          </a:xfrm>
          <a:prstGeom prst="rect">
            <a:avLst/>
          </a:prstGeom>
          <a:effectLst>
            <a:outerShdw blurRad="292100" dist="139700" dir="2700000" algn="tl" rotWithShape="0">
              <a:prstClr val="black">
                <a:alpha val="65000"/>
              </a:prstClr>
            </a:outerShdw>
          </a:effectLst>
        </p:spPr>
      </p:pic>
      <p:sp>
        <p:nvSpPr>
          <p:cNvPr id="9" name="Rettangolo 8"/>
          <p:cNvSpPr/>
          <p:nvPr/>
        </p:nvSpPr>
        <p:spPr>
          <a:xfrm>
            <a:off x="7547431" y="4901637"/>
            <a:ext cx="1846956" cy="830997"/>
          </a:xfrm>
          <a:prstGeom prst="rect">
            <a:avLst/>
          </a:prstGeom>
        </p:spPr>
        <p:txBody>
          <a:bodyPr wrap="square">
            <a:spAutoFit/>
          </a:bodyPr>
          <a:lstStyle/>
          <a:p>
            <a:r>
              <a:rPr lang="en-US" sz="1600" i="1" dirty="0" smtClean="0"/>
              <a:t>Das Problem der </a:t>
            </a:r>
            <a:r>
              <a:rPr lang="en-US" sz="1600" i="1" dirty="0" err="1" smtClean="0"/>
              <a:t>Generationen</a:t>
            </a:r>
            <a:r>
              <a:rPr lang="en-US" sz="1600" i="1" dirty="0" smtClean="0"/>
              <a:t> </a:t>
            </a:r>
            <a:r>
              <a:rPr lang="it-IT" sz="1600" dirty="0" smtClean="0"/>
              <a:t>(Karl Mannheim - 1928)</a:t>
            </a:r>
            <a:endParaRPr lang="it-IT" sz="1600" dirty="0"/>
          </a:p>
        </p:txBody>
      </p:sp>
    </p:spTree>
    <p:extLst>
      <p:ext uri="{BB962C8B-B14F-4D97-AF65-F5344CB8AC3E}">
        <p14:creationId xmlns:p14="http://schemas.microsoft.com/office/powerpoint/2010/main" val="7558853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424501"/>
            <a:ext cx="8935626" cy="701731"/>
          </a:xfrm>
          <a:prstGeom prst="rect">
            <a:avLst/>
          </a:prstGeom>
        </p:spPr>
        <p:txBody>
          <a:bodyPr wrap="square">
            <a:spAutoFit/>
          </a:bodyPr>
          <a:lstStyle/>
          <a:p>
            <a:r>
              <a:rPr lang="en-US" dirty="0" smtClean="0">
                <a:solidFill>
                  <a:srgbClr val="C00000"/>
                </a:solidFill>
              </a:rPr>
              <a:t>Main findings 1</a:t>
            </a:r>
            <a:endParaRPr lang="it-IT" dirty="0">
              <a:solidFill>
                <a:srgbClr val="C00000"/>
              </a:solidFill>
            </a:endParaRPr>
          </a:p>
        </p:txBody>
      </p:sp>
      <p:graphicFrame>
        <p:nvGraphicFramePr>
          <p:cNvPr id="5" name="Grafico 4"/>
          <p:cNvGraphicFramePr/>
          <p:nvPr>
            <p:extLst>
              <p:ext uri="{D42A27DB-BD31-4B8C-83A1-F6EECF244321}">
                <p14:modId xmlns:p14="http://schemas.microsoft.com/office/powerpoint/2010/main" val="734703627"/>
              </p:ext>
            </p:extLst>
          </p:nvPr>
        </p:nvGraphicFramePr>
        <p:xfrm>
          <a:off x="453009" y="2384243"/>
          <a:ext cx="8595945" cy="4190186"/>
        </p:xfrm>
        <a:graphic>
          <a:graphicData uri="http://schemas.openxmlformats.org/drawingml/2006/chart">
            <c:chart xmlns:c="http://schemas.openxmlformats.org/drawingml/2006/chart" xmlns:r="http://schemas.openxmlformats.org/officeDocument/2006/relationships" r:id="rId2"/>
          </a:graphicData>
        </a:graphic>
      </p:graphicFrame>
      <p:sp>
        <p:nvSpPr>
          <p:cNvPr id="3" name="CasellaDiTesto 2"/>
          <p:cNvSpPr txBox="1"/>
          <p:nvPr/>
        </p:nvSpPr>
        <p:spPr>
          <a:xfrm>
            <a:off x="358771" y="1799772"/>
            <a:ext cx="8784420" cy="369332"/>
          </a:xfrm>
          <a:prstGeom prst="rect">
            <a:avLst/>
          </a:prstGeom>
          <a:noFill/>
        </p:spPr>
        <p:txBody>
          <a:bodyPr wrap="square" rtlCol="0">
            <a:spAutoFit/>
          </a:bodyPr>
          <a:lstStyle/>
          <a:p>
            <a:r>
              <a:rPr lang="it-IT" b="1" i="1" dirty="0" smtClean="0">
                <a:solidFill>
                  <a:srgbClr val="C00000"/>
                </a:solidFill>
              </a:rPr>
              <a:t>In </a:t>
            </a:r>
            <a:r>
              <a:rPr lang="it-IT" b="1" i="1" dirty="0" err="1" smtClean="0">
                <a:solidFill>
                  <a:srgbClr val="C00000"/>
                </a:solidFill>
              </a:rPr>
              <a:t>your</a:t>
            </a:r>
            <a:r>
              <a:rPr lang="it-IT" b="1" i="1" dirty="0" smtClean="0">
                <a:solidFill>
                  <a:srgbClr val="C00000"/>
                </a:solidFill>
              </a:rPr>
              <a:t> opinion, </a:t>
            </a:r>
            <a:r>
              <a:rPr lang="it-IT" b="1" i="1" dirty="0" err="1" smtClean="0">
                <a:solidFill>
                  <a:srgbClr val="C00000"/>
                </a:solidFill>
              </a:rPr>
              <a:t>what</a:t>
            </a:r>
            <a:r>
              <a:rPr lang="it-IT" b="1" i="1" dirty="0" smtClean="0">
                <a:solidFill>
                  <a:srgbClr val="C00000"/>
                </a:solidFill>
              </a:rPr>
              <a:t> are the </a:t>
            </a:r>
            <a:r>
              <a:rPr lang="it-IT" b="1" i="1" dirty="0" err="1" smtClean="0">
                <a:solidFill>
                  <a:srgbClr val="C00000"/>
                </a:solidFill>
              </a:rPr>
              <a:t>most</a:t>
            </a:r>
            <a:r>
              <a:rPr lang="it-IT" b="1" i="1" dirty="0" smtClean="0">
                <a:solidFill>
                  <a:srgbClr val="C00000"/>
                </a:solidFill>
              </a:rPr>
              <a:t> </a:t>
            </a:r>
            <a:r>
              <a:rPr lang="it-IT" b="1" i="1" dirty="0" err="1" smtClean="0">
                <a:solidFill>
                  <a:srgbClr val="C00000"/>
                </a:solidFill>
              </a:rPr>
              <a:t>important</a:t>
            </a:r>
            <a:r>
              <a:rPr lang="it-IT" b="1" i="1" dirty="0" smtClean="0">
                <a:solidFill>
                  <a:srgbClr val="C00000"/>
                </a:solidFill>
              </a:rPr>
              <a:t> </a:t>
            </a:r>
            <a:r>
              <a:rPr lang="it-IT" b="1" i="1" dirty="0" err="1" smtClean="0">
                <a:solidFill>
                  <a:srgbClr val="C00000"/>
                </a:solidFill>
              </a:rPr>
              <a:t>aspects</a:t>
            </a:r>
            <a:r>
              <a:rPr lang="it-IT" b="1" i="1" dirty="0" smtClean="0">
                <a:solidFill>
                  <a:srgbClr val="C00000"/>
                </a:solidFill>
              </a:rPr>
              <a:t> of work?</a:t>
            </a:r>
            <a:r>
              <a:rPr lang="it-IT" i="1" dirty="0" smtClean="0">
                <a:solidFill>
                  <a:srgbClr val="C00000"/>
                </a:solidFill>
              </a:rPr>
              <a:t> </a:t>
            </a:r>
            <a:r>
              <a:rPr lang="it-IT" sz="1600" dirty="0" smtClean="0">
                <a:solidFill>
                  <a:srgbClr val="C00000"/>
                </a:solidFill>
              </a:rPr>
              <a:t>(</a:t>
            </a:r>
            <a:r>
              <a:rPr lang="it-IT" sz="1600" dirty="0" err="1" smtClean="0">
                <a:solidFill>
                  <a:srgbClr val="C00000"/>
                </a:solidFill>
              </a:rPr>
              <a:t>max</a:t>
            </a:r>
            <a:r>
              <a:rPr lang="it-IT" sz="1600" dirty="0" smtClean="0">
                <a:solidFill>
                  <a:srgbClr val="C00000"/>
                </a:solidFill>
              </a:rPr>
              <a:t> 3 </a:t>
            </a:r>
            <a:r>
              <a:rPr lang="it-IT" sz="1600" dirty="0" err="1" smtClean="0">
                <a:solidFill>
                  <a:srgbClr val="C00000"/>
                </a:solidFill>
              </a:rPr>
              <a:t>options</a:t>
            </a:r>
            <a:r>
              <a:rPr lang="it-IT" sz="1600" dirty="0" smtClean="0">
                <a:solidFill>
                  <a:srgbClr val="C00000"/>
                </a:solidFill>
              </a:rPr>
              <a:t>)</a:t>
            </a:r>
            <a:endParaRPr lang="it-IT" sz="1600" dirty="0">
              <a:solidFill>
                <a:srgbClr val="C00000"/>
              </a:solidFill>
            </a:endParaRPr>
          </a:p>
        </p:txBody>
      </p:sp>
      <p:cxnSp>
        <p:nvCxnSpPr>
          <p:cNvPr id="8" name="Connettore diritto 7"/>
          <p:cNvCxnSpPr/>
          <p:nvPr/>
        </p:nvCxnSpPr>
        <p:spPr>
          <a:xfrm>
            <a:off x="2612571" y="2830286"/>
            <a:ext cx="153851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Connettore diritto 8"/>
          <p:cNvCxnSpPr/>
          <p:nvPr/>
        </p:nvCxnSpPr>
        <p:spPr>
          <a:xfrm>
            <a:off x="3599543" y="3222171"/>
            <a:ext cx="56605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ttore diritto 10"/>
          <p:cNvCxnSpPr/>
          <p:nvPr/>
        </p:nvCxnSpPr>
        <p:spPr>
          <a:xfrm>
            <a:off x="2815771" y="5384800"/>
            <a:ext cx="133531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9063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424501"/>
            <a:ext cx="8935626" cy="701731"/>
          </a:xfrm>
          <a:prstGeom prst="rect">
            <a:avLst/>
          </a:prstGeom>
        </p:spPr>
        <p:txBody>
          <a:bodyPr wrap="square">
            <a:spAutoFit/>
          </a:bodyPr>
          <a:lstStyle/>
          <a:p>
            <a:r>
              <a:rPr lang="en-US" dirty="0">
                <a:solidFill>
                  <a:srgbClr val="C00000"/>
                </a:solidFill>
              </a:rPr>
              <a:t>Main findings </a:t>
            </a:r>
            <a:r>
              <a:rPr lang="en-US" dirty="0" smtClean="0">
                <a:solidFill>
                  <a:srgbClr val="C00000"/>
                </a:solidFill>
              </a:rPr>
              <a:t>2</a:t>
            </a:r>
            <a:endParaRPr lang="it-IT" dirty="0">
              <a:solidFill>
                <a:srgbClr val="C00000"/>
              </a:solidFill>
            </a:endParaRPr>
          </a:p>
        </p:txBody>
      </p:sp>
      <p:graphicFrame>
        <p:nvGraphicFramePr>
          <p:cNvPr id="2" name="Tabella 1"/>
          <p:cNvGraphicFramePr>
            <a:graphicFrameLocks noGrp="1"/>
          </p:cNvGraphicFramePr>
          <p:nvPr>
            <p:extLst>
              <p:ext uri="{D42A27DB-BD31-4B8C-83A1-F6EECF244321}">
                <p14:modId xmlns:p14="http://schemas.microsoft.com/office/powerpoint/2010/main" val="998457390"/>
              </p:ext>
            </p:extLst>
          </p:nvPr>
        </p:nvGraphicFramePr>
        <p:xfrm>
          <a:off x="123701" y="2418019"/>
          <a:ext cx="9429731" cy="4331855"/>
        </p:xfrm>
        <a:graphic>
          <a:graphicData uri="http://schemas.openxmlformats.org/drawingml/2006/table">
            <a:tbl>
              <a:tblPr firstRow="1" firstCol="1" bandRow="1">
                <a:tableStyleId>{21E4AEA4-8DFA-4A89-87EB-49C32662AFE0}</a:tableStyleId>
              </a:tblPr>
              <a:tblGrid>
                <a:gridCol w="313067">
                  <a:extLst>
                    <a:ext uri="{9D8B030D-6E8A-4147-A177-3AD203B41FA5}">
                      <a16:colId xmlns:a16="http://schemas.microsoft.com/office/drawing/2014/main" val="2962979038"/>
                    </a:ext>
                  </a:extLst>
                </a:gridCol>
                <a:gridCol w="4126450">
                  <a:extLst>
                    <a:ext uri="{9D8B030D-6E8A-4147-A177-3AD203B41FA5}">
                      <a16:colId xmlns:a16="http://schemas.microsoft.com/office/drawing/2014/main" val="1476889411"/>
                    </a:ext>
                  </a:extLst>
                </a:gridCol>
                <a:gridCol w="505433">
                  <a:extLst>
                    <a:ext uri="{9D8B030D-6E8A-4147-A177-3AD203B41FA5}">
                      <a16:colId xmlns:a16="http://schemas.microsoft.com/office/drawing/2014/main" val="2091745220"/>
                    </a:ext>
                  </a:extLst>
                </a:gridCol>
                <a:gridCol w="513284">
                  <a:extLst>
                    <a:ext uri="{9D8B030D-6E8A-4147-A177-3AD203B41FA5}">
                      <a16:colId xmlns:a16="http://schemas.microsoft.com/office/drawing/2014/main" val="2910726151"/>
                    </a:ext>
                  </a:extLst>
                </a:gridCol>
                <a:gridCol w="3971497">
                  <a:extLst>
                    <a:ext uri="{9D8B030D-6E8A-4147-A177-3AD203B41FA5}">
                      <a16:colId xmlns:a16="http://schemas.microsoft.com/office/drawing/2014/main" val="1924436048"/>
                    </a:ext>
                  </a:extLst>
                </a:gridCol>
              </a:tblGrid>
              <a:tr h="250763">
                <a:tc>
                  <a:txBody>
                    <a:bodyPr/>
                    <a:lstStyle/>
                    <a:p>
                      <a:pPr>
                        <a:lnSpc>
                          <a:spcPct val="107000"/>
                        </a:lnSpc>
                        <a:spcAft>
                          <a:spcPts val="0"/>
                        </a:spcAft>
                      </a:pPr>
                      <a:r>
                        <a:rPr lang="it-IT" sz="1600" kern="100" dirty="0">
                          <a:effectLst/>
                        </a:rPr>
                        <a:t>#</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it-IT" sz="1600" kern="100" dirty="0" smtClean="0">
                          <a:effectLst/>
                        </a:rPr>
                        <a:t>Statement A</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it-IT" sz="1600" kern="100" dirty="0" smtClean="0">
                          <a:effectLst/>
                        </a:rPr>
                        <a:t>a.v.</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it-IT" sz="1600" kern="100" dirty="0" smtClean="0">
                          <a:effectLst/>
                        </a:rPr>
                        <a:t>%</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it-IT" sz="1600" kern="100" dirty="0" smtClean="0">
                          <a:effectLst/>
                        </a:rPr>
                        <a:t>Statement B</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61349113"/>
                  </a:ext>
                </a:extLst>
              </a:tr>
              <a:tr h="407490">
                <a:tc>
                  <a:txBody>
                    <a:bodyPr/>
                    <a:lstStyle/>
                    <a:p>
                      <a:pPr>
                        <a:lnSpc>
                          <a:spcPct val="107000"/>
                        </a:lnSpc>
                        <a:spcAft>
                          <a:spcPts val="0"/>
                        </a:spcAft>
                      </a:pPr>
                      <a:r>
                        <a:rPr lang="it-IT" sz="1600" kern="100" dirty="0">
                          <a:effectLst/>
                        </a:rPr>
                        <a:t>1</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It's hard to land your dream job</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a:effectLst/>
                        </a:rPr>
                        <a:t>358</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dirty="0" smtClean="0">
                          <a:effectLst/>
                        </a:rPr>
                        <a:t>53.4</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With commitment and sacrifice, professional success is guaranteed</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62629671"/>
                  </a:ext>
                </a:extLst>
              </a:tr>
              <a:tr h="199135">
                <a:tc>
                  <a:txBody>
                    <a:bodyPr/>
                    <a:lstStyle/>
                    <a:p>
                      <a:pPr>
                        <a:lnSpc>
                          <a:spcPct val="107000"/>
                        </a:lnSpc>
                        <a:spcAft>
                          <a:spcPts val="0"/>
                        </a:spcAft>
                      </a:pPr>
                      <a:r>
                        <a:rPr lang="it-IT" sz="1600" kern="100" dirty="0">
                          <a:effectLst/>
                        </a:rPr>
                        <a:t>2</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Work is one of the clearest expressions of who we are</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a:effectLst/>
                        </a:rPr>
                        <a:t>347</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dirty="0" smtClean="0">
                          <a:effectLst/>
                        </a:rPr>
                        <a:t>51.8</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Work is just a way to earn a living</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60443794"/>
                  </a:ext>
                </a:extLst>
              </a:tr>
              <a:tr h="407490">
                <a:tc>
                  <a:txBody>
                    <a:bodyPr/>
                    <a:lstStyle/>
                    <a:p>
                      <a:pPr>
                        <a:lnSpc>
                          <a:spcPct val="107000"/>
                        </a:lnSpc>
                        <a:spcAft>
                          <a:spcPts val="0"/>
                        </a:spcAft>
                      </a:pPr>
                      <a:r>
                        <a:rPr lang="it-IT" sz="1600" kern="100" dirty="0">
                          <a:effectLst/>
                        </a:rPr>
                        <a:t>3</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Working beyond your scheduled hours can help you achieve success faster</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a:effectLst/>
                        </a:rPr>
                        <a:t>137</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dirty="0" smtClean="0">
                          <a:effectLst/>
                        </a:rPr>
                        <a:t>20.4</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Working beyond scheduled hours can threaten work-life balance</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979427216"/>
                  </a:ext>
                </a:extLst>
              </a:tr>
              <a:tr h="407490">
                <a:tc>
                  <a:txBody>
                    <a:bodyPr/>
                    <a:lstStyle/>
                    <a:p>
                      <a:pPr>
                        <a:lnSpc>
                          <a:spcPct val="107000"/>
                        </a:lnSpc>
                        <a:spcAft>
                          <a:spcPts val="0"/>
                        </a:spcAft>
                      </a:pPr>
                      <a:r>
                        <a:rPr lang="it-IT" sz="1600" kern="100" dirty="0">
                          <a:effectLst/>
                        </a:rPr>
                        <a:t>4</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It is right that the State helps the unemployed people with economic support measures and professional retraining</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a:effectLst/>
                        </a:rPr>
                        <a:t>535</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dirty="0" smtClean="0">
                          <a:effectLst/>
                        </a:rPr>
                        <a:t>79.9</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I don't understand why an infinite amount of public money should be used to help those who don't want to work</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15517157"/>
                  </a:ext>
                </a:extLst>
              </a:tr>
              <a:tr h="407490">
                <a:tc>
                  <a:txBody>
                    <a:bodyPr/>
                    <a:lstStyle/>
                    <a:p>
                      <a:pPr>
                        <a:lnSpc>
                          <a:spcPct val="107000"/>
                        </a:lnSpc>
                        <a:spcAft>
                          <a:spcPts val="0"/>
                        </a:spcAft>
                      </a:pPr>
                      <a:r>
                        <a:rPr lang="it-IT" sz="1600" kern="100" dirty="0">
                          <a:effectLst/>
                        </a:rPr>
                        <a:t>5</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I have very clear ideas about the career path to take</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a:effectLst/>
                        </a:rPr>
                        <a:t>239</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dirty="0" smtClean="0">
                          <a:effectLst/>
                        </a:rPr>
                        <a:t>35.6</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I'm not so sure which career path to take</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70725851"/>
                  </a:ext>
                </a:extLst>
              </a:tr>
              <a:tr h="407490">
                <a:tc>
                  <a:txBody>
                    <a:bodyPr/>
                    <a:lstStyle/>
                    <a:p>
                      <a:pPr>
                        <a:lnSpc>
                          <a:spcPct val="107000"/>
                        </a:lnSpc>
                        <a:spcAft>
                          <a:spcPts val="0"/>
                        </a:spcAft>
                      </a:pPr>
                      <a:r>
                        <a:rPr lang="it-IT" sz="1600" kern="100" dirty="0">
                          <a:effectLst/>
                        </a:rPr>
                        <a:t>6</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In life I would like to find the ideal job, establish my role, and become attached to colleagues</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a:effectLst/>
                        </a:rPr>
                        <a:t>504</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dirty="0" smtClean="0">
                          <a:effectLst/>
                        </a:rPr>
                        <a:t>75.2</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In life I would like to change jobs several times and always have new experiences</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097677174"/>
                  </a:ext>
                </a:extLst>
              </a:tr>
              <a:tr h="407490">
                <a:tc>
                  <a:txBody>
                    <a:bodyPr/>
                    <a:lstStyle/>
                    <a:p>
                      <a:pPr>
                        <a:lnSpc>
                          <a:spcPct val="107000"/>
                        </a:lnSpc>
                        <a:spcAft>
                          <a:spcPts val="0"/>
                        </a:spcAft>
                      </a:pPr>
                      <a:r>
                        <a:rPr lang="it-IT" sz="1600" kern="100" dirty="0">
                          <a:effectLst/>
                        </a:rPr>
                        <a:t>7</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Employers tend to overexploit their employees</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a:effectLst/>
                        </a:rPr>
                        <a:t>517</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dirty="0" smtClean="0">
                          <a:effectLst/>
                        </a:rPr>
                        <a:t>77.2</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Employers understand the importance of the psycho-physical well-being of their employees</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94449580"/>
                  </a:ext>
                </a:extLst>
              </a:tr>
              <a:tr h="407490">
                <a:tc>
                  <a:txBody>
                    <a:bodyPr/>
                    <a:lstStyle/>
                    <a:p>
                      <a:pPr>
                        <a:lnSpc>
                          <a:spcPct val="107000"/>
                        </a:lnSpc>
                        <a:spcAft>
                          <a:spcPts val="0"/>
                        </a:spcAft>
                      </a:pPr>
                      <a:r>
                        <a:rPr lang="it-IT" sz="1600" kern="100" dirty="0">
                          <a:effectLst/>
                        </a:rPr>
                        <a:t>8</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I would gladly be available at the weekend to complete a work procedure and lighten the following days</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dirty="0">
                          <a:effectLst/>
                        </a:rPr>
                        <a:t>444</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dirty="0" smtClean="0">
                          <a:effectLst/>
                        </a:rPr>
                        <a:t>66.2</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I would be unavailable to work on weekends, even if it was for a short time</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01873253"/>
                  </a:ext>
                </a:extLst>
              </a:tr>
              <a:tr h="407490">
                <a:tc>
                  <a:txBody>
                    <a:bodyPr/>
                    <a:lstStyle/>
                    <a:p>
                      <a:pPr>
                        <a:lnSpc>
                          <a:spcPct val="107000"/>
                        </a:lnSpc>
                        <a:spcAft>
                          <a:spcPts val="0"/>
                        </a:spcAft>
                      </a:pPr>
                      <a:r>
                        <a:rPr lang="it-IT" sz="1600" kern="100" dirty="0">
                          <a:effectLst/>
                        </a:rPr>
                        <a:t>9</a:t>
                      </a:r>
                      <a:endParaRPr lang="it-IT"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I think I would be more productive in a formal, rigid and highly regulated work climate</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a:effectLst/>
                        </a:rPr>
                        <a:t>203</a:t>
                      </a:r>
                      <a:endParaRPr lang="it-IT"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it-IT" sz="1400" kern="100" dirty="0" smtClean="0">
                          <a:effectLst/>
                        </a:rPr>
                        <a:t>30.3</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400" kern="100" dirty="0" smtClean="0">
                          <a:effectLst/>
                        </a:rPr>
                        <a:t>I think I would be more productive in an informal, flexible, and unregulated work climate</a:t>
                      </a:r>
                      <a:endParaRPr lang="it-IT"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0086130"/>
                  </a:ext>
                </a:extLst>
              </a:tr>
            </a:tbl>
          </a:graphicData>
        </a:graphic>
      </p:graphicFrame>
      <p:sp>
        <p:nvSpPr>
          <p:cNvPr id="5" name="CasellaDiTesto 4"/>
          <p:cNvSpPr txBox="1"/>
          <p:nvPr/>
        </p:nvSpPr>
        <p:spPr>
          <a:xfrm>
            <a:off x="0" y="1639080"/>
            <a:ext cx="9716338" cy="369332"/>
          </a:xfrm>
          <a:prstGeom prst="rect">
            <a:avLst/>
          </a:prstGeom>
          <a:noFill/>
        </p:spPr>
        <p:txBody>
          <a:bodyPr wrap="square" rtlCol="0">
            <a:spAutoFit/>
          </a:bodyPr>
          <a:lstStyle/>
          <a:p>
            <a:r>
              <a:rPr lang="en-US" b="1" i="1" dirty="0">
                <a:solidFill>
                  <a:srgbClr val="C00000"/>
                </a:solidFill>
              </a:rPr>
              <a:t>for each pair of statements, select the one in which you recognize yourself </a:t>
            </a:r>
            <a:r>
              <a:rPr lang="en-US" b="1" i="1" dirty="0" smtClean="0">
                <a:solidFill>
                  <a:srgbClr val="C00000"/>
                </a:solidFill>
              </a:rPr>
              <a:t>most </a:t>
            </a:r>
            <a:r>
              <a:rPr lang="it-IT" sz="1600" dirty="0" smtClean="0">
                <a:solidFill>
                  <a:srgbClr val="C00000"/>
                </a:solidFill>
              </a:rPr>
              <a:t>(</a:t>
            </a:r>
            <a:r>
              <a:rPr lang="it-IT" sz="1600" dirty="0" err="1" smtClean="0">
                <a:solidFill>
                  <a:srgbClr val="C00000"/>
                </a:solidFill>
              </a:rPr>
              <a:t>forced-choice</a:t>
            </a:r>
            <a:r>
              <a:rPr lang="it-IT" sz="1600" dirty="0" smtClean="0">
                <a:solidFill>
                  <a:srgbClr val="C00000"/>
                </a:solidFill>
              </a:rPr>
              <a:t> </a:t>
            </a:r>
            <a:r>
              <a:rPr lang="it-IT" sz="1600" dirty="0" err="1" smtClean="0">
                <a:solidFill>
                  <a:srgbClr val="C00000"/>
                </a:solidFill>
              </a:rPr>
              <a:t>method</a:t>
            </a:r>
            <a:r>
              <a:rPr lang="it-IT" sz="1600" dirty="0" smtClean="0">
                <a:solidFill>
                  <a:srgbClr val="C00000"/>
                </a:solidFill>
              </a:rPr>
              <a:t>)</a:t>
            </a:r>
            <a:endParaRPr lang="it-IT" sz="1600" dirty="0">
              <a:solidFill>
                <a:srgbClr val="C00000"/>
              </a:solidFill>
            </a:endParaRPr>
          </a:p>
        </p:txBody>
      </p:sp>
      <p:sp>
        <p:nvSpPr>
          <p:cNvPr id="3" name="Ovale 2"/>
          <p:cNvSpPr/>
          <p:nvPr/>
        </p:nvSpPr>
        <p:spPr>
          <a:xfrm>
            <a:off x="5008728" y="3971499"/>
            <a:ext cx="600502" cy="436728"/>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Ovale 5"/>
          <p:cNvSpPr/>
          <p:nvPr/>
        </p:nvSpPr>
        <p:spPr>
          <a:xfrm>
            <a:off x="5008728" y="4967784"/>
            <a:ext cx="600502" cy="397949"/>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Ovale 6"/>
          <p:cNvSpPr/>
          <p:nvPr/>
        </p:nvSpPr>
        <p:spPr>
          <a:xfrm>
            <a:off x="5008728" y="5421408"/>
            <a:ext cx="600502" cy="392539"/>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Ovale 7"/>
          <p:cNvSpPr/>
          <p:nvPr/>
        </p:nvSpPr>
        <p:spPr>
          <a:xfrm>
            <a:off x="5008728" y="3411942"/>
            <a:ext cx="600502" cy="395783"/>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Ovale 9"/>
          <p:cNvSpPr/>
          <p:nvPr/>
        </p:nvSpPr>
        <p:spPr>
          <a:xfrm>
            <a:off x="5008728" y="6326795"/>
            <a:ext cx="600502" cy="395783"/>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Freccia circolare in su 10"/>
          <p:cNvSpPr/>
          <p:nvPr/>
        </p:nvSpPr>
        <p:spPr>
          <a:xfrm rot="10588971">
            <a:off x="4162566" y="2158625"/>
            <a:ext cx="941691" cy="245833"/>
          </a:xfrm>
          <a:prstGeom prst="curvedUpArrow">
            <a:avLst>
              <a:gd name="adj1" fmla="val 25000"/>
              <a:gd name="adj2" fmla="val 53887"/>
              <a:gd name="adj3" fmla="val 28856"/>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FF6600"/>
              </a:solidFill>
            </a:endParaRPr>
          </a:p>
        </p:txBody>
      </p:sp>
    </p:spTree>
    <p:extLst>
      <p:ext uri="{BB962C8B-B14F-4D97-AF65-F5344CB8AC3E}">
        <p14:creationId xmlns:p14="http://schemas.microsoft.com/office/powerpoint/2010/main" val="32442100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119803"/>
            <a:ext cx="8935626" cy="1311128"/>
          </a:xfrm>
          <a:prstGeom prst="rect">
            <a:avLst/>
          </a:prstGeom>
        </p:spPr>
        <p:txBody>
          <a:bodyPr wrap="square">
            <a:spAutoFit/>
          </a:bodyPr>
          <a:lstStyle/>
          <a:p>
            <a:r>
              <a:rPr lang="en-US" dirty="0" smtClean="0">
                <a:solidFill>
                  <a:srgbClr val="C00000"/>
                </a:solidFill>
              </a:rPr>
              <a:t>Multiple Correspondence Analysis </a:t>
            </a:r>
            <a:r>
              <a:rPr lang="en-US" dirty="0">
                <a:solidFill>
                  <a:srgbClr val="C00000"/>
                </a:solidFill>
              </a:rPr>
              <a:t>+ Cluster analysis</a:t>
            </a:r>
            <a:endParaRPr lang="it-IT" dirty="0">
              <a:solidFill>
                <a:srgbClr val="C00000"/>
              </a:solidFill>
            </a:endParaRPr>
          </a:p>
        </p:txBody>
      </p:sp>
      <p:sp>
        <p:nvSpPr>
          <p:cNvPr id="3" name="Rettangolo 2"/>
          <p:cNvSpPr/>
          <p:nvPr/>
        </p:nvSpPr>
        <p:spPr>
          <a:xfrm>
            <a:off x="258357" y="1701108"/>
            <a:ext cx="9242416" cy="2492990"/>
          </a:xfrm>
          <a:prstGeom prst="rect">
            <a:avLst/>
          </a:prstGeom>
        </p:spPr>
        <p:txBody>
          <a:bodyPr wrap="square">
            <a:spAutoFit/>
          </a:bodyPr>
          <a:lstStyle/>
          <a:p>
            <a:pPr>
              <a:spcAft>
                <a:spcPts val="600"/>
              </a:spcAft>
            </a:pPr>
            <a:r>
              <a:rPr lang="en-GB" b="1" dirty="0" smtClean="0">
                <a:solidFill>
                  <a:srgbClr val="C00000"/>
                </a:solidFill>
              </a:rPr>
              <a:t>MCA</a:t>
            </a:r>
          </a:p>
          <a:p>
            <a:pPr marL="285750" indent="-285750">
              <a:spcAft>
                <a:spcPts val="600"/>
              </a:spcAft>
              <a:buFont typeface="Arial" panose="020B0604020202020204" pitchFamily="34" charset="0"/>
              <a:buChar char="•"/>
            </a:pPr>
            <a:r>
              <a:rPr lang="en-GB" dirty="0" smtClean="0"/>
              <a:t>2 factors extracted:</a:t>
            </a:r>
            <a:r>
              <a:rPr lang="it-IT" dirty="0" smtClean="0"/>
              <a:t> </a:t>
            </a:r>
          </a:p>
          <a:p>
            <a:pPr marL="742950" lvl="1" indent="-285750">
              <a:spcAft>
                <a:spcPts val="600"/>
              </a:spcAft>
              <a:buFont typeface="Wingdings" panose="05000000000000000000" pitchFamily="2" charset="2"/>
              <a:buChar char="Ø"/>
            </a:pPr>
            <a:r>
              <a:rPr lang="it-IT" dirty="0" smtClean="0"/>
              <a:t>FAC 1 (37.4% VA) = «</a:t>
            </a:r>
            <a:r>
              <a:rPr lang="it-IT" dirty="0" err="1" smtClean="0"/>
              <a:t>exaltation</a:t>
            </a:r>
            <a:r>
              <a:rPr lang="it-IT" dirty="0" smtClean="0"/>
              <a:t> of work» </a:t>
            </a:r>
            <a:r>
              <a:rPr lang="it-IT" i="1" dirty="0" smtClean="0"/>
              <a:t>VS</a:t>
            </a:r>
            <a:r>
              <a:rPr lang="it-IT" dirty="0" smtClean="0"/>
              <a:t> «life </a:t>
            </a:r>
            <a:r>
              <a:rPr lang="it-IT" dirty="0" err="1" smtClean="0"/>
              <a:t>beyond</a:t>
            </a:r>
            <a:r>
              <a:rPr lang="it-IT" dirty="0" smtClean="0"/>
              <a:t> work»</a:t>
            </a:r>
          </a:p>
          <a:p>
            <a:pPr marL="742950" lvl="1" indent="-285750">
              <a:spcAft>
                <a:spcPts val="600"/>
              </a:spcAft>
              <a:buFont typeface="Wingdings" panose="05000000000000000000" pitchFamily="2" charset="2"/>
              <a:buChar char="Ø"/>
            </a:pPr>
            <a:r>
              <a:rPr lang="it-IT" dirty="0" smtClean="0"/>
              <a:t>FAC 2 (21.4% VA) = «social and </a:t>
            </a:r>
            <a:r>
              <a:rPr lang="it-IT" dirty="0" err="1" smtClean="0"/>
              <a:t>identitary</a:t>
            </a:r>
            <a:r>
              <a:rPr lang="it-IT" dirty="0" smtClean="0"/>
              <a:t> </a:t>
            </a:r>
            <a:r>
              <a:rPr lang="it-IT" dirty="0" err="1" smtClean="0"/>
              <a:t>aspects</a:t>
            </a:r>
            <a:r>
              <a:rPr lang="it-IT" dirty="0" smtClean="0"/>
              <a:t> of work» </a:t>
            </a:r>
            <a:r>
              <a:rPr lang="it-IT" i="1" dirty="0" smtClean="0"/>
              <a:t>VS</a:t>
            </a:r>
            <a:r>
              <a:rPr lang="it-IT" dirty="0" smtClean="0"/>
              <a:t> «work </a:t>
            </a:r>
            <a:r>
              <a:rPr lang="it-IT" dirty="0" err="1" smtClean="0"/>
              <a:t>conditions</a:t>
            </a:r>
            <a:r>
              <a:rPr lang="it-IT" dirty="0" smtClean="0"/>
              <a:t>»</a:t>
            </a:r>
          </a:p>
          <a:p>
            <a:pPr marL="742950" lvl="1" indent="-285750">
              <a:spcAft>
                <a:spcPts val="600"/>
              </a:spcAft>
              <a:buFont typeface="Wingdings" panose="05000000000000000000" pitchFamily="2" charset="2"/>
              <a:buChar char="Ø"/>
            </a:pPr>
            <a:endParaRPr lang="it-IT" dirty="0" smtClean="0"/>
          </a:p>
          <a:p>
            <a:pPr>
              <a:spcAft>
                <a:spcPts val="600"/>
              </a:spcAft>
            </a:pPr>
            <a:r>
              <a:rPr lang="it-IT" b="1" dirty="0" err="1" smtClean="0">
                <a:solidFill>
                  <a:srgbClr val="C00000"/>
                </a:solidFill>
              </a:rPr>
              <a:t>Factor</a:t>
            </a:r>
            <a:r>
              <a:rPr lang="it-IT" b="1" dirty="0" smtClean="0">
                <a:solidFill>
                  <a:srgbClr val="C00000"/>
                </a:solidFill>
              </a:rPr>
              <a:t> </a:t>
            </a:r>
            <a:r>
              <a:rPr lang="it-IT" b="1" dirty="0" err="1" smtClean="0">
                <a:solidFill>
                  <a:srgbClr val="C00000"/>
                </a:solidFill>
              </a:rPr>
              <a:t>based</a:t>
            </a:r>
            <a:r>
              <a:rPr lang="it-IT" b="1" dirty="0" smtClean="0">
                <a:solidFill>
                  <a:srgbClr val="C00000"/>
                </a:solidFill>
              </a:rPr>
              <a:t> CA</a:t>
            </a:r>
          </a:p>
          <a:p>
            <a:pPr marL="285750" indent="-285750">
              <a:spcAft>
                <a:spcPts val="600"/>
              </a:spcAft>
              <a:buFont typeface="Arial" panose="020B0604020202020204" pitchFamily="34" charset="0"/>
              <a:buChar char="•"/>
            </a:pPr>
            <a:r>
              <a:rPr lang="it-IT" dirty="0" smtClean="0"/>
              <a:t>3 clusters </a:t>
            </a:r>
            <a:r>
              <a:rPr lang="it-IT" dirty="0" err="1" smtClean="0"/>
              <a:t>identified</a:t>
            </a:r>
            <a:endParaRPr lang="it-IT" dirty="0" smtClean="0"/>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324" y="3674867"/>
            <a:ext cx="5564664" cy="3045526"/>
          </a:xfrm>
          <a:prstGeom prst="rect">
            <a:avLst/>
          </a:prstGeom>
        </p:spPr>
      </p:pic>
    </p:spTree>
    <p:extLst>
      <p:ext uri="{BB962C8B-B14F-4D97-AF65-F5344CB8AC3E}">
        <p14:creationId xmlns:p14="http://schemas.microsoft.com/office/powerpoint/2010/main" val="36058214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424501"/>
            <a:ext cx="8935626" cy="701731"/>
          </a:xfrm>
          <a:prstGeom prst="rect">
            <a:avLst/>
          </a:prstGeom>
        </p:spPr>
        <p:txBody>
          <a:bodyPr wrap="square">
            <a:spAutoFit/>
          </a:bodyPr>
          <a:lstStyle/>
          <a:p>
            <a:r>
              <a:rPr lang="en-US" dirty="0">
                <a:solidFill>
                  <a:srgbClr val="C00000"/>
                </a:solidFill>
              </a:rPr>
              <a:t>Cluster </a:t>
            </a:r>
            <a:r>
              <a:rPr lang="en-US" dirty="0" smtClean="0">
                <a:solidFill>
                  <a:srgbClr val="C00000"/>
                </a:solidFill>
              </a:rPr>
              <a:t>analysis</a:t>
            </a:r>
            <a:endParaRPr lang="it-IT" dirty="0">
              <a:solidFill>
                <a:srgbClr val="C00000"/>
              </a:solidFill>
            </a:endParaRPr>
          </a:p>
        </p:txBody>
      </p:sp>
      <p:pic>
        <p:nvPicPr>
          <p:cNvPr id="3" name="Immagin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518" y="1700631"/>
            <a:ext cx="8801693" cy="5157369"/>
          </a:xfrm>
          <a:prstGeom prst="rect">
            <a:avLst/>
          </a:prstGeom>
        </p:spPr>
      </p:pic>
    </p:spTree>
    <p:extLst>
      <p:ext uri="{BB962C8B-B14F-4D97-AF65-F5344CB8AC3E}">
        <p14:creationId xmlns:p14="http://schemas.microsoft.com/office/powerpoint/2010/main" val="36644115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424501"/>
            <a:ext cx="9306972" cy="701731"/>
          </a:xfrm>
          <a:prstGeom prst="rect">
            <a:avLst/>
          </a:prstGeom>
        </p:spPr>
        <p:txBody>
          <a:bodyPr wrap="square">
            <a:spAutoFit/>
          </a:bodyPr>
          <a:lstStyle/>
          <a:p>
            <a:r>
              <a:rPr lang="en-US" dirty="0">
                <a:solidFill>
                  <a:srgbClr val="C00000"/>
                </a:solidFill>
              </a:rPr>
              <a:t>Cluster </a:t>
            </a:r>
            <a:r>
              <a:rPr lang="en-US" dirty="0" smtClean="0">
                <a:solidFill>
                  <a:srgbClr val="C00000"/>
                </a:solidFill>
              </a:rPr>
              <a:t>1</a:t>
            </a:r>
            <a:r>
              <a:rPr lang="en-US" dirty="0">
                <a:solidFill>
                  <a:srgbClr val="C00000"/>
                </a:solidFill>
              </a:rPr>
              <a:t>: </a:t>
            </a:r>
            <a:r>
              <a:rPr lang="en-US" i="1" dirty="0" smtClean="0">
                <a:solidFill>
                  <a:srgbClr val="C00000"/>
                </a:solidFill>
              </a:rPr>
              <a:t>Stakhanovite </a:t>
            </a:r>
            <a:r>
              <a:rPr lang="en-US" i="1" dirty="0">
                <a:solidFill>
                  <a:srgbClr val="C00000"/>
                </a:solidFill>
              </a:rPr>
              <a:t>professionals</a:t>
            </a:r>
            <a:endParaRPr lang="it-IT" i="1" dirty="0">
              <a:solidFill>
                <a:srgbClr val="C00000"/>
              </a:solidFill>
            </a:endParaRPr>
          </a:p>
        </p:txBody>
      </p:sp>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30886" y="1869744"/>
            <a:ext cx="3086137" cy="1808328"/>
          </a:xfrm>
          <a:prstGeom prst="rect">
            <a:avLst/>
          </a:prstGeom>
        </p:spPr>
      </p:pic>
      <p:sp>
        <p:nvSpPr>
          <p:cNvPr id="7" name="Rettangolo 6"/>
          <p:cNvSpPr/>
          <p:nvPr/>
        </p:nvSpPr>
        <p:spPr>
          <a:xfrm>
            <a:off x="271985" y="1712373"/>
            <a:ext cx="1090363" cy="523220"/>
          </a:xfrm>
          <a:prstGeom prst="rect">
            <a:avLst/>
          </a:prstGeom>
        </p:spPr>
        <p:txBody>
          <a:bodyPr wrap="none">
            <a:spAutoFit/>
          </a:bodyPr>
          <a:lstStyle/>
          <a:p>
            <a:r>
              <a:rPr lang="en-GB" sz="2800" b="1" dirty="0" smtClean="0">
                <a:solidFill>
                  <a:srgbClr val="C00000"/>
                </a:solidFill>
              </a:rPr>
              <a:t>14.6%</a:t>
            </a:r>
            <a:endParaRPr lang="it-IT" sz="2800" dirty="0"/>
          </a:p>
        </p:txBody>
      </p:sp>
      <p:sp>
        <p:nvSpPr>
          <p:cNvPr id="8" name="Rettangolo 7"/>
          <p:cNvSpPr/>
          <p:nvPr/>
        </p:nvSpPr>
        <p:spPr>
          <a:xfrm>
            <a:off x="234886" y="2222460"/>
            <a:ext cx="6096000" cy="4247317"/>
          </a:xfrm>
          <a:prstGeom prst="rect">
            <a:avLst/>
          </a:prstGeom>
        </p:spPr>
        <p:txBody>
          <a:bodyPr wrap="square">
            <a:spAutoFit/>
          </a:bodyPr>
          <a:lstStyle/>
          <a:p>
            <a:pPr marL="285750" indent="-285750" algn="just">
              <a:spcAft>
                <a:spcPts val="0"/>
              </a:spcAft>
              <a:buFont typeface="Arial" panose="020B0604020202020204" pitchFamily="34" charset="0"/>
              <a:buChar char="•"/>
            </a:pPr>
            <a:r>
              <a:rPr lang="en-GB" dirty="0" smtClean="0">
                <a:latin typeface="Calibri" panose="020F0502020204030204" pitchFamily="34" charset="0"/>
                <a:ea typeface="Calibri" panose="020F0502020204030204" pitchFamily="34" charset="0"/>
              </a:rPr>
              <a:t>importance </a:t>
            </a:r>
            <a:r>
              <a:rPr lang="en-GB" dirty="0">
                <a:latin typeface="Calibri" panose="020F0502020204030204" pitchFamily="34" charset="0"/>
                <a:ea typeface="Calibri" panose="020F0502020204030204" pitchFamily="34" charset="0"/>
              </a:rPr>
              <a:t>of the social prestige deriving from one’s job position, which recalls an identity component typical of the Twentieth century vision of </a:t>
            </a:r>
            <a:r>
              <a:rPr lang="en-GB" dirty="0" smtClean="0">
                <a:latin typeface="Calibri" panose="020F0502020204030204" pitchFamily="34" charset="0"/>
                <a:ea typeface="Calibri" panose="020F0502020204030204" pitchFamily="34" charset="0"/>
              </a:rPr>
              <a:t>work</a:t>
            </a:r>
          </a:p>
          <a:p>
            <a:pPr marL="285750" indent="-285750" algn="just">
              <a:spcAft>
                <a:spcPts val="0"/>
              </a:spcAft>
              <a:buFont typeface="Arial" panose="020B0604020202020204" pitchFamily="34" charset="0"/>
              <a:buChar char="•"/>
            </a:pPr>
            <a:r>
              <a:rPr lang="en-GB" dirty="0" smtClean="0">
                <a:latin typeface="Calibri" panose="020F0502020204030204" pitchFamily="34" charset="0"/>
                <a:ea typeface="Calibri" panose="020F0502020204030204" pitchFamily="34" charset="0"/>
              </a:rPr>
              <a:t>already </a:t>
            </a:r>
            <a:r>
              <a:rPr lang="en-GB" dirty="0">
                <a:latin typeface="Calibri" panose="020F0502020204030204" pitchFamily="34" charset="0"/>
                <a:ea typeface="Calibri" panose="020F0502020204030204" pitchFamily="34" charset="0"/>
              </a:rPr>
              <a:t>inserted in the labour market as free-lance </a:t>
            </a:r>
            <a:r>
              <a:rPr lang="en-GB" dirty="0" smtClean="0">
                <a:latin typeface="Calibri" panose="020F0502020204030204" pitchFamily="34" charset="0"/>
                <a:ea typeface="Calibri" panose="020F0502020204030204" pitchFamily="34" charset="0"/>
              </a:rPr>
              <a:t>professionals</a:t>
            </a:r>
          </a:p>
          <a:p>
            <a:pPr marL="285750" indent="-285750" algn="just">
              <a:spcAft>
                <a:spcPts val="0"/>
              </a:spcAft>
              <a:buFont typeface="Arial" panose="020B0604020202020204" pitchFamily="34" charset="0"/>
              <a:buChar char="•"/>
            </a:pPr>
            <a:r>
              <a:rPr lang="en-GB" dirty="0" smtClean="0">
                <a:latin typeface="Calibri" panose="020F0502020204030204" pitchFamily="34" charset="0"/>
                <a:ea typeface="Calibri" panose="020F0502020204030204" pitchFamily="34" charset="0"/>
              </a:rPr>
              <a:t>Males, bourgeoisie</a:t>
            </a:r>
          </a:p>
          <a:p>
            <a:pPr marL="285750" indent="-285750" algn="just">
              <a:spcAft>
                <a:spcPts val="0"/>
              </a:spcAft>
              <a:buFont typeface="Arial" panose="020B0604020202020204" pitchFamily="34" charset="0"/>
              <a:buChar char="•"/>
            </a:pPr>
            <a:r>
              <a:rPr lang="en-GB" dirty="0" smtClean="0">
                <a:latin typeface="Calibri" panose="020F0502020204030204" pitchFamily="34" charset="0"/>
                <a:ea typeface="Calibri" panose="020F0502020204030204" pitchFamily="34" charset="0"/>
              </a:rPr>
              <a:t>Belonging </a:t>
            </a:r>
            <a:r>
              <a:rPr lang="en-GB" dirty="0">
                <a:latin typeface="Calibri" panose="020F0502020204030204" pitchFamily="34" charset="0"/>
                <a:ea typeface="Calibri" panose="020F0502020204030204" pitchFamily="34" charset="0"/>
              </a:rPr>
              <a:t>to an age range of over 25 year </a:t>
            </a:r>
            <a:r>
              <a:rPr lang="en-GB" dirty="0" smtClean="0">
                <a:latin typeface="Calibri" panose="020F0502020204030204" pitchFamily="34" charset="0"/>
                <a:ea typeface="Calibri" panose="020F0502020204030204" pitchFamily="34" charset="0"/>
              </a:rPr>
              <a:t>olds</a:t>
            </a:r>
          </a:p>
          <a:p>
            <a:pPr marL="285750" indent="-285750" algn="just">
              <a:spcAft>
                <a:spcPts val="0"/>
              </a:spcAft>
              <a:buFont typeface="Arial" panose="020B0604020202020204" pitchFamily="34" charset="0"/>
              <a:buChar char="•"/>
            </a:pPr>
            <a:r>
              <a:rPr lang="en-GB" dirty="0" smtClean="0">
                <a:latin typeface="Calibri" panose="020F0502020204030204" pitchFamily="34" charset="0"/>
                <a:ea typeface="Calibri" panose="020F0502020204030204" pitchFamily="34" charset="0"/>
              </a:rPr>
              <a:t>High </a:t>
            </a:r>
            <a:r>
              <a:rPr lang="en-GB" dirty="0">
                <a:latin typeface="Calibri" panose="020F0502020204030204" pitchFamily="34" charset="0"/>
                <a:ea typeface="Calibri" panose="020F0502020204030204" pitchFamily="34" charset="0"/>
              </a:rPr>
              <a:t>level of education and a strong, initial cultural </a:t>
            </a:r>
            <a:r>
              <a:rPr lang="en-GB" dirty="0" smtClean="0">
                <a:latin typeface="Calibri" panose="020F0502020204030204" pitchFamily="34" charset="0"/>
                <a:ea typeface="Calibri" panose="020F0502020204030204" pitchFamily="34" charset="0"/>
              </a:rPr>
              <a:t>capital</a:t>
            </a:r>
          </a:p>
          <a:p>
            <a:pPr marL="285750" indent="-285750" algn="just">
              <a:spcAft>
                <a:spcPts val="0"/>
              </a:spcAft>
              <a:buFont typeface="Arial" panose="020B0604020202020204" pitchFamily="34" charset="0"/>
              <a:buChar char="•"/>
            </a:pPr>
            <a:r>
              <a:rPr lang="en-GB" dirty="0" smtClean="0">
                <a:latin typeface="Calibri" panose="020F0502020204030204" pitchFamily="34" charset="0"/>
                <a:ea typeface="Calibri" panose="020F0502020204030204" pitchFamily="34" charset="0"/>
              </a:rPr>
              <a:t>No </a:t>
            </a:r>
            <a:r>
              <a:rPr lang="en-GB" dirty="0">
                <a:latin typeface="Calibri" panose="020F0502020204030204" pitchFamily="34" charset="0"/>
                <a:ea typeface="Calibri" panose="020F0502020204030204" pitchFamily="34" charset="0"/>
              </a:rPr>
              <a:t>room for </a:t>
            </a:r>
            <a:r>
              <a:rPr lang="en-GB" dirty="0" smtClean="0">
                <a:latin typeface="Calibri" panose="020F0502020204030204" pitchFamily="34" charset="0"/>
                <a:ea typeface="Calibri" panose="020F0502020204030204" pitchFamily="34" charset="0"/>
              </a:rPr>
              <a:t>passion: </a:t>
            </a:r>
            <a:r>
              <a:rPr lang="en-GB" dirty="0">
                <a:latin typeface="Calibri" panose="020F0502020204030204" pitchFamily="34" charset="0"/>
                <a:ea typeface="Calibri" panose="020F0502020204030204" pitchFamily="34" charset="0"/>
              </a:rPr>
              <a:t>work is rather a matter of vocation or predestination, a sort of </a:t>
            </a:r>
            <a:r>
              <a:rPr lang="en-GB" i="1" dirty="0" err="1">
                <a:latin typeface="Calibri" panose="020F0502020204030204" pitchFamily="34" charset="0"/>
                <a:ea typeface="Calibri" panose="020F0502020204030204" pitchFamily="34" charset="0"/>
              </a:rPr>
              <a:t>beruf</a:t>
            </a:r>
            <a:r>
              <a:rPr lang="en-GB" i="1" dirty="0">
                <a:latin typeface="Calibri" panose="020F0502020204030204" pitchFamily="34" charset="0"/>
                <a:ea typeface="Calibri" panose="020F0502020204030204" pitchFamily="34" charset="0"/>
              </a:rPr>
              <a:t> </a:t>
            </a:r>
            <a:r>
              <a:rPr lang="en-GB" dirty="0">
                <a:latin typeface="Calibri" panose="020F0502020204030204" pitchFamily="34" charset="0"/>
                <a:ea typeface="Calibri" panose="020F0502020204030204" pitchFamily="34" charset="0"/>
              </a:rPr>
              <a:t>(Weber 1991), by performing one’s duty </a:t>
            </a:r>
            <a:r>
              <a:rPr lang="en-GB" i="1" dirty="0">
                <a:latin typeface="Calibri" panose="020F0502020204030204" pitchFamily="34" charset="0"/>
                <a:ea typeface="Calibri" panose="020F0502020204030204" pitchFamily="34" charset="0"/>
              </a:rPr>
              <a:t>a </a:t>
            </a:r>
            <a:r>
              <a:rPr lang="en-GB" i="1" dirty="0" smtClean="0">
                <a:latin typeface="Calibri" panose="020F0502020204030204" pitchFamily="34" charset="0"/>
                <a:ea typeface="Calibri" panose="020F0502020204030204" pitchFamily="34" charset="0"/>
              </a:rPr>
              <a:t>priori</a:t>
            </a:r>
            <a:endParaRPr lang="en-GB" dirty="0" smtClean="0">
              <a:latin typeface="Calibri" panose="020F0502020204030204" pitchFamily="34" charset="0"/>
              <a:ea typeface="Calibri" panose="020F0502020204030204" pitchFamily="34" charset="0"/>
            </a:endParaRPr>
          </a:p>
          <a:p>
            <a:pPr marL="285750" indent="-285750" algn="just">
              <a:spcAft>
                <a:spcPts val="0"/>
              </a:spcAft>
              <a:buFont typeface="Arial" panose="020B0604020202020204" pitchFamily="34" charset="0"/>
              <a:buChar char="•"/>
            </a:pPr>
            <a:r>
              <a:rPr lang="en-GB" dirty="0" smtClean="0">
                <a:latin typeface="Calibri" panose="020F0502020204030204" pitchFamily="34" charset="0"/>
                <a:ea typeface="Calibri" panose="020F0502020204030204" pitchFamily="34" charset="0"/>
              </a:rPr>
              <a:t>Hierarchical </a:t>
            </a:r>
            <a:r>
              <a:rPr lang="en-GB" dirty="0">
                <a:latin typeface="Calibri" panose="020F0502020204030204" pitchFamily="34" charset="0"/>
                <a:ea typeface="Calibri" panose="020F0502020204030204" pitchFamily="34" charset="0"/>
              </a:rPr>
              <a:t>environment with a clear definition of roles and </a:t>
            </a:r>
            <a:r>
              <a:rPr lang="en-GB" dirty="0" smtClean="0">
                <a:latin typeface="Calibri" panose="020F0502020204030204" pitchFamily="34" charset="0"/>
                <a:ea typeface="Calibri" panose="020F0502020204030204" pitchFamily="34" charset="0"/>
              </a:rPr>
              <a:t>responsibilities</a:t>
            </a:r>
          </a:p>
          <a:p>
            <a:pPr marL="285750" indent="-285750" algn="just">
              <a:spcAft>
                <a:spcPts val="0"/>
              </a:spcAft>
              <a:buFont typeface="Arial" panose="020B0604020202020204" pitchFamily="34" charset="0"/>
              <a:buChar char="•"/>
            </a:pPr>
            <a:r>
              <a:rPr lang="en-GB" dirty="0" smtClean="0">
                <a:latin typeface="Calibri" panose="020F0502020204030204" pitchFamily="34" charset="0"/>
                <a:ea typeface="Calibri" panose="020F0502020204030204" pitchFamily="34" charset="0"/>
              </a:rPr>
              <a:t>With </a:t>
            </a:r>
            <a:r>
              <a:rPr lang="en-GB" dirty="0">
                <a:latin typeface="Calibri" panose="020F0502020204030204" pitchFamily="34" charset="0"/>
                <a:ea typeface="Calibri" panose="020F0502020204030204" pitchFamily="34" charset="0"/>
              </a:rPr>
              <a:t>reference to work-life balance, they prefer to maximise their efforts in order to reach professional </a:t>
            </a:r>
            <a:r>
              <a:rPr lang="en-GB" dirty="0" smtClean="0">
                <a:latin typeface="Calibri" panose="020F0502020204030204" pitchFamily="34" charset="0"/>
                <a:ea typeface="Calibri" panose="020F0502020204030204" pitchFamily="34" charset="0"/>
              </a:rPr>
              <a:t>success</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Immagin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0259" y="3915290"/>
            <a:ext cx="2985946" cy="2609079"/>
          </a:xfrm>
          <a:prstGeom prst="rect">
            <a:avLst/>
          </a:prstGeom>
        </p:spPr>
      </p:pic>
    </p:spTree>
    <p:extLst>
      <p:ext uri="{BB962C8B-B14F-4D97-AF65-F5344CB8AC3E}">
        <p14:creationId xmlns:p14="http://schemas.microsoft.com/office/powerpoint/2010/main" val="4828754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p:cNvPicPr>
            <a:picLocks noChangeAspect="1"/>
          </p:cNvPicPr>
          <p:nvPr/>
        </p:nvPicPr>
        <p:blipFill rotWithShape="1">
          <a:blip r:embed="rId2" cstate="print">
            <a:extLst>
              <a:ext uri="{28A0092B-C50C-407E-A947-70E740481C1C}">
                <a14:useLocalDpi xmlns:a14="http://schemas.microsoft.com/office/drawing/2010/main" val="0"/>
              </a:ext>
            </a:extLst>
          </a:blip>
          <a:srcRect l="14104" r="16265"/>
          <a:stretch/>
        </p:blipFill>
        <p:spPr>
          <a:xfrm>
            <a:off x="6482686" y="3685186"/>
            <a:ext cx="3111689" cy="2979188"/>
          </a:xfrm>
          <a:prstGeom prst="rect">
            <a:avLst/>
          </a:prstGeom>
        </p:spPr>
      </p:pic>
      <p:sp>
        <p:nvSpPr>
          <p:cNvPr id="4" name="Titolo 3"/>
          <p:cNvSpPr>
            <a:spLocks noGrp="1"/>
          </p:cNvSpPr>
          <p:nvPr>
            <p:ph type="ctrTitle"/>
          </p:nvPr>
        </p:nvSpPr>
        <p:spPr>
          <a:xfrm>
            <a:off x="110051" y="424501"/>
            <a:ext cx="8935626" cy="701731"/>
          </a:xfrm>
          <a:prstGeom prst="rect">
            <a:avLst/>
          </a:prstGeom>
        </p:spPr>
        <p:txBody>
          <a:bodyPr wrap="square">
            <a:spAutoFit/>
          </a:bodyPr>
          <a:lstStyle/>
          <a:p>
            <a:r>
              <a:rPr lang="en-US" dirty="0">
                <a:solidFill>
                  <a:srgbClr val="C00000"/>
                </a:solidFill>
              </a:rPr>
              <a:t>Cluster </a:t>
            </a:r>
            <a:r>
              <a:rPr lang="en-US" dirty="0" smtClean="0">
                <a:solidFill>
                  <a:srgbClr val="C00000"/>
                </a:solidFill>
              </a:rPr>
              <a:t>2</a:t>
            </a:r>
            <a:r>
              <a:rPr lang="en-US" dirty="0">
                <a:solidFill>
                  <a:srgbClr val="C00000"/>
                </a:solidFill>
              </a:rPr>
              <a:t>: </a:t>
            </a:r>
            <a:r>
              <a:rPr lang="en-US" i="1" dirty="0" smtClean="0">
                <a:solidFill>
                  <a:srgbClr val="C00000"/>
                </a:solidFill>
              </a:rPr>
              <a:t>Utilitarian </a:t>
            </a:r>
            <a:r>
              <a:rPr lang="en-US" i="1" dirty="0">
                <a:solidFill>
                  <a:srgbClr val="C00000"/>
                </a:solidFill>
              </a:rPr>
              <a:t>workers</a:t>
            </a:r>
            <a:endParaRPr lang="it-IT" i="1" dirty="0">
              <a:solidFill>
                <a:srgbClr val="C00000"/>
              </a:solidFill>
            </a:endParaRPr>
          </a:p>
        </p:txBody>
      </p:sp>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0390" y="1876567"/>
            <a:ext cx="3086634" cy="1808619"/>
          </a:xfrm>
          <a:prstGeom prst="rect">
            <a:avLst/>
          </a:prstGeom>
        </p:spPr>
      </p:pic>
      <p:sp>
        <p:nvSpPr>
          <p:cNvPr id="5" name="Rettangolo 4"/>
          <p:cNvSpPr/>
          <p:nvPr/>
        </p:nvSpPr>
        <p:spPr>
          <a:xfrm>
            <a:off x="271985" y="1712373"/>
            <a:ext cx="1090363" cy="523220"/>
          </a:xfrm>
          <a:prstGeom prst="rect">
            <a:avLst/>
          </a:prstGeom>
        </p:spPr>
        <p:txBody>
          <a:bodyPr wrap="none">
            <a:spAutoFit/>
          </a:bodyPr>
          <a:lstStyle/>
          <a:p>
            <a:r>
              <a:rPr lang="en-GB" sz="2800" b="1" dirty="0" smtClean="0">
                <a:solidFill>
                  <a:srgbClr val="C00000"/>
                </a:solidFill>
              </a:rPr>
              <a:t>41.2%</a:t>
            </a:r>
            <a:endParaRPr lang="it-IT" sz="2800" dirty="0"/>
          </a:p>
        </p:txBody>
      </p:sp>
      <p:sp>
        <p:nvSpPr>
          <p:cNvPr id="6" name="Rettangolo 5"/>
          <p:cNvSpPr/>
          <p:nvPr/>
        </p:nvSpPr>
        <p:spPr>
          <a:xfrm>
            <a:off x="234390" y="2235593"/>
            <a:ext cx="6096000" cy="4524315"/>
          </a:xfrm>
          <a:prstGeom prst="rect">
            <a:avLst/>
          </a:prstGeom>
        </p:spPr>
        <p:txBody>
          <a:bodyPr wrap="square">
            <a:spAutoFit/>
          </a:bodyPr>
          <a:lstStyle/>
          <a:p>
            <a:pPr marL="285750" indent="-285750" algn="just">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rPr>
              <a:t>Work as a means to reach a goal</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Working women with fixed-term contract, middle class</a:t>
            </a:r>
            <a:endParaRPr lang="en-US" dirty="0">
              <a:latin typeface="Calibri" panose="020F0502020204030204" pitchFamily="34" charset="0"/>
              <a:ea typeface="Calibri" panose="020F0502020204030204" pitchFamily="34" charset="0"/>
            </a:endParaRP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Diploma </a:t>
            </a:r>
            <a:r>
              <a:rPr lang="en-US" dirty="0">
                <a:latin typeface="Calibri" panose="020F0502020204030204" pitchFamily="34" charset="0"/>
                <a:ea typeface="Calibri" panose="020F0502020204030204" pitchFamily="34" charset="0"/>
              </a:rPr>
              <a:t>or </a:t>
            </a:r>
            <a:r>
              <a:rPr lang="en-US" dirty="0" smtClean="0">
                <a:latin typeface="Calibri" panose="020F0502020204030204" pitchFamily="34" charset="0"/>
                <a:ea typeface="Calibri" panose="020F0502020204030204" pitchFamily="34" charset="0"/>
              </a:rPr>
              <a:t>bachelor’s </a:t>
            </a:r>
            <a:r>
              <a:rPr lang="en-US" dirty="0">
                <a:latin typeface="Calibri" panose="020F0502020204030204" pitchFamily="34" charset="0"/>
                <a:ea typeface="Calibri" panose="020F0502020204030204" pitchFamily="34" charset="0"/>
              </a:rPr>
              <a:t>degree</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Age </a:t>
            </a:r>
            <a:r>
              <a:rPr lang="en-US" dirty="0">
                <a:latin typeface="Calibri" panose="020F0502020204030204" pitchFamily="34" charset="0"/>
                <a:ea typeface="Calibri" panose="020F0502020204030204" pitchFamily="34" charset="0"/>
              </a:rPr>
              <a:t>ranging between 21 and 25 years old </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Do </a:t>
            </a:r>
            <a:r>
              <a:rPr lang="en-US" dirty="0">
                <a:latin typeface="Calibri" panose="020F0502020204030204" pitchFamily="34" charset="0"/>
                <a:ea typeface="Calibri" panose="020F0502020204030204" pitchFamily="34" charset="0"/>
              </a:rPr>
              <a:t>not care so much about the work they </a:t>
            </a:r>
            <a:r>
              <a:rPr lang="en-US" dirty="0" smtClean="0">
                <a:latin typeface="Calibri" panose="020F0502020204030204" pitchFamily="34" charset="0"/>
                <a:ea typeface="Calibri" panose="020F0502020204030204" pitchFamily="34" charset="0"/>
              </a:rPr>
              <a:t>do</a:t>
            </a:r>
          </a:p>
          <a:p>
            <a:pPr marL="285750" indent="-285750" algn="just">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rPr>
              <a:t>A</a:t>
            </a:r>
            <a:r>
              <a:rPr lang="en-US" dirty="0" smtClean="0">
                <a:latin typeface="Calibri" panose="020F0502020204030204" pitchFamily="34" charset="0"/>
                <a:ea typeface="Calibri" panose="020F0502020204030204" pitchFamily="34" charset="0"/>
              </a:rPr>
              <a:t>dequate </a:t>
            </a:r>
            <a:r>
              <a:rPr lang="en-US" dirty="0">
                <a:latin typeface="Calibri" panose="020F0502020204030204" pitchFamily="34" charset="0"/>
                <a:ea typeface="Calibri" panose="020F0502020204030204" pitchFamily="34" charset="0"/>
              </a:rPr>
              <a:t>remuneration </a:t>
            </a:r>
            <a:r>
              <a:rPr lang="en-US" dirty="0" smtClean="0">
                <a:latin typeface="Calibri" panose="020F0502020204030204" pitchFamily="34" charset="0"/>
                <a:ea typeface="Calibri" panose="020F0502020204030204" pitchFamily="34" charset="0"/>
              </a:rPr>
              <a:t>(</a:t>
            </a:r>
            <a:r>
              <a:rPr lang="en-US" dirty="0">
                <a:latin typeface="Calibri" panose="020F0502020204030204" pitchFamily="34" charset="0"/>
                <a:ea typeface="Calibri" panose="020F0502020204030204" pitchFamily="34" charset="0"/>
              </a:rPr>
              <a:t>with great value attributed to the aspects of  work-life balance and the “right to disconnect</a:t>
            </a:r>
            <a:r>
              <a:rPr lang="en-US" dirty="0" smtClean="0">
                <a:latin typeface="Calibri" panose="020F0502020204030204" pitchFamily="34" charset="0"/>
                <a:ea typeface="Calibri" panose="020F0502020204030204" pitchFamily="34" charset="0"/>
              </a:rPr>
              <a:t>”)</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Fully </a:t>
            </a:r>
            <a:r>
              <a:rPr lang="en-US" dirty="0">
                <a:latin typeface="Calibri" panose="020F0502020204030204" pitchFamily="34" charset="0"/>
                <a:ea typeface="Calibri" panose="020F0502020204030204" pitchFamily="34" charset="0"/>
              </a:rPr>
              <a:t>aware of the conflictual dynamics between employers and </a:t>
            </a:r>
            <a:r>
              <a:rPr lang="en-US" dirty="0" smtClean="0">
                <a:latin typeface="Calibri" panose="020F0502020204030204" pitchFamily="34" charset="0"/>
                <a:ea typeface="Calibri" panose="020F0502020204030204" pitchFamily="34" charset="0"/>
              </a:rPr>
              <a:t>employees</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Confused </a:t>
            </a:r>
            <a:r>
              <a:rPr lang="en-US" dirty="0">
                <a:latin typeface="Calibri" panose="020F0502020204030204" pitchFamily="34" charset="0"/>
                <a:ea typeface="Calibri" panose="020F0502020204030204" pitchFamily="34" charset="0"/>
              </a:rPr>
              <a:t>idea of what they want to do to earn a living </a:t>
            </a:r>
            <a:r>
              <a:rPr lang="en-US" dirty="0" smtClean="0">
                <a:latin typeface="Calibri" panose="020F0502020204030204" pitchFamily="34" charset="0"/>
                <a:ea typeface="Calibri" panose="020F0502020204030204" pitchFamily="34" charset="0"/>
              </a:rPr>
              <a:t>(with a certain disenchantment </a:t>
            </a:r>
            <a:r>
              <a:rPr lang="en-US" dirty="0">
                <a:latin typeface="Calibri" panose="020F0502020204030204" pitchFamily="34" charset="0"/>
                <a:ea typeface="Calibri" panose="020F0502020204030204" pitchFamily="34" charset="0"/>
              </a:rPr>
              <a:t>regarding the possibility of finding </a:t>
            </a:r>
            <a:r>
              <a:rPr lang="en-US" dirty="0" smtClean="0">
                <a:latin typeface="Calibri" panose="020F0502020204030204" pitchFamily="34" charset="0"/>
                <a:ea typeface="Calibri" panose="020F0502020204030204" pitchFamily="34" charset="0"/>
              </a:rPr>
              <a:t>the ideal job) </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Balance in </a:t>
            </a:r>
            <a:r>
              <a:rPr lang="en-US" dirty="0">
                <a:latin typeface="Calibri" panose="020F0502020204030204" pitchFamily="34" charset="0"/>
                <a:ea typeface="Calibri" panose="020F0502020204030204" pitchFamily="34" charset="0"/>
              </a:rPr>
              <a:t>terms of physical fatigue, </a:t>
            </a:r>
            <a:r>
              <a:rPr lang="en-US" dirty="0" smtClean="0">
                <a:latin typeface="Calibri" panose="020F0502020204030204" pitchFamily="34" charset="0"/>
                <a:ea typeface="Calibri" panose="020F0502020204030204" pitchFamily="34" charset="0"/>
              </a:rPr>
              <a:t>work rhythm and work  environment (possibly with </a:t>
            </a:r>
            <a:r>
              <a:rPr lang="en-US" dirty="0">
                <a:latin typeface="Calibri" panose="020F0502020204030204" pitchFamily="34" charset="0"/>
                <a:ea typeface="Calibri" panose="020F0502020204030204" pitchFamily="34" charset="0"/>
              </a:rPr>
              <a:t>an informal atmosphere that aims at creating empathy and complicity with colleagues and </a:t>
            </a:r>
            <a:r>
              <a:rPr lang="en-US" dirty="0" smtClean="0">
                <a:latin typeface="Calibri" panose="020F0502020204030204" pitchFamily="34" charset="0"/>
                <a:ea typeface="Calibri" panose="020F0502020204030204" pitchFamily="34" charset="0"/>
              </a:rPr>
              <a:t>collaborators</a:t>
            </a:r>
            <a:endParaRPr lang="en-US"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7746248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119803"/>
            <a:ext cx="8935626" cy="1311128"/>
          </a:xfrm>
          <a:prstGeom prst="rect">
            <a:avLst/>
          </a:prstGeom>
        </p:spPr>
        <p:txBody>
          <a:bodyPr wrap="square">
            <a:spAutoFit/>
          </a:bodyPr>
          <a:lstStyle/>
          <a:p>
            <a:r>
              <a:rPr lang="en-US" dirty="0">
                <a:solidFill>
                  <a:srgbClr val="C00000"/>
                </a:solidFill>
              </a:rPr>
              <a:t>Continuity and discontinuity in the </a:t>
            </a:r>
            <a:r>
              <a:rPr lang="en-US" dirty="0" err="1" smtClean="0">
                <a:solidFill>
                  <a:srgbClr val="C00000"/>
                </a:solidFill>
              </a:rPr>
              <a:t>labour</a:t>
            </a:r>
            <a:r>
              <a:rPr lang="en-US" dirty="0" smtClean="0">
                <a:solidFill>
                  <a:srgbClr val="C00000"/>
                </a:solidFill>
              </a:rPr>
              <a:t> market: </a:t>
            </a:r>
            <a:r>
              <a:rPr lang="en-US" dirty="0">
                <a:solidFill>
                  <a:srgbClr val="C00000"/>
                </a:solidFill>
              </a:rPr>
              <a:t>a brief excursus</a:t>
            </a:r>
            <a:endParaRPr lang="it-IT" b="1" dirty="0">
              <a:solidFill>
                <a:srgbClr val="C00000"/>
              </a:solidFill>
            </a:endParaRPr>
          </a:p>
        </p:txBody>
      </p:sp>
      <p:grpSp>
        <p:nvGrpSpPr>
          <p:cNvPr id="19" name="Gruppo 18"/>
          <p:cNvGrpSpPr/>
          <p:nvPr/>
        </p:nvGrpSpPr>
        <p:grpSpPr>
          <a:xfrm>
            <a:off x="4359999" y="2355616"/>
            <a:ext cx="5245353" cy="3668319"/>
            <a:chOff x="3360252" y="2186791"/>
            <a:chExt cx="5245353" cy="3668319"/>
          </a:xfrm>
        </p:grpSpPr>
        <p:pic>
          <p:nvPicPr>
            <p:cNvPr id="20" name="Immagin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60252" y="2186791"/>
              <a:ext cx="5245353" cy="3668319"/>
            </a:xfrm>
            <a:prstGeom prst="rect">
              <a:avLst/>
            </a:prstGeom>
          </p:spPr>
        </p:pic>
        <p:pic>
          <p:nvPicPr>
            <p:cNvPr id="21" name="Immagin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1193" y="2729713"/>
              <a:ext cx="2638745" cy="2638745"/>
            </a:xfrm>
            <a:prstGeom prst="rect">
              <a:avLst/>
            </a:prstGeom>
          </p:spPr>
        </p:pic>
      </p:grpSp>
      <p:sp>
        <p:nvSpPr>
          <p:cNvPr id="26" name="CasellaDiTesto 25"/>
          <p:cNvSpPr txBox="1"/>
          <p:nvPr/>
        </p:nvSpPr>
        <p:spPr>
          <a:xfrm>
            <a:off x="7063316" y="5916537"/>
            <a:ext cx="2409822" cy="523220"/>
          </a:xfrm>
          <a:prstGeom prst="rect">
            <a:avLst/>
          </a:prstGeom>
          <a:noFill/>
        </p:spPr>
        <p:txBody>
          <a:bodyPr wrap="square" rtlCol="0">
            <a:spAutoFit/>
          </a:bodyPr>
          <a:lstStyle/>
          <a:p>
            <a:r>
              <a:rPr lang="it-IT" sz="2800" dirty="0" smtClean="0"/>
              <a:t>1960s - 1970s</a:t>
            </a:r>
            <a:endParaRPr lang="it-IT" sz="2800" dirty="0"/>
          </a:p>
        </p:txBody>
      </p:sp>
      <p:pic>
        <p:nvPicPr>
          <p:cNvPr id="27" name="Immagin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7126" y="5978147"/>
            <a:ext cx="2476190" cy="400000"/>
          </a:xfrm>
          <a:prstGeom prst="rect">
            <a:avLst/>
          </a:prstGeom>
        </p:spPr>
      </p:pic>
      <p:sp>
        <p:nvSpPr>
          <p:cNvPr id="28" name="Sottotitolo 2"/>
          <p:cNvSpPr txBox="1">
            <a:spLocks/>
          </p:cNvSpPr>
          <p:nvPr/>
        </p:nvSpPr>
        <p:spPr>
          <a:xfrm>
            <a:off x="254751" y="1707732"/>
            <a:ext cx="10126646" cy="44999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it-IT" b="1" dirty="0" smtClean="0">
                <a:solidFill>
                  <a:srgbClr val="C00000"/>
                </a:solidFill>
              </a:rPr>
              <a:t>1st </a:t>
            </a:r>
            <a:r>
              <a:rPr lang="it-IT" b="1" dirty="0" err="1" smtClean="0">
                <a:solidFill>
                  <a:srgbClr val="C00000"/>
                </a:solidFill>
              </a:rPr>
              <a:t>phase</a:t>
            </a:r>
            <a:r>
              <a:rPr lang="it-IT" b="1" dirty="0" smtClean="0">
                <a:solidFill>
                  <a:srgbClr val="C00000"/>
                </a:solidFill>
              </a:rPr>
              <a:t>: </a:t>
            </a:r>
            <a:r>
              <a:rPr lang="en-US" b="1" dirty="0" err="1" smtClean="0">
                <a:solidFill>
                  <a:srgbClr val="C00000"/>
                </a:solidFill>
              </a:rPr>
              <a:t>Labour</a:t>
            </a:r>
            <a:r>
              <a:rPr lang="en-US" b="1" dirty="0" smtClean="0">
                <a:solidFill>
                  <a:srgbClr val="C00000"/>
                </a:solidFill>
              </a:rPr>
              <a:t> supply and demand: A zero-sum power relationship</a:t>
            </a:r>
            <a:endParaRPr lang="it-IT" b="1" dirty="0" smtClean="0">
              <a:solidFill>
                <a:srgbClr val="C00000"/>
              </a:solidFill>
            </a:endParaRPr>
          </a:p>
          <a:p>
            <a:pPr>
              <a:spcBef>
                <a:spcPts val="0"/>
              </a:spcBef>
            </a:pPr>
            <a:endParaRPr lang="it-IT" sz="1000" b="1" dirty="0" smtClean="0"/>
          </a:p>
          <a:p>
            <a:pPr marL="342900" indent="-342900">
              <a:spcBef>
                <a:spcPts val="0"/>
              </a:spcBef>
            </a:pPr>
            <a:r>
              <a:rPr lang="it-IT" sz="2000" dirty="0" smtClean="0"/>
              <a:t>Social </a:t>
            </a:r>
            <a:r>
              <a:rPr lang="it-IT" sz="2000" dirty="0" err="1" smtClean="0"/>
              <a:t>pact</a:t>
            </a:r>
            <a:r>
              <a:rPr lang="it-IT" sz="2000" dirty="0" smtClean="0"/>
              <a:t> of non-</a:t>
            </a:r>
            <a:r>
              <a:rPr lang="it-IT" sz="2000" dirty="0" err="1" smtClean="0"/>
              <a:t>belligerence</a:t>
            </a:r>
            <a:endParaRPr lang="it-IT" sz="2000" dirty="0" smtClean="0"/>
          </a:p>
          <a:p>
            <a:pPr marL="342900" indent="-342900">
              <a:spcBef>
                <a:spcPts val="0"/>
              </a:spcBef>
            </a:pPr>
            <a:r>
              <a:rPr lang="it-IT" sz="2000" dirty="0" smtClean="0"/>
              <a:t>Taylor-</a:t>
            </a:r>
            <a:r>
              <a:rPr lang="it-IT" sz="2000" dirty="0" err="1" smtClean="0"/>
              <a:t>Fordism</a:t>
            </a:r>
            <a:endParaRPr lang="it-IT" sz="2000" dirty="0" smtClean="0"/>
          </a:p>
          <a:p>
            <a:pPr marL="342900" indent="-342900">
              <a:spcBef>
                <a:spcPts val="0"/>
              </a:spcBef>
            </a:pPr>
            <a:r>
              <a:rPr lang="it-IT" sz="2000" dirty="0" err="1" smtClean="0"/>
              <a:t>Guaranteed</a:t>
            </a:r>
            <a:r>
              <a:rPr lang="it-IT" sz="2000" dirty="0" smtClean="0"/>
              <a:t> </a:t>
            </a:r>
            <a:r>
              <a:rPr lang="it-IT" sz="2000" dirty="0" err="1" smtClean="0"/>
              <a:t>protections</a:t>
            </a:r>
            <a:endParaRPr lang="it-IT" sz="2000" dirty="0" smtClean="0"/>
          </a:p>
          <a:p>
            <a:pPr>
              <a:spcBef>
                <a:spcPts val="0"/>
              </a:spcBef>
            </a:pPr>
            <a:endParaRPr lang="it-IT" sz="2000" dirty="0" smtClean="0"/>
          </a:p>
          <a:p>
            <a:endParaRPr lang="it-IT" dirty="0" smtClean="0"/>
          </a:p>
          <a:p>
            <a:endParaRPr lang="it-IT" dirty="0" smtClean="0"/>
          </a:p>
          <a:p>
            <a:endParaRPr lang="it-IT" dirty="0" smtClean="0"/>
          </a:p>
        </p:txBody>
      </p:sp>
      <p:grpSp>
        <p:nvGrpSpPr>
          <p:cNvPr id="2" name="Gruppo 1"/>
          <p:cNvGrpSpPr/>
          <p:nvPr/>
        </p:nvGrpSpPr>
        <p:grpSpPr>
          <a:xfrm>
            <a:off x="491894" y="3668536"/>
            <a:ext cx="3802447" cy="2815959"/>
            <a:chOff x="574088" y="3490770"/>
            <a:chExt cx="4546840" cy="3367230"/>
          </a:xfrm>
        </p:grpSpPr>
        <p:grpSp>
          <p:nvGrpSpPr>
            <p:cNvPr id="22" name="Gruppo 21"/>
            <p:cNvGrpSpPr/>
            <p:nvPr/>
          </p:nvGrpSpPr>
          <p:grpSpPr>
            <a:xfrm>
              <a:off x="574088" y="3490770"/>
              <a:ext cx="4546840" cy="3367230"/>
              <a:chOff x="72857" y="1661027"/>
              <a:chExt cx="5962650" cy="4415728"/>
            </a:xfrm>
          </p:grpSpPr>
          <p:pic>
            <p:nvPicPr>
              <p:cNvPr id="23" name="Immagine 22"/>
              <p:cNvPicPr>
                <a:picLocks noChangeAspect="1"/>
              </p:cNvPicPr>
              <p:nvPr/>
            </p:nvPicPr>
            <p:blipFill rotWithShape="1">
              <a:blip r:embed="rId5">
                <a:extLst>
                  <a:ext uri="{28A0092B-C50C-407E-A947-70E740481C1C}">
                    <a14:useLocalDpi xmlns:a14="http://schemas.microsoft.com/office/drawing/2010/main" val="0"/>
                  </a:ext>
                </a:extLst>
              </a:blip>
              <a:srcRect t="12841" b="13102"/>
              <a:stretch/>
            </p:blipFill>
            <p:spPr>
              <a:xfrm>
                <a:off x="72857" y="1661027"/>
                <a:ext cx="5962650" cy="4415728"/>
              </a:xfrm>
              <a:prstGeom prst="rect">
                <a:avLst/>
              </a:prstGeom>
            </p:spPr>
          </p:pic>
          <p:sp>
            <p:nvSpPr>
              <p:cNvPr id="24" name="CasellaDiTesto 23"/>
              <p:cNvSpPr txBox="1"/>
              <p:nvPr/>
            </p:nvSpPr>
            <p:spPr>
              <a:xfrm>
                <a:off x="649788" y="4820341"/>
                <a:ext cx="1611801" cy="482628"/>
              </a:xfrm>
              <a:prstGeom prst="rect">
                <a:avLst/>
              </a:prstGeom>
              <a:noFill/>
            </p:spPr>
            <p:txBody>
              <a:bodyPr wrap="square" rtlCol="0">
                <a:spAutoFit/>
              </a:bodyPr>
              <a:lstStyle/>
              <a:p>
                <a:r>
                  <a:rPr lang="it-IT" sz="1400" dirty="0" err="1" smtClean="0"/>
                  <a:t>industrials</a:t>
                </a:r>
                <a:endParaRPr lang="it-IT" sz="1400" dirty="0"/>
              </a:p>
            </p:txBody>
          </p:sp>
          <p:sp>
            <p:nvSpPr>
              <p:cNvPr id="25" name="CasellaDiTesto 24"/>
              <p:cNvSpPr txBox="1"/>
              <p:nvPr/>
            </p:nvSpPr>
            <p:spPr>
              <a:xfrm>
                <a:off x="3712382" y="4820341"/>
                <a:ext cx="1895144" cy="482628"/>
              </a:xfrm>
              <a:prstGeom prst="rect">
                <a:avLst/>
              </a:prstGeom>
              <a:noFill/>
            </p:spPr>
            <p:txBody>
              <a:bodyPr wrap="square" rtlCol="0">
                <a:spAutoFit/>
              </a:bodyPr>
              <a:lstStyle/>
              <a:p>
                <a:r>
                  <a:rPr lang="it-IT" sz="1400" dirty="0" err="1"/>
                  <a:t>w</a:t>
                </a:r>
                <a:r>
                  <a:rPr lang="it-IT" sz="1400" dirty="0" err="1" smtClean="0"/>
                  <a:t>orking</a:t>
                </a:r>
                <a:r>
                  <a:rPr lang="it-IT" sz="1400" dirty="0" smtClean="0"/>
                  <a:t> </a:t>
                </a:r>
                <a:r>
                  <a:rPr lang="it-IT" sz="1400" dirty="0" err="1" smtClean="0"/>
                  <a:t>class</a:t>
                </a:r>
                <a:endParaRPr lang="it-IT" sz="1400" dirty="0"/>
              </a:p>
            </p:txBody>
          </p:sp>
        </p:grpSp>
        <p:pic>
          <p:nvPicPr>
            <p:cNvPr id="29" name="Immagine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57708" y="4777583"/>
              <a:ext cx="818048" cy="818048"/>
            </a:xfrm>
            <a:prstGeom prst="rect">
              <a:avLst/>
            </a:prstGeom>
          </p:spPr>
        </p:pic>
        <p:pic>
          <p:nvPicPr>
            <p:cNvPr id="30" name="Immagine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30415" y="4706011"/>
              <a:ext cx="986602" cy="986602"/>
            </a:xfrm>
            <a:prstGeom prst="rect">
              <a:avLst/>
            </a:prstGeom>
          </p:spPr>
        </p:pic>
      </p:grpSp>
    </p:spTree>
    <p:extLst>
      <p:ext uri="{BB962C8B-B14F-4D97-AF65-F5344CB8AC3E}">
        <p14:creationId xmlns:p14="http://schemas.microsoft.com/office/powerpoint/2010/main" val="3954333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424501"/>
            <a:ext cx="8935626" cy="701731"/>
          </a:xfrm>
          <a:prstGeom prst="rect">
            <a:avLst/>
          </a:prstGeom>
        </p:spPr>
        <p:txBody>
          <a:bodyPr wrap="square">
            <a:spAutoFit/>
          </a:bodyPr>
          <a:lstStyle/>
          <a:p>
            <a:r>
              <a:rPr lang="en-US" dirty="0">
                <a:solidFill>
                  <a:srgbClr val="C00000"/>
                </a:solidFill>
              </a:rPr>
              <a:t>Cluster </a:t>
            </a:r>
            <a:r>
              <a:rPr lang="en-US" dirty="0" smtClean="0">
                <a:solidFill>
                  <a:srgbClr val="C00000"/>
                </a:solidFill>
              </a:rPr>
              <a:t>3</a:t>
            </a:r>
            <a:r>
              <a:rPr lang="en-US" dirty="0">
                <a:solidFill>
                  <a:srgbClr val="C00000"/>
                </a:solidFill>
              </a:rPr>
              <a:t>: </a:t>
            </a:r>
            <a:r>
              <a:rPr lang="en-US" i="1" dirty="0" smtClean="0">
                <a:solidFill>
                  <a:srgbClr val="C00000"/>
                </a:solidFill>
              </a:rPr>
              <a:t>Work </a:t>
            </a:r>
            <a:r>
              <a:rPr lang="en-US" i="1" dirty="0">
                <a:solidFill>
                  <a:srgbClr val="C00000"/>
                </a:solidFill>
              </a:rPr>
              <a:t>idealists</a:t>
            </a:r>
            <a:endParaRPr lang="it-IT" i="1" dirty="0">
              <a:solidFill>
                <a:srgbClr val="C00000"/>
              </a:solidFill>
            </a:endParaRPr>
          </a:p>
        </p:txBody>
      </p:sp>
      <p:pic>
        <p:nvPicPr>
          <p:cNvPr id="3" name="Immagin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30390" y="1875983"/>
            <a:ext cx="3086634" cy="1808619"/>
          </a:xfrm>
          <a:prstGeom prst="rect">
            <a:avLst/>
          </a:prstGeom>
        </p:spPr>
      </p:pic>
      <p:sp>
        <p:nvSpPr>
          <p:cNvPr id="5" name="Rettangolo 4"/>
          <p:cNvSpPr/>
          <p:nvPr/>
        </p:nvSpPr>
        <p:spPr>
          <a:xfrm>
            <a:off x="271985" y="1712373"/>
            <a:ext cx="1090363" cy="523220"/>
          </a:xfrm>
          <a:prstGeom prst="rect">
            <a:avLst/>
          </a:prstGeom>
        </p:spPr>
        <p:txBody>
          <a:bodyPr wrap="none">
            <a:spAutoFit/>
          </a:bodyPr>
          <a:lstStyle/>
          <a:p>
            <a:r>
              <a:rPr lang="en-GB" sz="2800" b="1" dirty="0" smtClean="0">
                <a:solidFill>
                  <a:srgbClr val="C00000"/>
                </a:solidFill>
              </a:rPr>
              <a:t>44.2%</a:t>
            </a:r>
            <a:endParaRPr lang="it-IT" sz="2800" dirty="0"/>
          </a:p>
        </p:txBody>
      </p:sp>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1172" y="3976402"/>
            <a:ext cx="2510124" cy="2510124"/>
          </a:xfrm>
          <a:prstGeom prst="rect">
            <a:avLst/>
          </a:prstGeom>
        </p:spPr>
      </p:pic>
      <p:sp>
        <p:nvSpPr>
          <p:cNvPr id="7" name="Rettangolo 6"/>
          <p:cNvSpPr/>
          <p:nvPr/>
        </p:nvSpPr>
        <p:spPr>
          <a:xfrm>
            <a:off x="234390" y="2235593"/>
            <a:ext cx="6096000" cy="3970318"/>
          </a:xfrm>
          <a:prstGeom prst="rect">
            <a:avLst/>
          </a:prstGeom>
        </p:spPr>
        <p:txBody>
          <a:bodyPr wrap="square">
            <a:spAutoFit/>
          </a:bodyPr>
          <a:lstStyle/>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Secondary </a:t>
            </a:r>
            <a:r>
              <a:rPr lang="en-US" dirty="0">
                <a:latin typeface="Calibri" panose="020F0502020204030204" pitchFamily="34" charset="0"/>
                <a:ea typeface="Calibri" panose="020F0502020204030204" pitchFamily="34" charset="0"/>
              </a:rPr>
              <a:t>school </a:t>
            </a:r>
            <a:r>
              <a:rPr lang="en-US" dirty="0" smtClean="0">
                <a:latin typeface="Calibri" panose="020F0502020204030204" pitchFamily="34" charset="0"/>
                <a:ea typeface="Calibri" panose="020F0502020204030204" pitchFamily="34" charset="0"/>
              </a:rPr>
              <a:t>students</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Mainly boys</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Between </a:t>
            </a:r>
            <a:r>
              <a:rPr lang="en-US" dirty="0">
                <a:latin typeface="Calibri" panose="020F0502020204030204" pitchFamily="34" charset="0"/>
                <a:ea typeface="Calibri" panose="020F0502020204030204" pitchFamily="34" charset="0"/>
              </a:rPr>
              <a:t>16 and 20 years of </a:t>
            </a:r>
            <a:r>
              <a:rPr lang="en-US" dirty="0" smtClean="0">
                <a:latin typeface="Calibri" panose="020F0502020204030204" pitchFamily="34" charset="0"/>
                <a:ea typeface="Calibri" panose="020F0502020204030204" pitchFamily="34" charset="0"/>
              </a:rPr>
              <a:t>age</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Work </a:t>
            </a:r>
            <a:r>
              <a:rPr lang="en-US" dirty="0">
                <a:latin typeface="Calibri" panose="020F0502020204030204" pitchFamily="34" charset="0"/>
                <a:ea typeface="Calibri" panose="020F0502020204030204" pitchFamily="34" charset="0"/>
              </a:rPr>
              <a:t>has a very important identity </a:t>
            </a:r>
            <a:r>
              <a:rPr lang="en-US" dirty="0" smtClean="0">
                <a:latin typeface="Calibri" panose="020F0502020204030204" pitchFamily="34" charset="0"/>
                <a:ea typeface="Calibri" panose="020F0502020204030204" pitchFamily="34" charset="0"/>
              </a:rPr>
              <a:t>role</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Work </a:t>
            </a:r>
            <a:r>
              <a:rPr lang="en-US" dirty="0">
                <a:latin typeface="Calibri" panose="020F0502020204030204" pitchFamily="34" charset="0"/>
                <a:ea typeface="Calibri" panose="020F0502020204030204" pitchFamily="34" charset="0"/>
              </a:rPr>
              <a:t>should be chosen on the basis of one’s passions, according to the possibility of expressing one’s creativity, and more in general, considering one’s </a:t>
            </a:r>
            <a:r>
              <a:rPr lang="en-US" dirty="0" smtClean="0">
                <a:latin typeface="Calibri" panose="020F0502020204030204" pitchFamily="34" charset="0"/>
                <a:ea typeface="Calibri" panose="020F0502020204030204" pitchFamily="34" charset="0"/>
              </a:rPr>
              <a:t>vocation </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Internal </a:t>
            </a:r>
            <a:r>
              <a:rPr lang="en-US" i="1" dirty="0" smtClean="0">
                <a:latin typeface="Calibri" panose="020F0502020204030204" pitchFamily="34" charset="0"/>
                <a:ea typeface="Calibri" panose="020F0502020204030204" pitchFamily="34" charset="0"/>
              </a:rPr>
              <a:t>locus of control </a:t>
            </a:r>
            <a:r>
              <a:rPr lang="en-US" dirty="0" smtClean="0">
                <a:latin typeface="Calibri" panose="020F0502020204030204" pitchFamily="34" charset="0"/>
                <a:ea typeface="Calibri" panose="020F0502020204030204" pitchFamily="34" charset="0"/>
              </a:rPr>
              <a:t>(no reproduction of social inequalities, self-confidence, </a:t>
            </a:r>
            <a:r>
              <a:rPr lang="en-GB" dirty="0"/>
              <a:t>“everyone decides his/her own destiny</a:t>
            </a:r>
            <a:r>
              <a:rPr lang="en-GB" dirty="0" smtClean="0"/>
              <a:t>”</a:t>
            </a:r>
            <a:r>
              <a:rPr lang="en-US" dirty="0">
                <a:latin typeface="Calibri" panose="020F0502020204030204" pitchFamily="34" charset="0"/>
              </a:rPr>
              <a:t>)</a:t>
            </a:r>
            <a:endParaRPr lang="en-US" i="1" dirty="0" smtClean="0">
              <a:latin typeface="Calibri" panose="020F0502020204030204" pitchFamily="34" charset="0"/>
              <a:ea typeface="Calibri" panose="020F0502020204030204" pitchFamily="34" charset="0"/>
            </a:endParaRP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For </a:t>
            </a:r>
            <a:r>
              <a:rPr lang="en-US" dirty="0">
                <a:latin typeface="Calibri" panose="020F0502020204030204" pitchFamily="34" charset="0"/>
                <a:ea typeface="Calibri" panose="020F0502020204030204" pitchFamily="34" charset="0"/>
              </a:rPr>
              <a:t>this reason they do not reject neither extra hours of work nor the idea of working during one’s </a:t>
            </a:r>
            <a:r>
              <a:rPr lang="en-US" dirty="0" smtClean="0">
                <a:latin typeface="Calibri" panose="020F0502020204030204" pitchFamily="34" charset="0"/>
                <a:ea typeface="Calibri" panose="020F0502020204030204" pitchFamily="34" charset="0"/>
              </a:rPr>
              <a:t>free-time</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Synergy </a:t>
            </a:r>
            <a:r>
              <a:rPr lang="en-US" dirty="0">
                <a:latin typeface="Calibri" panose="020F0502020204030204" pitchFamily="34" charset="0"/>
                <a:ea typeface="Calibri" panose="020F0502020204030204" pitchFamily="34" charset="0"/>
              </a:rPr>
              <a:t>with the employers </a:t>
            </a:r>
            <a:r>
              <a:rPr lang="en-US" dirty="0" smtClean="0">
                <a:latin typeface="Calibri" panose="020F0502020204030204" pitchFamily="34" charset="0"/>
                <a:ea typeface="Calibri" panose="020F0502020204030204" pitchFamily="34" charset="0"/>
              </a:rPr>
              <a:t>(no conflict)</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Rigid and </a:t>
            </a:r>
            <a:r>
              <a:rPr lang="en-US" dirty="0">
                <a:latin typeface="Calibri" panose="020F0502020204030204" pitchFamily="34" charset="0"/>
                <a:ea typeface="Calibri" panose="020F0502020204030204" pitchFamily="34" charset="0"/>
              </a:rPr>
              <a:t>hierarchical work </a:t>
            </a:r>
            <a:r>
              <a:rPr lang="en-US" dirty="0" smtClean="0">
                <a:latin typeface="Calibri" panose="020F0502020204030204" pitchFamily="34" charset="0"/>
                <a:ea typeface="Calibri" panose="020F0502020204030204" pitchFamily="34" charset="0"/>
              </a:rPr>
              <a:t>environment </a:t>
            </a:r>
            <a:endParaRPr lang="en-US"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077194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424501"/>
            <a:ext cx="8935626" cy="701731"/>
          </a:xfrm>
          <a:prstGeom prst="rect">
            <a:avLst/>
          </a:prstGeom>
        </p:spPr>
        <p:txBody>
          <a:bodyPr wrap="square">
            <a:spAutoFit/>
          </a:bodyPr>
          <a:lstStyle/>
          <a:p>
            <a:r>
              <a:rPr lang="en-US" dirty="0">
                <a:solidFill>
                  <a:srgbClr val="C00000"/>
                </a:solidFill>
              </a:rPr>
              <a:t>Conclusion</a:t>
            </a:r>
            <a:endParaRPr lang="it-IT" dirty="0">
              <a:solidFill>
                <a:srgbClr val="C00000"/>
              </a:solidFill>
            </a:endParaRPr>
          </a:p>
        </p:txBody>
      </p:sp>
      <p:sp>
        <p:nvSpPr>
          <p:cNvPr id="5" name="Rettangolo 4"/>
          <p:cNvSpPr/>
          <p:nvPr/>
        </p:nvSpPr>
        <p:spPr>
          <a:xfrm>
            <a:off x="207096" y="1635091"/>
            <a:ext cx="8991496" cy="5355312"/>
          </a:xfrm>
          <a:prstGeom prst="rect">
            <a:avLst/>
          </a:prstGeom>
        </p:spPr>
        <p:txBody>
          <a:bodyPr wrap="square">
            <a:spAutoFit/>
          </a:bodyPr>
          <a:lstStyle/>
          <a:p>
            <a:pPr marL="285750" indent="-285750" algn="just">
              <a:buFont typeface="Arial" panose="020B0604020202020204" pitchFamily="34" charset="0"/>
              <a:buChar char="•"/>
            </a:pPr>
            <a:r>
              <a:rPr lang="en-US" dirty="0" smtClean="0">
                <a:latin typeface="Calibri" panose="020F0502020204030204" pitchFamily="34" charset="0"/>
                <a:ea typeface="Calibri" panose="020F0502020204030204" pitchFamily="34" charset="0"/>
              </a:rPr>
              <a:t>The </a:t>
            </a:r>
            <a:r>
              <a:rPr lang="en-US" b="1" dirty="0" smtClean="0">
                <a:latin typeface="Calibri" panose="020F0502020204030204" pitchFamily="34" charset="0"/>
                <a:ea typeface="Calibri" panose="020F0502020204030204" pitchFamily="34" charset="0"/>
              </a:rPr>
              <a:t>shortage </a:t>
            </a:r>
            <a:r>
              <a:rPr lang="en-US" b="1" dirty="0">
                <a:latin typeface="Calibri" panose="020F0502020204030204" pitchFamily="34" charset="0"/>
                <a:ea typeface="Calibri" panose="020F0502020204030204" pitchFamily="34" charset="0"/>
              </a:rPr>
              <a:t>of workers </a:t>
            </a:r>
            <a:r>
              <a:rPr lang="en-US" dirty="0">
                <a:latin typeface="Calibri" panose="020F0502020204030204" pitchFamily="34" charset="0"/>
                <a:ea typeface="Calibri" panose="020F0502020204030204" pitchFamily="34" charset="0"/>
              </a:rPr>
              <a:t>can </a:t>
            </a:r>
            <a:r>
              <a:rPr lang="en-US" dirty="0" smtClean="0">
                <a:latin typeface="Calibri" panose="020F0502020204030204" pitchFamily="34" charset="0"/>
                <a:ea typeface="Calibri" panose="020F0502020204030204" pitchFamily="34" charset="0"/>
              </a:rPr>
              <a:t>be </a:t>
            </a:r>
            <a:r>
              <a:rPr lang="en-US" dirty="0">
                <a:latin typeface="Calibri" panose="020F0502020204030204" pitchFamily="34" charset="0"/>
                <a:ea typeface="Calibri" panose="020F0502020204030204" pitchFamily="34" charset="0"/>
              </a:rPr>
              <a:t>attributed </a:t>
            </a:r>
            <a:r>
              <a:rPr lang="en-US" dirty="0" smtClean="0">
                <a:latin typeface="Calibri" panose="020F0502020204030204" pitchFamily="34" charset="0"/>
                <a:ea typeface="Calibri" panose="020F0502020204030204" pitchFamily="34" charset="0"/>
              </a:rPr>
              <a:t>in large part to </a:t>
            </a:r>
            <a:r>
              <a:rPr lang="en-US" dirty="0">
                <a:latin typeface="Calibri" panose="020F0502020204030204" pitchFamily="34" charset="0"/>
                <a:ea typeface="Calibri" panose="020F0502020204030204" pitchFamily="34" charset="0"/>
              </a:rPr>
              <a:t>the </a:t>
            </a:r>
            <a:r>
              <a:rPr lang="en-US" b="1" dirty="0">
                <a:latin typeface="Calibri" panose="020F0502020204030204" pitchFamily="34" charset="0"/>
                <a:ea typeface="Calibri" panose="020F0502020204030204" pitchFamily="34" charset="0"/>
              </a:rPr>
              <a:t>working conditions </a:t>
            </a:r>
            <a:r>
              <a:rPr lang="en-US" dirty="0">
                <a:latin typeface="Calibri" panose="020F0502020204030204" pitchFamily="34" charset="0"/>
                <a:ea typeface="Calibri" panose="020F0502020204030204" pitchFamily="34" charset="0"/>
              </a:rPr>
              <a:t>that </a:t>
            </a:r>
            <a:r>
              <a:rPr lang="en-US" dirty="0" smtClean="0">
                <a:latin typeface="Calibri" panose="020F0502020204030204" pitchFamily="34" charset="0"/>
                <a:ea typeface="Calibri" panose="020F0502020204030204" pitchFamily="34" charset="0"/>
              </a:rPr>
              <a:t>characterise </a:t>
            </a:r>
            <a:r>
              <a:rPr lang="en-US" dirty="0">
                <a:latin typeface="Calibri" panose="020F0502020204030204" pitchFamily="34" charset="0"/>
                <a:ea typeface="Calibri" panose="020F0502020204030204" pitchFamily="34" charset="0"/>
              </a:rPr>
              <a:t>the </a:t>
            </a:r>
            <a:r>
              <a:rPr lang="en-US" dirty="0" smtClean="0">
                <a:latin typeface="Calibri" panose="020F0502020204030204" pitchFamily="34" charset="0"/>
                <a:ea typeface="Calibri" panose="020F0502020204030204" pitchFamily="34" charset="0"/>
              </a:rPr>
              <a:t>current era </a:t>
            </a:r>
            <a:r>
              <a:rPr lang="en-US" dirty="0">
                <a:latin typeface="Calibri" panose="020F0502020204030204" pitchFamily="34" charset="0"/>
                <a:ea typeface="Calibri" panose="020F0502020204030204" pitchFamily="34" charset="0"/>
              </a:rPr>
              <a:t>of </a:t>
            </a:r>
            <a:r>
              <a:rPr lang="en-US" dirty="0" smtClean="0">
                <a:latin typeface="Calibri" panose="020F0502020204030204" pitchFamily="34" charset="0"/>
                <a:ea typeface="Calibri" panose="020F0502020204030204" pitchFamily="34" charset="0"/>
              </a:rPr>
              <a:t>flexibility</a:t>
            </a:r>
          </a:p>
          <a:p>
            <a:pPr marL="285750" indent="-285750" algn="just">
              <a:buFont typeface="Arial" panose="020B0604020202020204" pitchFamily="34" charset="0"/>
              <a:buChar char="•"/>
            </a:pPr>
            <a:r>
              <a:rPr lang="en-US" dirty="0" smtClean="0">
                <a:latin typeface="Calibri" panose="020F0502020204030204" pitchFamily="34" charset="0"/>
                <a:ea typeface="Calibri" panose="020F0502020204030204" pitchFamily="34" charset="0"/>
              </a:rPr>
              <a:t>Compared to the past, work seems to </a:t>
            </a:r>
            <a:r>
              <a:rPr lang="en-US" b="1" dirty="0" smtClean="0">
                <a:latin typeface="Calibri" panose="020F0502020204030204" pitchFamily="34" charset="0"/>
                <a:ea typeface="Calibri" panose="020F0502020204030204" pitchFamily="34" charset="0"/>
              </a:rPr>
              <a:t>lose</a:t>
            </a:r>
            <a:r>
              <a:rPr lang="en-US" dirty="0" smtClean="0">
                <a:latin typeface="Calibri" panose="020F0502020204030204" pitchFamily="34" charset="0"/>
                <a:ea typeface="Calibri" panose="020F0502020204030204" pitchFamily="34" charset="0"/>
              </a:rPr>
              <a:t> much of its </a:t>
            </a:r>
            <a:r>
              <a:rPr lang="en-US" b="1" dirty="0">
                <a:latin typeface="Calibri" panose="020F0502020204030204" pitchFamily="34" charset="0"/>
                <a:ea typeface="Calibri" panose="020F0502020204030204" pitchFamily="34" charset="0"/>
              </a:rPr>
              <a:t>identity meaning</a:t>
            </a:r>
            <a:r>
              <a:rPr lang="en-US" dirty="0">
                <a:latin typeface="Calibri" panose="020F0502020204030204" pitchFamily="34" charset="0"/>
                <a:ea typeface="Calibri" panose="020F0502020204030204" pitchFamily="34" charset="0"/>
              </a:rPr>
              <a:t>, neglecting the noblest part of its </a:t>
            </a:r>
            <a:r>
              <a:rPr lang="en-US" dirty="0" smtClean="0">
                <a:latin typeface="Calibri" panose="020F0502020204030204" pitchFamily="34" charset="0"/>
                <a:ea typeface="Calibri" panose="020F0502020204030204" pitchFamily="34" charset="0"/>
              </a:rPr>
              <a:t>essence</a:t>
            </a:r>
          </a:p>
          <a:p>
            <a:pPr marL="285750" indent="-285750" algn="just">
              <a:buFont typeface="Arial" panose="020B0604020202020204" pitchFamily="34" charset="0"/>
              <a:buChar char="•"/>
            </a:pPr>
            <a:r>
              <a:rPr lang="it-IT" dirty="0" smtClean="0">
                <a:latin typeface="Calibri" panose="020F0502020204030204" pitchFamily="34" charset="0"/>
                <a:ea typeface="Calibri" panose="020F0502020204030204" pitchFamily="34" charset="0"/>
              </a:rPr>
              <a:t>The</a:t>
            </a:r>
            <a:r>
              <a:rPr lang="it-IT" b="1" dirty="0" smtClean="0">
                <a:latin typeface="Calibri" panose="020F0502020204030204" pitchFamily="34" charset="0"/>
                <a:ea typeface="Calibri" panose="020F0502020204030204" pitchFamily="34" charset="0"/>
              </a:rPr>
              <a:t> </a:t>
            </a:r>
            <a:r>
              <a:rPr lang="it-IT" b="1" dirty="0" err="1">
                <a:latin typeface="Calibri" panose="020F0502020204030204" pitchFamily="34" charset="0"/>
                <a:ea typeface="Calibri" panose="020F0502020204030204" pitchFamily="34" charset="0"/>
              </a:rPr>
              <a:t>great</a:t>
            </a:r>
            <a:r>
              <a:rPr lang="it-IT" b="1" dirty="0">
                <a:latin typeface="Calibri" panose="020F0502020204030204" pitchFamily="34" charset="0"/>
                <a:ea typeface="Calibri" panose="020F0502020204030204" pitchFamily="34" charset="0"/>
              </a:rPr>
              <a:t> resignation </a:t>
            </a:r>
            <a:r>
              <a:rPr lang="it-IT" dirty="0">
                <a:latin typeface="Calibri" panose="020F0502020204030204" pitchFamily="34" charset="0"/>
                <a:ea typeface="Calibri" panose="020F0502020204030204" pitchFamily="34" charset="0"/>
              </a:rPr>
              <a:t>phenomenon (and the </a:t>
            </a:r>
            <a:r>
              <a:rPr lang="it-IT" dirty="0" err="1">
                <a:latin typeface="Calibri" panose="020F0502020204030204" pitchFamily="34" charset="0"/>
                <a:ea typeface="Calibri" panose="020F0502020204030204" pitchFamily="34" charset="0"/>
              </a:rPr>
              <a:t>other</a:t>
            </a:r>
            <a:r>
              <a:rPr lang="it-IT" dirty="0">
                <a:latin typeface="Calibri" panose="020F0502020204030204" pitchFamily="34" charset="0"/>
                <a:ea typeface="Calibri" panose="020F0502020204030204" pitchFamily="34" charset="0"/>
              </a:rPr>
              <a:t> </a:t>
            </a:r>
            <a:r>
              <a:rPr lang="it-IT" dirty="0" err="1">
                <a:latin typeface="Calibri" panose="020F0502020204030204" pitchFamily="34" charset="0"/>
                <a:ea typeface="Calibri" panose="020F0502020204030204" pitchFamily="34" charset="0"/>
              </a:rPr>
              <a:t>ones</a:t>
            </a:r>
            <a:r>
              <a:rPr lang="it-IT" dirty="0">
                <a:latin typeface="Calibri" panose="020F0502020204030204" pitchFamily="34" charset="0"/>
                <a:ea typeface="Calibri" panose="020F0502020204030204" pitchFamily="34" charset="0"/>
              </a:rPr>
              <a:t> </a:t>
            </a:r>
            <a:r>
              <a:rPr lang="it-IT" dirty="0" err="1">
                <a:latin typeface="Calibri" panose="020F0502020204030204" pitchFamily="34" charset="0"/>
                <a:ea typeface="Calibri" panose="020F0502020204030204" pitchFamily="34" charset="0"/>
              </a:rPr>
              <a:t>described</a:t>
            </a:r>
            <a:r>
              <a:rPr lang="it-IT" dirty="0">
                <a:latin typeface="Calibri" panose="020F0502020204030204" pitchFamily="34" charset="0"/>
                <a:ea typeface="Calibri" panose="020F0502020204030204" pitchFamily="34" charset="0"/>
              </a:rPr>
              <a:t>) </a:t>
            </a:r>
            <a:r>
              <a:rPr lang="en-US" dirty="0">
                <a:latin typeface="Calibri" panose="020F0502020204030204" pitchFamily="34" charset="0"/>
                <a:ea typeface="Calibri" panose="020F0502020204030204" pitchFamily="34" charset="0"/>
              </a:rPr>
              <a:t>demonstrates that work is experienced less and less as a privilege and more and more as a </a:t>
            </a:r>
            <a:r>
              <a:rPr lang="en-US" dirty="0" smtClean="0">
                <a:latin typeface="Calibri" panose="020F0502020204030204" pitchFamily="34" charset="0"/>
                <a:ea typeface="Calibri" panose="020F0502020204030204" pitchFamily="34" charset="0"/>
              </a:rPr>
              <a:t>necessity</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Work </a:t>
            </a:r>
            <a:r>
              <a:rPr lang="en-US" dirty="0">
                <a:latin typeface="Calibri" panose="020F0502020204030204" pitchFamily="34" charset="0"/>
                <a:ea typeface="Calibri" panose="020F0502020204030204" pitchFamily="34" charset="0"/>
              </a:rPr>
              <a:t>is experienced more and more </a:t>
            </a:r>
            <a:r>
              <a:rPr lang="en-US" b="1" dirty="0">
                <a:latin typeface="Calibri" panose="020F0502020204030204" pitchFamily="34" charset="0"/>
                <a:ea typeface="Calibri" panose="020F0502020204030204" pitchFamily="34" charset="0"/>
              </a:rPr>
              <a:t>individually</a:t>
            </a:r>
            <a:r>
              <a:rPr lang="en-US" dirty="0">
                <a:latin typeface="Calibri" panose="020F0502020204030204" pitchFamily="34" charset="0"/>
                <a:ea typeface="Calibri" panose="020F0502020204030204" pitchFamily="34" charset="0"/>
              </a:rPr>
              <a:t>, communities within the workplace are </a:t>
            </a:r>
            <a:r>
              <a:rPr lang="en-US" dirty="0" smtClean="0">
                <a:latin typeface="Calibri" panose="020F0502020204030204" pitchFamily="34" charset="0"/>
                <a:ea typeface="Calibri" panose="020F0502020204030204" pitchFamily="34" charset="0"/>
              </a:rPr>
              <a:t>weakening, and a new </a:t>
            </a:r>
            <a:r>
              <a:rPr lang="en-US" b="1" dirty="0" smtClean="0">
                <a:latin typeface="Calibri" panose="020F0502020204030204" pitchFamily="34" charset="0"/>
                <a:ea typeface="Calibri" panose="020F0502020204030204" pitchFamily="34" charset="0"/>
              </a:rPr>
              <a:t>search for dignity </a:t>
            </a:r>
            <a:r>
              <a:rPr lang="en-US" dirty="0" smtClean="0">
                <a:latin typeface="Calibri" panose="020F0502020204030204" pitchFamily="34" charset="0"/>
                <a:ea typeface="Calibri" panose="020F0502020204030204" pitchFamily="34" charset="0"/>
              </a:rPr>
              <a:t>is still underway</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For employers (and public authorities), a </a:t>
            </a:r>
            <a:r>
              <a:rPr lang="en-US" dirty="0">
                <a:latin typeface="Calibri" panose="020F0502020204030204" pitchFamily="34" charset="0"/>
                <a:ea typeface="Calibri" panose="020F0502020204030204" pitchFamily="34" charset="0"/>
              </a:rPr>
              <a:t>renewal of </a:t>
            </a:r>
            <a:r>
              <a:rPr lang="en-US" i="1" dirty="0">
                <a:latin typeface="Calibri" panose="020F0502020204030204" pitchFamily="34" charset="0"/>
                <a:ea typeface="Calibri" panose="020F0502020204030204" pitchFamily="34" charset="0"/>
              </a:rPr>
              <a:t>employer branding </a:t>
            </a:r>
            <a:r>
              <a:rPr lang="en-US" dirty="0">
                <a:latin typeface="Calibri" panose="020F0502020204030204" pitchFamily="34" charset="0"/>
                <a:ea typeface="Calibri" panose="020F0502020204030204" pitchFamily="34" charset="0"/>
              </a:rPr>
              <a:t>is </a:t>
            </a:r>
            <a:r>
              <a:rPr lang="en-US" dirty="0" smtClean="0">
                <a:latin typeface="Calibri" panose="020F0502020204030204" pitchFamily="34" charset="0"/>
                <a:ea typeface="Calibri" panose="020F0502020204030204" pitchFamily="34" charset="0"/>
              </a:rPr>
              <a:t>paramount, possibly in a direction that </a:t>
            </a:r>
            <a:r>
              <a:rPr lang="en-US" dirty="0">
                <a:latin typeface="Calibri" panose="020F0502020204030204" pitchFamily="34" charset="0"/>
                <a:ea typeface="Calibri" panose="020F0502020204030204" pitchFamily="34" charset="0"/>
              </a:rPr>
              <a:t>focuses on the </a:t>
            </a:r>
            <a:r>
              <a:rPr lang="en-US" dirty="0" smtClean="0">
                <a:latin typeface="Calibri" panose="020F0502020204030204" pitchFamily="34" charset="0"/>
                <a:ea typeface="Calibri" panose="020F0502020204030204" pitchFamily="34" charset="0"/>
              </a:rPr>
              <a:t>values </a:t>
            </a:r>
            <a:r>
              <a:rPr lang="en-US" dirty="0">
                <a:latin typeface="Calibri" panose="020F0502020204030204" pitchFamily="34" charset="0"/>
                <a:ea typeface="Calibri" panose="020F0502020204030204" pitchFamily="34" charset="0"/>
              </a:rPr>
              <a:t>of </a:t>
            </a:r>
            <a:r>
              <a:rPr lang="en-US" b="1" dirty="0">
                <a:latin typeface="Calibri" panose="020F0502020204030204" pitchFamily="34" charset="0"/>
                <a:ea typeface="Calibri" panose="020F0502020204030204" pitchFamily="34" charset="0"/>
              </a:rPr>
              <a:t>relationships</a:t>
            </a:r>
            <a:r>
              <a:rPr lang="en-US" dirty="0">
                <a:latin typeface="Calibri" panose="020F0502020204030204" pitchFamily="34" charset="0"/>
                <a:ea typeface="Calibri" panose="020F0502020204030204" pitchFamily="34" charset="0"/>
              </a:rPr>
              <a:t> and the </a:t>
            </a:r>
            <a:r>
              <a:rPr lang="en-US" b="1" dirty="0" smtClean="0">
                <a:latin typeface="Calibri" panose="020F0502020204030204" pitchFamily="34" charset="0"/>
                <a:ea typeface="Calibri" panose="020F0502020204030204" pitchFamily="34" charset="0"/>
              </a:rPr>
              <a:t>work climate</a:t>
            </a:r>
          </a:p>
          <a:p>
            <a:pPr marL="285750" indent="-285750" algn="just">
              <a:spcAft>
                <a:spcPts val="0"/>
              </a:spcAft>
              <a:buFont typeface="Arial" panose="020B0604020202020204" pitchFamily="34" charset="0"/>
              <a:buChar char="•"/>
            </a:pPr>
            <a:r>
              <a:rPr lang="en-US" dirty="0" smtClean="0">
                <a:latin typeface="Calibri" panose="020F0502020204030204" pitchFamily="34" charset="0"/>
                <a:ea typeface="Calibri" panose="020F0502020204030204" pitchFamily="34" charset="0"/>
              </a:rPr>
              <a:t>The three clusters seem to follow a </a:t>
            </a:r>
            <a:r>
              <a:rPr lang="en-US" b="1" dirty="0" smtClean="0">
                <a:latin typeface="Calibri" panose="020F0502020204030204" pitchFamily="34" charset="0"/>
                <a:ea typeface="Calibri" panose="020F0502020204030204" pitchFamily="34" charset="0"/>
              </a:rPr>
              <a:t>generational</a:t>
            </a:r>
            <a:r>
              <a:rPr lang="en-US" dirty="0" smtClean="0">
                <a:latin typeface="Calibri" panose="020F0502020204030204" pitchFamily="34" charset="0"/>
                <a:ea typeface="Calibri" panose="020F0502020204030204" pitchFamily="34" charset="0"/>
              </a:rPr>
              <a:t> order:</a:t>
            </a:r>
          </a:p>
          <a:p>
            <a:pPr marL="742950" lvl="1" indent="-285750" algn="just">
              <a:buSzPct val="50000"/>
              <a:buFont typeface="Arial" panose="020B0604020202020204" pitchFamily="34" charset="0"/>
              <a:buChar char="•"/>
            </a:pPr>
            <a:r>
              <a:rPr lang="en-US" dirty="0" smtClean="0">
                <a:latin typeface="Calibri" panose="020F0502020204030204" pitchFamily="34" charset="0"/>
                <a:ea typeface="Calibri" panose="020F0502020204030204" pitchFamily="34" charset="0"/>
              </a:rPr>
              <a:t>1</a:t>
            </a:r>
            <a:r>
              <a:rPr lang="en-US" baseline="30000" dirty="0" smtClean="0">
                <a:latin typeface="Calibri" panose="020F0502020204030204" pitchFamily="34" charset="0"/>
                <a:ea typeface="Calibri" panose="020F0502020204030204" pitchFamily="34" charset="0"/>
              </a:rPr>
              <a:t>st</a:t>
            </a:r>
            <a:r>
              <a:rPr lang="en-US" dirty="0" smtClean="0">
                <a:latin typeface="Calibri" panose="020F0502020204030204" pitchFamily="34" charset="0"/>
                <a:ea typeface="Calibri" panose="020F0502020204030204" pitchFamily="34" charset="0"/>
              </a:rPr>
              <a:t> cluster: (stable workers) centrality of work; identity; social prestige; “predestination”; duty; pressure from the </a:t>
            </a:r>
            <a:r>
              <a:rPr lang="en-US" i="1" dirty="0" smtClean="0">
                <a:latin typeface="Calibri" panose="020F0502020204030204" pitchFamily="34" charset="0"/>
                <a:ea typeface="Calibri" panose="020F0502020204030204" pitchFamily="34" charset="0"/>
              </a:rPr>
              <a:t>achievement society</a:t>
            </a:r>
            <a:r>
              <a:rPr lang="en-US" dirty="0" smtClean="0">
                <a:latin typeface="Calibri" panose="020F0502020204030204" pitchFamily="34" charset="0"/>
                <a:ea typeface="Calibri" panose="020F0502020204030204" pitchFamily="34" charset="0"/>
              </a:rPr>
              <a:t>;</a:t>
            </a:r>
          </a:p>
          <a:p>
            <a:pPr marL="742950" lvl="1" indent="-285750" algn="just">
              <a:buSzPct val="50000"/>
              <a:buFont typeface="Arial" panose="020B0604020202020204" pitchFamily="34" charset="0"/>
              <a:buChar char="•"/>
            </a:pPr>
            <a:r>
              <a:rPr lang="en-US" dirty="0" smtClean="0">
                <a:latin typeface="Calibri" panose="020F0502020204030204" pitchFamily="34" charset="0"/>
                <a:ea typeface="Calibri" panose="020F0502020204030204" pitchFamily="34" charset="0"/>
              </a:rPr>
              <a:t>2</a:t>
            </a:r>
            <a:r>
              <a:rPr lang="en-US" baseline="30000" dirty="0" smtClean="0">
                <a:latin typeface="Calibri" panose="020F0502020204030204" pitchFamily="34" charset="0"/>
                <a:ea typeface="Calibri" panose="020F0502020204030204" pitchFamily="34" charset="0"/>
              </a:rPr>
              <a:t>nd</a:t>
            </a:r>
            <a:r>
              <a:rPr lang="en-US" dirty="0" smtClean="0">
                <a:latin typeface="Calibri" panose="020F0502020204030204" pitchFamily="34" charset="0"/>
                <a:ea typeface="Calibri" panose="020F0502020204030204" pitchFamily="34" charset="0"/>
              </a:rPr>
              <a:t> cluster: (young workers) reversal of the hierarchy of </a:t>
            </a:r>
            <a:r>
              <a:rPr lang="en-US" dirty="0" err="1" smtClean="0">
                <a:latin typeface="Calibri" panose="020F0502020204030204" pitchFamily="34" charset="0"/>
                <a:ea typeface="Calibri" panose="020F0502020204030204" pitchFamily="34" charset="0"/>
              </a:rPr>
              <a:t>vaues</a:t>
            </a:r>
            <a:r>
              <a:rPr lang="en-US" dirty="0" smtClean="0">
                <a:latin typeface="Calibri" panose="020F0502020204030204" pitchFamily="34" charset="0"/>
                <a:ea typeface="Calibri" panose="020F0502020204030204" pitchFamily="34" charset="0"/>
              </a:rPr>
              <a:t>; work as a means, centrality of life, renewal of the clash (demand/supply);</a:t>
            </a:r>
          </a:p>
          <a:p>
            <a:pPr marL="742950" lvl="1" indent="-285750" algn="just">
              <a:buSzPct val="50000"/>
              <a:buFont typeface="Arial" panose="020B0604020202020204" pitchFamily="34" charset="0"/>
              <a:buChar char="•"/>
            </a:pPr>
            <a:r>
              <a:rPr lang="en-US" dirty="0" smtClean="0">
                <a:latin typeface="Calibri" panose="020F0502020204030204" pitchFamily="34" charset="0"/>
                <a:ea typeface="Calibri" panose="020F0502020204030204" pitchFamily="34" charset="0"/>
              </a:rPr>
              <a:t>3</a:t>
            </a:r>
            <a:r>
              <a:rPr lang="en-US" baseline="30000" dirty="0" smtClean="0">
                <a:latin typeface="Calibri" panose="020F0502020204030204" pitchFamily="34" charset="0"/>
                <a:ea typeface="Calibri" panose="020F0502020204030204" pitchFamily="34" charset="0"/>
              </a:rPr>
              <a:t>rd</a:t>
            </a:r>
            <a:r>
              <a:rPr lang="en-US" dirty="0" smtClean="0">
                <a:latin typeface="Calibri" panose="020F0502020204030204" pitchFamily="34" charset="0"/>
                <a:ea typeface="Calibri" panose="020F0502020204030204" pitchFamily="34" charset="0"/>
              </a:rPr>
              <a:t> cluster: (high-school students) centrality of work; identity; passion and vocation; ideological “dream job”; high expectations; no conflicting reality; internal locus of control; formal and rigid environment</a:t>
            </a:r>
          </a:p>
          <a:p>
            <a:pPr marL="285750" indent="-285750" algn="just">
              <a:spcAft>
                <a:spcPts val="0"/>
              </a:spcAft>
              <a:buFont typeface="Arial" panose="020B0604020202020204" pitchFamily="34" charset="0"/>
              <a:buChar char="•"/>
            </a:pPr>
            <a:endParaRPr lang="en-US" b="1" dirty="0" smtClean="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1478749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424501"/>
            <a:ext cx="8935626" cy="701731"/>
          </a:xfrm>
          <a:prstGeom prst="rect">
            <a:avLst/>
          </a:prstGeom>
        </p:spPr>
        <p:txBody>
          <a:bodyPr wrap="square">
            <a:spAutoFit/>
          </a:bodyPr>
          <a:lstStyle/>
          <a:p>
            <a:r>
              <a:rPr lang="en-US" dirty="0">
                <a:solidFill>
                  <a:srgbClr val="C00000"/>
                </a:solidFill>
              </a:rPr>
              <a:t>Thank you for your attention</a:t>
            </a:r>
            <a:endParaRPr lang="it-IT" dirty="0">
              <a:solidFill>
                <a:srgbClr val="C00000"/>
              </a:solidFill>
            </a:endParaRPr>
          </a:p>
        </p:txBody>
      </p:sp>
      <p:sp>
        <p:nvSpPr>
          <p:cNvPr id="2" name="CasellaDiTesto 1"/>
          <p:cNvSpPr txBox="1"/>
          <p:nvPr/>
        </p:nvSpPr>
        <p:spPr>
          <a:xfrm>
            <a:off x="6100550" y="6469039"/>
            <a:ext cx="3430747" cy="246221"/>
          </a:xfrm>
          <a:prstGeom prst="rect">
            <a:avLst/>
          </a:prstGeom>
          <a:noFill/>
        </p:spPr>
        <p:txBody>
          <a:bodyPr wrap="none" rtlCol="0">
            <a:spAutoFit/>
          </a:bodyPr>
          <a:lstStyle/>
          <a:p>
            <a:r>
              <a:rPr lang="it-IT" sz="1000" dirty="0" smtClean="0">
                <a:solidFill>
                  <a:schemeClr val="bg1">
                    <a:lumMod val="50000"/>
                  </a:schemeClr>
                </a:solidFill>
              </a:rPr>
              <a:t>Images are </a:t>
            </a:r>
            <a:r>
              <a:rPr lang="it-IT" sz="1000" dirty="0" err="1" smtClean="0">
                <a:solidFill>
                  <a:schemeClr val="bg1">
                    <a:lumMod val="50000"/>
                  </a:schemeClr>
                </a:solidFill>
              </a:rPr>
              <a:t>designed</a:t>
            </a:r>
            <a:r>
              <a:rPr lang="it-IT" sz="1000" dirty="0" smtClean="0">
                <a:solidFill>
                  <a:schemeClr val="bg1">
                    <a:lumMod val="50000"/>
                  </a:schemeClr>
                </a:solidFill>
              </a:rPr>
              <a:t> by </a:t>
            </a:r>
            <a:r>
              <a:rPr lang="it-IT" sz="1000" dirty="0" smtClean="0">
                <a:solidFill>
                  <a:schemeClr val="bg1">
                    <a:lumMod val="50000"/>
                  </a:schemeClr>
                </a:solidFill>
                <a:hlinkClick r:id="rId2"/>
              </a:rPr>
              <a:t>Freepik</a:t>
            </a:r>
            <a:r>
              <a:rPr lang="it-IT" sz="1000" dirty="0" smtClean="0">
                <a:solidFill>
                  <a:schemeClr val="bg1">
                    <a:lumMod val="50000"/>
                  </a:schemeClr>
                </a:solidFill>
              </a:rPr>
              <a:t> and elaborated by the </a:t>
            </a:r>
            <a:r>
              <a:rPr lang="it-IT" sz="1000" dirty="0" err="1" smtClean="0">
                <a:solidFill>
                  <a:schemeClr val="bg1">
                    <a:lumMod val="50000"/>
                  </a:schemeClr>
                </a:solidFill>
              </a:rPr>
              <a:t>authors</a:t>
            </a:r>
            <a:endParaRPr lang="it-IT" sz="1000" dirty="0">
              <a:solidFill>
                <a:schemeClr val="bg1">
                  <a:lumMod val="50000"/>
                </a:schemeClr>
              </a:solidFill>
            </a:endParaRPr>
          </a:p>
        </p:txBody>
      </p:sp>
      <p:pic>
        <p:nvPicPr>
          <p:cNvPr id="5" name="Immagine 4"/>
          <p:cNvPicPr>
            <a:picLocks noChangeAspect="1"/>
          </p:cNvPicPr>
          <p:nvPr/>
        </p:nvPicPr>
        <p:blipFill rotWithShape="1">
          <a:blip r:embed="rId3">
            <a:extLst>
              <a:ext uri="{28A0092B-C50C-407E-A947-70E740481C1C}">
                <a14:useLocalDpi xmlns:a14="http://schemas.microsoft.com/office/drawing/2010/main" val="0"/>
              </a:ext>
            </a:extLst>
          </a:blip>
          <a:srcRect t="33066"/>
          <a:stretch/>
        </p:blipFill>
        <p:spPr>
          <a:xfrm>
            <a:off x="0" y="2347415"/>
            <a:ext cx="9689910" cy="3646546"/>
          </a:xfrm>
          <a:prstGeom prst="rect">
            <a:avLst/>
          </a:prstGeom>
        </p:spPr>
      </p:pic>
    </p:spTree>
    <p:extLst>
      <p:ext uri="{BB962C8B-B14F-4D97-AF65-F5344CB8AC3E}">
        <p14:creationId xmlns:p14="http://schemas.microsoft.com/office/powerpoint/2010/main" val="24659284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o 2"/>
          <p:cNvGrpSpPr/>
          <p:nvPr/>
        </p:nvGrpSpPr>
        <p:grpSpPr>
          <a:xfrm>
            <a:off x="200601" y="208020"/>
            <a:ext cx="9298241" cy="4499962"/>
            <a:chOff x="513645" y="517961"/>
            <a:chExt cx="11041046" cy="4499962"/>
          </a:xfrm>
        </p:grpSpPr>
        <p:grpSp>
          <p:nvGrpSpPr>
            <p:cNvPr id="5" name="Gruppo 4"/>
            <p:cNvGrpSpPr/>
            <p:nvPr/>
          </p:nvGrpSpPr>
          <p:grpSpPr>
            <a:xfrm>
              <a:off x="513645" y="517961"/>
              <a:ext cx="11041046" cy="4499962"/>
              <a:chOff x="513645" y="517961"/>
              <a:chExt cx="11041046" cy="4499962"/>
            </a:xfrm>
          </p:grpSpPr>
          <p:sp>
            <p:nvSpPr>
              <p:cNvPr id="7" name="Sottotitolo 2"/>
              <p:cNvSpPr txBox="1">
                <a:spLocks/>
              </p:cNvSpPr>
              <p:nvPr/>
            </p:nvSpPr>
            <p:spPr>
              <a:xfrm>
                <a:off x="513645" y="517961"/>
                <a:ext cx="11041046" cy="44999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it-IT" b="1" dirty="0">
                    <a:solidFill>
                      <a:srgbClr val="C00000"/>
                    </a:solidFill>
                  </a:rPr>
                  <a:t>2nd </a:t>
                </a:r>
                <a:r>
                  <a:rPr lang="it-IT" b="1" dirty="0" err="1">
                    <a:solidFill>
                      <a:srgbClr val="C00000"/>
                    </a:solidFill>
                  </a:rPr>
                  <a:t>phase</a:t>
                </a:r>
                <a:r>
                  <a:rPr lang="it-IT" b="1" dirty="0" smtClean="0">
                    <a:solidFill>
                      <a:srgbClr val="C00000"/>
                    </a:solidFill>
                  </a:rPr>
                  <a:t>: </a:t>
                </a:r>
                <a:r>
                  <a:rPr lang="en-US" b="1" dirty="0">
                    <a:solidFill>
                      <a:srgbClr val="C00000"/>
                    </a:solidFill>
                  </a:rPr>
                  <a:t>The idea </a:t>
                </a:r>
                <a:r>
                  <a:rPr lang="en-US" b="1" dirty="0" smtClean="0">
                    <a:solidFill>
                      <a:srgbClr val="C00000"/>
                    </a:solidFill>
                  </a:rPr>
                  <a:t>and practice of </a:t>
                </a:r>
                <a:r>
                  <a:rPr lang="en-US" b="1" i="1" dirty="0">
                    <a:solidFill>
                      <a:srgbClr val="C00000"/>
                    </a:solidFill>
                  </a:rPr>
                  <a:t>flexibility as a thaumaturgical solution</a:t>
                </a:r>
                <a:r>
                  <a:rPr lang="en-US" b="1" dirty="0">
                    <a:solidFill>
                      <a:srgbClr val="C00000"/>
                    </a:solidFill>
                  </a:rPr>
                  <a:t> is gaining </a:t>
                </a:r>
                <a:r>
                  <a:rPr lang="en-US" b="1" dirty="0" smtClean="0">
                    <a:solidFill>
                      <a:srgbClr val="C00000"/>
                    </a:solidFill>
                  </a:rPr>
                  <a:t>ground</a:t>
                </a:r>
              </a:p>
              <a:p>
                <a:pPr algn="l">
                  <a:spcBef>
                    <a:spcPts val="0"/>
                  </a:spcBef>
                </a:pPr>
                <a:endParaRPr lang="it-IT" sz="1400" b="1" dirty="0">
                  <a:solidFill>
                    <a:srgbClr val="C00000"/>
                  </a:solidFill>
                </a:endParaRPr>
              </a:p>
              <a:p>
                <a:pPr marL="342900" indent="-342900" algn="l">
                  <a:spcBef>
                    <a:spcPts val="0"/>
                  </a:spcBef>
                  <a:buFont typeface="Arial" panose="020B0604020202020204" pitchFamily="34" charset="0"/>
                  <a:buChar char="•"/>
                </a:pPr>
                <a:r>
                  <a:rPr lang="it-IT" sz="2000" dirty="0" err="1" smtClean="0"/>
                  <a:t>Process</a:t>
                </a:r>
                <a:r>
                  <a:rPr lang="it-IT" sz="2000" dirty="0" smtClean="0"/>
                  <a:t> </a:t>
                </a:r>
                <a:r>
                  <a:rPr lang="it-IT" sz="2000" dirty="0"/>
                  <a:t>of </a:t>
                </a:r>
                <a:r>
                  <a:rPr lang="it-IT" sz="2000" dirty="0" err="1"/>
                  <a:t>flexibilisation</a:t>
                </a:r>
                <a:endParaRPr lang="it-IT" sz="2000" dirty="0" smtClean="0"/>
              </a:p>
              <a:p>
                <a:pPr algn="l">
                  <a:spcBef>
                    <a:spcPts val="0"/>
                  </a:spcBef>
                </a:pPr>
                <a:endParaRPr lang="it-IT" sz="2000" dirty="0" smtClean="0"/>
              </a:p>
              <a:p>
                <a:pPr algn="l">
                  <a:spcBef>
                    <a:spcPts val="0"/>
                  </a:spcBef>
                </a:pPr>
                <a:endParaRPr lang="it-IT" sz="2000" dirty="0" smtClean="0"/>
              </a:p>
              <a:p>
                <a:pPr marL="342900" indent="-342900" algn="l">
                  <a:spcBef>
                    <a:spcPts val="0"/>
                  </a:spcBef>
                  <a:buFont typeface="Arial" panose="020B0604020202020204" pitchFamily="34" charset="0"/>
                  <a:buChar char="•"/>
                </a:pPr>
                <a:endParaRPr lang="it-IT" sz="2000" dirty="0" smtClean="0"/>
              </a:p>
              <a:p>
                <a:pPr algn="l">
                  <a:spcBef>
                    <a:spcPts val="0"/>
                  </a:spcBef>
                </a:pPr>
                <a:r>
                  <a:rPr lang="it-IT" sz="2000" dirty="0" smtClean="0"/>
                  <a:t>	«Pacchetto Treu» (1997)		 	  «</a:t>
                </a:r>
                <a:r>
                  <a:rPr lang="it-IT" sz="2000" dirty="0" err="1" smtClean="0"/>
                  <a:t>Job’s</a:t>
                </a:r>
                <a:r>
                  <a:rPr lang="it-IT" sz="2000" dirty="0" smtClean="0"/>
                  <a:t> </a:t>
                </a:r>
                <a:r>
                  <a:rPr lang="it-IT" sz="2000" dirty="0" err="1" smtClean="0"/>
                  <a:t>Act</a:t>
                </a:r>
                <a:r>
                  <a:rPr lang="it-IT" sz="2000" dirty="0" smtClean="0"/>
                  <a:t>» (2015)</a:t>
                </a:r>
              </a:p>
              <a:p>
                <a:pPr marL="800100" lvl="1" indent="-342900" algn="l">
                  <a:spcBef>
                    <a:spcPts val="0"/>
                  </a:spcBef>
                  <a:buFont typeface="Arial" panose="020B0604020202020204" pitchFamily="34" charset="0"/>
                  <a:buChar char="•"/>
                </a:pPr>
                <a:endParaRPr lang="it-IT" sz="1600" dirty="0" smtClean="0"/>
              </a:p>
              <a:p>
                <a:pPr algn="l"/>
                <a:endParaRPr lang="it-IT" dirty="0" smtClean="0"/>
              </a:p>
              <a:p>
                <a:pPr algn="l"/>
                <a:endParaRPr lang="it-IT" dirty="0" smtClean="0"/>
              </a:p>
              <a:p>
                <a:pPr algn="l"/>
                <a:endParaRPr lang="it-IT" dirty="0" smtClean="0"/>
              </a:p>
            </p:txBody>
          </p:sp>
          <p:pic>
            <p:nvPicPr>
              <p:cNvPr id="8" name="Immagin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4773" y="2501687"/>
                <a:ext cx="1862361" cy="300843"/>
              </a:xfrm>
              <a:prstGeom prst="rect">
                <a:avLst/>
              </a:prstGeom>
            </p:spPr>
          </p:pic>
        </p:grpSp>
        <p:pic>
          <p:nvPicPr>
            <p:cNvPr id="6" name="Immagin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43" y="2216312"/>
              <a:ext cx="685944" cy="871594"/>
            </a:xfrm>
            <a:prstGeom prst="rect">
              <a:avLst/>
            </a:prstGeom>
          </p:spPr>
        </p:pic>
      </p:grpSp>
      <p:pic>
        <p:nvPicPr>
          <p:cNvPr id="9" name="Immagin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9661" y="4172804"/>
            <a:ext cx="3469182" cy="2201561"/>
          </a:xfrm>
          <a:prstGeom prst="rect">
            <a:avLst/>
          </a:prstGeom>
        </p:spPr>
      </p:pic>
      <p:pic>
        <p:nvPicPr>
          <p:cNvPr id="10" name="Immagine 9"/>
          <p:cNvPicPr>
            <a:picLocks noChangeAspect="1"/>
          </p:cNvPicPr>
          <p:nvPr/>
        </p:nvPicPr>
        <p:blipFill rotWithShape="1">
          <a:blip r:embed="rId5">
            <a:extLst>
              <a:ext uri="{28A0092B-C50C-407E-A947-70E740481C1C}">
                <a14:useLocalDpi xmlns:a14="http://schemas.microsoft.com/office/drawing/2010/main" val="0"/>
              </a:ext>
            </a:extLst>
          </a:blip>
          <a:srcRect l="1004"/>
          <a:stretch/>
        </p:blipFill>
        <p:spPr>
          <a:xfrm flipH="1">
            <a:off x="350981" y="4172804"/>
            <a:ext cx="3596534" cy="2201097"/>
          </a:xfrm>
          <a:prstGeom prst="rect">
            <a:avLst/>
          </a:prstGeom>
        </p:spPr>
      </p:pic>
      <p:grpSp>
        <p:nvGrpSpPr>
          <p:cNvPr id="11" name="Gruppo 10"/>
          <p:cNvGrpSpPr/>
          <p:nvPr/>
        </p:nvGrpSpPr>
        <p:grpSpPr>
          <a:xfrm>
            <a:off x="4097895" y="4525699"/>
            <a:ext cx="1796897" cy="1629834"/>
            <a:chOff x="4832979" y="4195856"/>
            <a:chExt cx="2100927" cy="1905597"/>
          </a:xfrm>
        </p:grpSpPr>
        <p:sp>
          <p:nvSpPr>
            <p:cNvPr id="12" name="Rettangolo 11"/>
            <p:cNvSpPr/>
            <p:nvPr/>
          </p:nvSpPr>
          <p:spPr>
            <a:xfrm rot="20784805">
              <a:off x="4832979" y="4195856"/>
              <a:ext cx="1947328" cy="369332"/>
            </a:xfrm>
            <a:prstGeom prst="rect">
              <a:avLst/>
            </a:prstGeom>
          </p:spPr>
          <p:txBody>
            <a:bodyPr wrap="none">
              <a:prstTxWarp prst="textCanDown">
                <a:avLst/>
              </a:prstTxWarp>
              <a:spAutoFit/>
            </a:bodyPr>
            <a:lstStyle/>
            <a:p>
              <a:r>
                <a:rPr lang="it-IT" dirty="0" err="1" smtClean="0">
                  <a:effectLst>
                    <a:glow rad="101600">
                      <a:srgbClr val="C00000">
                        <a:alpha val="60000"/>
                      </a:srgbClr>
                    </a:glow>
                  </a:effectLst>
                </a:rPr>
                <a:t>precarious</a:t>
              </a:r>
              <a:r>
                <a:rPr lang="it-IT" dirty="0" smtClean="0">
                  <a:effectLst>
                    <a:glow rad="101600">
                      <a:srgbClr val="C00000">
                        <a:alpha val="60000"/>
                      </a:srgbClr>
                    </a:glow>
                  </a:effectLst>
                </a:rPr>
                <a:t> </a:t>
              </a:r>
              <a:r>
                <a:rPr lang="it-IT" dirty="0" err="1" smtClean="0">
                  <a:effectLst>
                    <a:glow rad="101600">
                      <a:srgbClr val="C00000">
                        <a:alpha val="60000"/>
                      </a:srgbClr>
                    </a:glow>
                  </a:effectLst>
                </a:rPr>
                <a:t>contracts</a:t>
              </a:r>
              <a:endParaRPr lang="it-IT" dirty="0">
                <a:effectLst>
                  <a:glow rad="101600">
                    <a:srgbClr val="C00000">
                      <a:alpha val="60000"/>
                    </a:srgbClr>
                  </a:glow>
                </a:effectLst>
              </a:endParaRPr>
            </a:p>
          </p:txBody>
        </p:sp>
        <p:sp>
          <p:nvSpPr>
            <p:cNvPr id="13" name="Rettangolo 12"/>
            <p:cNvSpPr/>
            <p:nvPr/>
          </p:nvSpPr>
          <p:spPr>
            <a:xfrm rot="354097">
              <a:off x="5514671" y="4689576"/>
              <a:ext cx="1419235" cy="369332"/>
            </a:xfrm>
            <a:prstGeom prst="rect">
              <a:avLst/>
            </a:prstGeom>
          </p:spPr>
          <p:txBody>
            <a:bodyPr wrap="none">
              <a:prstTxWarp prst="textCanDown">
                <a:avLst/>
              </a:prstTxWarp>
              <a:spAutoFit/>
            </a:bodyPr>
            <a:lstStyle/>
            <a:p>
              <a:r>
                <a:rPr lang="it-IT" dirty="0" err="1" smtClean="0">
                  <a:effectLst>
                    <a:glow rad="101600">
                      <a:srgbClr val="C00000">
                        <a:alpha val="60000"/>
                      </a:srgbClr>
                    </a:glow>
                  </a:effectLst>
                </a:rPr>
                <a:t>exploitation</a:t>
              </a:r>
              <a:endParaRPr lang="it-IT" dirty="0">
                <a:effectLst>
                  <a:glow rad="101600">
                    <a:srgbClr val="C00000">
                      <a:alpha val="60000"/>
                    </a:srgbClr>
                  </a:glow>
                </a:effectLst>
              </a:endParaRPr>
            </a:p>
          </p:txBody>
        </p:sp>
        <p:sp>
          <p:nvSpPr>
            <p:cNvPr id="14" name="Rettangolo 13"/>
            <p:cNvSpPr/>
            <p:nvPr/>
          </p:nvSpPr>
          <p:spPr>
            <a:xfrm rot="1496031">
              <a:off x="5007405" y="5081845"/>
              <a:ext cx="1341265" cy="369332"/>
            </a:xfrm>
            <a:prstGeom prst="rect">
              <a:avLst/>
            </a:prstGeom>
          </p:spPr>
          <p:txBody>
            <a:bodyPr wrap="none">
              <a:prstTxWarp prst="textCanDown">
                <a:avLst/>
              </a:prstTxWarp>
              <a:spAutoFit/>
            </a:bodyPr>
            <a:lstStyle/>
            <a:p>
              <a:r>
                <a:rPr lang="it-IT" dirty="0" err="1" smtClean="0">
                  <a:effectLst>
                    <a:glow rad="101600">
                      <a:srgbClr val="C00000">
                        <a:alpha val="60000"/>
                      </a:srgbClr>
                    </a:glow>
                  </a:effectLst>
                </a:rPr>
                <a:t>surveillance</a:t>
              </a:r>
              <a:endParaRPr lang="it-IT" dirty="0">
                <a:effectLst>
                  <a:glow rad="101600">
                    <a:srgbClr val="C00000">
                      <a:alpha val="60000"/>
                    </a:srgbClr>
                  </a:glow>
                </a:effectLst>
              </a:endParaRPr>
            </a:p>
          </p:txBody>
        </p:sp>
        <p:sp>
          <p:nvSpPr>
            <p:cNvPr id="15" name="Rettangolo 14"/>
            <p:cNvSpPr/>
            <p:nvPr/>
          </p:nvSpPr>
          <p:spPr>
            <a:xfrm rot="21220848">
              <a:off x="5232858" y="5732121"/>
              <a:ext cx="1602618" cy="369332"/>
            </a:xfrm>
            <a:prstGeom prst="rect">
              <a:avLst/>
            </a:prstGeom>
          </p:spPr>
          <p:txBody>
            <a:bodyPr wrap="none">
              <a:prstTxWarp prst="textCanDown">
                <a:avLst/>
              </a:prstTxWarp>
              <a:spAutoFit/>
            </a:bodyPr>
            <a:lstStyle/>
            <a:p>
              <a:r>
                <a:rPr lang="it-IT" dirty="0" smtClean="0">
                  <a:effectLst>
                    <a:glow rad="101600">
                      <a:srgbClr val="C00000">
                        <a:alpha val="60000"/>
                      </a:srgbClr>
                    </a:glow>
                  </a:effectLst>
                </a:rPr>
                <a:t>neo-</a:t>
              </a:r>
              <a:r>
                <a:rPr lang="it-IT" dirty="0" err="1" smtClean="0">
                  <a:effectLst>
                    <a:glow rad="101600">
                      <a:srgbClr val="C00000">
                        <a:alpha val="60000"/>
                      </a:srgbClr>
                    </a:glow>
                  </a:effectLst>
                </a:rPr>
                <a:t>taylorism</a:t>
              </a:r>
              <a:endParaRPr lang="it-IT" dirty="0">
                <a:effectLst>
                  <a:glow rad="101600">
                    <a:srgbClr val="C00000">
                      <a:alpha val="60000"/>
                    </a:srgbClr>
                  </a:glow>
                </a:effectLst>
              </a:endParaRPr>
            </a:p>
          </p:txBody>
        </p:sp>
      </p:grpSp>
      <p:sp>
        <p:nvSpPr>
          <p:cNvPr id="16" name="Rettangolo 15"/>
          <p:cNvSpPr/>
          <p:nvPr/>
        </p:nvSpPr>
        <p:spPr>
          <a:xfrm>
            <a:off x="81211" y="3379933"/>
            <a:ext cx="11041046" cy="400110"/>
          </a:xfrm>
          <a:prstGeom prst="rect">
            <a:avLst/>
          </a:prstGeom>
        </p:spPr>
        <p:txBody>
          <a:bodyPr wrap="square">
            <a:spAutoFit/>
          </a:bodyPr>
          <a:lstStyle/>
          <a:p>
            <a:pPr marL="342900" indent="-342900">
              <a:buFont typeface="Arial" panose="020B0604020202020204" pitchFamily="34" charset="0"/>
              <a:buChar char="•"/>
            </a:pPr>
            <a:r>
              <a:rPr lang="it-IT" sz="2000" dirty="0"/>
              <a:t>From </a:t>
            </a:r>
            <a:r>
              <a:rPr lang="it-IT" sz="2000" dirty="0" err="1"/>
              <a:t>flexibilisation</a:t>
            </a:r>
            <a:r>
              <a:rPr lang="it-IT" sz="2000" dirty="0"/>
              <a:t> to </a:t>
            </a:r>
            <a:r>
              <a:rPr lang="it-IT" sz="2000" dirty="0" err="1"/>
              <a:t>precarisation</a:t>
            </a:r>
            <a:endParaRPr lang="it-IT" sz="2000" dirty="0"/>
          </a:p>
        </p:txBody>
      </p:sp>
    </p:spTree>
    <p:extLst>
      <p:ext uri="{BB962C8B-B14F-4D97-AF65-F5344CB8AC3E}">
        <p14:creationId xmlns:p14="http://schemas.microsoft.com/office/powerpoint/2010/main" val="20022601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o 4"/>
          <p:cNvGrpSpPr/>
          <p:nvPr/>
        </p:nvGrpSpPr>
        <p:grpSpPr>
          <a:xfrm>
            <a:off x="1573502" y="1971807"/>
            <a:ext cx="2040217" cy="1690580"/>
            <a:chOff x="2513628" y="1885684"/>
            <a:chExt cx="2040217" cy="1690580"/>
          </a:xfrm>
        </p:grpSpPr>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3628" y="1885684"/>
              <a:ext cx="1532088" cy="1690580"/>
            </a:xfrm>
            <a:prstGeom prst="rect">
              <a:avLst/>
            </a:prstGeom>
          </p:spPr>
        </p:pic>
        <p:grpSp>
          <p:nvGrpSpPr>
            <p:cNvPr id="7" name="Gruppo 6"/>
            <p:cNvGrpSpPr/>
            <p:nvPr/>
          </p:nvGrpSpPr>
          <p:grpSpPr>
            <a:xfrm>
              <a:off x="2706290" y="2325895"/>
              <a:ext cx="1847555" cy="405079"/>
              <a:chOff x="2298589" y="2282462"/>
              <a:chExt cx="2355273" cy="516397"/>
            </a:xfrm>
          </p:grpSpPr>
          <p:pic>
            <p:nvPicPr>
              <p:cNvPr id="8" name="Immagine 7"/>
              <p:cNvPicPr>
                <a:picLocks noChangeAspect="1"/>
              </p:cNvPicPr>
              <p:nvPr/>
            </p:nvPicPr>
            <p:blipFill rotWithShape="1">
              <a:blip r:embed="rId3">
                <a:extLst>
                  <a:ext uri="{28A0092B-C50C-407E-A947-70E740481C1C}">
                    <a14:useLocalDpi xmlns:a14="http://schemas.microsoft.com/office/drawing/2010/main" val="0"/>
                  </a:ext>
                </a:extLst>
              </a:blip>
              <a:srcRect t="-1" r="60040" b="15563"/>
              <a:stretch/>
            </p:blipFill>
            <p:spPr>
              <a:xfrm>
                <a:off x="2429835" y="2282462"/>
                <a:ext cx="964529" cy="211356"/>
              </a:xfrm>
              <a:prstGeom prst="rect">
                <a:avLst/>
              </a:prstGeom>
            </p:spPr>
          </p:pic>
          <p:pic>
            <p:nvPicPr>
              <p:cNvPr id="9" name="Immagine 8"/>
              <p:cNvPicPr>
                <a:picLocks noChangeAspect="1"/>
              </p:cNvPicPr>
              <p:nvPr/>
            </p:nvPicPr>
            <p:blipFill rotWithShape="1">
              <a:blip r:embed="rId3">
                <a:extLst>
                  <a:ext uri="{28A0092B-C50C-407E-A947-70E740481C1C}">
                    <a14:useLocalDpi xmlns:a14="http://schemas.microsoft.com/office/drawing/2010/main" val="0"/>
                  </a:ext>
                </a:extLst>
              </a:blip>
              <a:srcRect l="39416" t="-26310" r="-36994" b="-15591"/>
              <a:stretch/>
            </p:blipFill>
            <p:spPr>
              <a:xfrm>
                <a:off x="2298589" y="2443675"/>
                <a:ext cx="2355273" cy="355184"/>
              </a:xfrm>
              <a:prstGeom prst="rect">
                <a:avLst/>
              </a:prstGeom>
            </p:spPr>
          </p:pic>
        </p:grpSp>
      </p:grpSp>
      <p:sp>
        <p:nvSpPr>
          <p:cNvPr id="10" name="Sottotitolo 2"/>
          <p:cNvSpPr txBox="1">
            <a:spLocks/>
          </p:cNvSpPr>
          <p:nvPr/>
        </p:nvSpPr>
        <p:spPr>
          <a:xfrm>
            <a:off x="199746" y="246852"/>
            <a:ext cx="11041046" cy="4934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it-IT" b="1" dirty="0" smtClean="0">
                <a:solidFill>
                  <a:srgbClr val="C00000"/>
                </a:solidFill>
              </a:rPr>
              <a:t>3rd </a:t>
            </a:r>
            <a:r>
              <a:rPr lang="it-IT" b="1" dirty="0" err="1" smtClean="0">
                <a:solidFill>
                  <a:srgbClr val="C00000"/>
                </a:solidFill>
              </a:rPr>
              <a:t>phase</a:t>
            </a:r>
            <a:r>
              <a:rPr lang="it-IT" b="1" dirty="0" smtClean="0">
                <a:solidFill>
                  <a:srgbClr val="C00000"/>
                </a:solidFill>
              </a:rPr>
              <a:t>: </a:t>
            </a:r>
            <a:r>
              <a:rPr lang="en-US" b="1" dirty="0">
                <a:solidFill>
                  <a:srgbClr val="C00000"/>
                </a:solidFill>
              </a:rPr>
              <a:t>Pandemic stopped </a:t>
            </a:r>
            <a:r>
              <a:rPr lang="en-US" b="1" dirty="0" smtClean="0">
                <a:solidFill>
                  <a:srgbClr val="C00000"/>
                </a:solidFill>
              </a:rPr>
              <a:t>time: Strengthening the work-life balance</a:t>
            </a:r>
            <a:endParaRPr lang="it-IT" b="1" dirty="0">
              <a:solidFill>
                <a:srgbClr val="C00000"/>
              </a:solidFill>
            </a:endParaRPr>
          </a:p>
          <a:p>
            <a:pPr algn="l">
              <a:spcBef>
                <a:spcPts val="0"/>
              </a:spcBef>
            </a:pPr>
            <a:endParaRPr lang="it-IT" b="1" dirty="0" smtClean="0">
              <a:solidFill>
                <a:srgbClr val="C00000"/>
              </a:solidFill>
            </a:endParaRPr>
          </a:p>
          <a:p>
            <a:pPr algn="l"/>
            <a:endParaRPr lang="it-IT" dirty="0" smtClean="0"/>
          </a:p>
        </p:txBody>
      </p:sp>
      <p:sp>
        <p:nvSpPr>
          <p:cNvPr id="11" name="Rettangolo 10"/>
          <p:cNvSpPr/>
          <p:nvPr/>
        </p:nvSpPr>
        <p:spPr>
          <a:xfrm>
            <a:off x="239185" y="920026"/>
            <a:ext cx="11041046" cy="707886"/>
          </a:xfrm>
          <a:prstGeom prst="rect">
            <a:avLst/>
          </a:prstGeom>
        </p:spPr>
        <p:txBody>
          <a:bodyPr wrap="square">
            <a:spAutoFit/>
          </a:bodyPr>
          <a:lstStyle/>
          <a:p>
            <a:pPr marL="342900" indent="-342900">
              <a:buFont typeface="Arial" panose="020B0604020202020204" pitchFamily="34" charset="0"/>
              <a:buChar char="•"/>
            </a:pPr>
            <a:r>
              <a:rPr lang="en-US" sz="2000" dirty="0"/>
              <a:t>New narratives during/after the pandemic on the meaning of </a:t>
            </a:r>
            <a:r>
              <a:rPr lang="en-US" sz="2000" dirty="0" smtClean="0"/>
              <a:t>work</a:t>
            </a:r>
          </a:p>
          <a:p>
            <a:pPr marL="342900" indent="-342900">
              <a:buFont typeface="Arial" panose="020B0604020202020204" pitchFamily="34" charset="0"/>
              <a:buChar char="•"/>
            </a:pPr>
            <a:endParaRPr lang="it-IT" sz="2000" dirty="0"/>
          </a:p>
        </p:txBody>
      </p:sp>
      <p:pic>
        <p:nvPicPr>
          <p:cNvPr id="12" name="Immagin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7446" y="1920455"/>
            <a:ext cx="1552831" cy="2561630"/>
          </a:xfrm>
          <a:prstGeom prst="rect">
            <a:avLst/>
          </a:prstGeom>
          <a:ln>
            <a:noFill/>
          </a:ln>
          <a:effectLst>
            <a:outerShdw blurRad="292100" dist="139700" dir="2700000" algn="tl" rotWithShape="0">
              <a:srgbClr val="333333">
                <a:alpha val="65000"/>
              </a:srgbClr>
            </a:outerShdw>
          </a:effectLst>
        </p:spPr>
      </p:pic>
      <p:pic>
        <p:nvPicPr>
          <p:cNvPr id="13" name="Immagin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59924" y="1920455"/>
            <a:ext cx="1556457" cy="2561630"/>
          </a:xfrm>
          <a:prstGeom prst="rect">
            <a:avLst/>
          </a:prstGeom>
          <a:ln>
            <a:noFill/>
          </a:ln>
          <a:effectLst>
            <a:outerShdw blurRad="292100" dist="139700" dir="2700000" algn="tl" rotWithShape="0">
              <a:srgbClr val="333333">
                <a:alpha val="65000"/>
              </a:srgbClr>
            </a:outerShdw>
          </a:effectLst>
        </p:spPr>
      </p:pic>
      <p:sp>
        <p:nvSpPr>
          <p:cNvPr id="14" name="Rettangolo 13"/>
          <p:cNvSpPr/>
          <p:nvPr/>
        </p:nvSpPr>
        <p:spPr>
          <a:xfrm>
            <a:off x="5609190" y="4673662"/>
            <a:ext cx="1679327" cy="1077218"/>
          </a:xfrm>
          <a:prstGeom prst="rect">
            <a:avLst/>
          </a:prstGeom>
        </p:spPr>
        <p:txBody>
          <a:bodyPr wrap="square">
            <a:spAutoFit/>
          </a:bodyPr>
          <a:lstStyle/>
          <a:p>
            <a:r>
              <a:rPr lang="it-IT" sz="1600" i="1" dirty="0" err="1"/>
              <a:t>Working</a:t>
            </a:r>
            <a:r>
              <a:rPr lang="it-IT" sz="1600" i="1" dirty="0"/>
              <a:t> </a:t>
            </a:r>
            <a:r>
              <a:rPr lang="it-IT" sz="1600" i="1" dirty="0" err="1" smtClean="0"/>
              <a:t>Is</a:t>
            </a:r>
            <a:r>
              <a:rPr lang="it-IT" sz="1600" i="1" dirty="0" smtClean="0"/>
              <a:t> </a:t>
            </a:r>
            <a:r>
              <a:rPr lang="it-IT" sz="1600" i="1" dirty="0" err="1" smtClean="0"/>
              <a:t>Not</a:t>
            </a:r>
            <a:r>
              <a:rPr lang="it-IT" sz="1600" i="1" dirty="0" smtClean="0"/>
              <a:t> </a:t>
            </a:r>
            <a:r>
              <a:rPr lang="it-IT" sz="1600" i="1" dirty="0" err="1" smtClean="0"/>
              <a:t>Enough</a:t>
            </a:r>
            <a:r>
              <a:rPr lang="it-IT" sz="1600" i="1" dirty="0" smtClean="0"/>
              <a:t> </a:t>
            </a:r>
          </a:p>
          <a:p>
            <a:r>
              <a:rPr lang="it-IT" sz="1600" dirty="0" smtClean="0"/>
              <a:t>(</a:t>
            </a:r>
            <a:r>
              <a:rPr lang="it-IT" sz="1600" dirty="0"/>
              <a:t>Marianna </a:t>
            </a:r>
            <a:r>
              <a:rPr lang="it-IT" sz="1600" dirty="0" err="1" smtClean="0"/>
              <a:t>Filandri</a:t>
            </a:r>
            <a:r>
              <a:rPr lang="it-IT" sz="1600" dirty="0" smtClean="0"/>
              <a:t> - 2022)</a:t>
            </a:r>
            <a:endParaRPr lang="it-IT" sz="1600" dirty="0"/>
          </a:p>
        </p:txBody>
      </p:sp>
      <p:sp>
        <p:nvSpPr>
          <p:cNvPr id="15" name="Rettangolo 14"/>
          <p:cNvSpPr/>
          <p:nvPr/>
        </p:nvSpPr>
        <p:spPr>
          <a:xfrm>
            <a:off x="7566335" y="4673662"/>
            <a:ext cx="1943633" cy="1569660"/>
          </a:xfrm>
          <a:prstGeom prst="rect">
            <a:avLst/>
          </a:prstGeom>
        </p:spPr>
        <p:txBody>
          <a:bodyPr wrap="square">
            <a:spAutoFit/>
          </a:bodyPr>
          <a:lstStyle/>
          <a:p>
            <a:r>
              <a:rPr lang="it-IT" sz="1600" i="1" dirty="0" smtClean="0"/>
              <a:t>Work </a:t>
            </a:r>
            <a:r>
              <a:rPr lang="it-IT" sz="1600" i="1" dirty="0" err="1" smtClean="0"/>
              <a:t>won’t</a:t>
            </a:r>
            <a:r>
              <a:rPr lang="it-IT" sz="1600" i="1" dirty="0" smtClean="0"/>
              <a:t> love </a:t>
            </a:r>
            <a:r>
              <a:rPr lang="it-IT" sz="1600" i="1" dirty="0" err="1" smtClean="0"/>
              <a:t>you</a:t>
            </a:r>
            <a:r>
              <a:rPr lang="it-IT" sz="1600" i="1" dirty="0" smtClean="0"/>
              <a:t> back. </a:t>
            </a:r>
            <a:r>
              <a:rPr lang="en-US" sz="1600" i="1" dirty="0"/>
              <a:t>How Devotion to Our Jobs Keeps Us Exploited, Exhausted, and Alone</a:t>
            </a:r>
            <a:r>
              <a:rPr lang="it-IT" sz="1600" i="1" dirty="0" smtClean="0"/>
              <a:t> </a:t>
            </a:r>
          </a:p>
          <a:p>
            <a:r>
              <a:rPr lang="it-IT" sz="1600" dirty="0" smtClean="0"/>
              <a:t>(</a:t>
            </a:r>
            <a:r>
              <a:rPr lang="it-IT" sz="1600" dirty="0"/>
              <a:t>Sarah </a:t>
            </a:r>
            <a:r>
              <a:rPr lang="it-IT" sz="1600" dirty="0" err="1" smtClean="0"/>
              <a:t>Jaffe</a:t>
            </a:r>
            <a:r>
              <a:rPr lang="it-IT" sz="1600" dirty="0" smtClean="0"/>
              <a:t> - 2021)</a:t>
            </a:r>
            <a:endParaRPr lang="it-IT" sz="1600" dirty="0"/>
          </a:p>
        </p:txBody>
      </p:sp>
      <p:pic>
        <p:nvPicPr>
          <p:cNvPr id="16" name="Immagin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31146" y="1920456"/>
            <a:ext cx="1596654" cy="2561630"/>
          </a:xfrm>
          <a:prstGeom prst="rect">
            <a:avLst/>
          </a:prstGeom>
          <a:ln>
            <a:noFill/>
          </a:ln>
          <a:effectLst>
            <a:outerShdw blurRad="292100" dist="139700" dir="2700000" algn="tl" rotWithShape="0">
              <a:srgbClr val="333333">
                <a:alpha val="65000"/>
              </a:srgbClr>
            </a:outerShdw>
          </a:effectLst>
        </p:spPr>
      </p:pic>
      <p:sp>
        <p:nvSpPr>
          <p:cNvPr id="17" name="Rettangolo 16"/>
          <p:cNvSpPr/>
          <p:nvPr/>
        </p:nvSpPr>
        <p:spPr>
          <a:xfrm>
            <a:off x="3457931" y="4673662"/>
            <a:ext cx="1919287" cy="1815882"/>
          </a:xfrm>
          <a:prstGeom prst="rect">
            <a:avLst/>
          </a:prstGeom>
        </p:spPr>
        <p:txBody>
          <a:bodyPr wrap="square">
            <a:spAutoFit/>
          </a:bodyPr>
          <a:lstStyle/>
          <a:p>
            <a:r>
              <a:rPr lang="it-IT" sz="1600" i="1" dirty="0" smtClean="0"/>
              <a:t>Great Resignation. </a:t>
            </a:r>
          </a:p>
          <a:p>
            <a:r>
              <a:rPr lang="en-US" sz="1600" i="1" dirty="0" smtClean="0"/>
              <a:t>The New Rejection </a:t>
            </a:r>
            <a:r>
              <a:rPr lang="en-US" sz="1600" i="1" dirty="0"/>
              <a:t>of </a:t>
            </a:r>
            <a:r>
              <a:rPr lang="en-US" sz="1600" i="1" dirty="0" smtClean="0"/>
              <a:t>Work </a:t>
            </a:r>
            <a:r>
              <a:rPr lang="en-US" sz="1600" i="1" dirty="0"/>
              <a:t>and the </a:t>
            </a:r>
            <a:r>
              <a:rPr lang="en-US" sz="1600" i="1" dirty="0" smtClean="0"/>
              <a:t>Time </a:t>
            </a:r>
            <a:r>
              <a:rPr lang="en-US" sz="1600" i="1" dirty="0"/>
              <a:t>to </a:t>
            </a:r>
            <a:r>
              <a:rPr lang="en-US" sz="1600" i="1" dirty="0" smtClean="0"/>
              <a:t>Take Back Our Lives</a:t>
            </a:r>
            <a:endParaRPr lang="it-IT" sz="1600" i="1" dirty="0" smtClean="0"/>
          </a:p>
          <a:p>
            <a:r>
              <a:rPr lang="it-IT" sz="1600" dirty="0" smtClean="0"/>
              <a:t>(Francesca Coin - 2023)</a:t>
            </a:r>
            <a:endParaRPr lang="it-IT" sz="1600" dirty="0"/>
          </a:p>
        </p:txBody>
      </p:sp>
      <p:pic>
        <p:nvPicPr>
          <p:cNvPr id="18" name="Immagin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9656" y="2577813"/>
            <a:ext cx="927948" cy="932090"/>
          </a:xfrm>
          <a:prstGeom prst="rect">
            <a:avLst/>
          </a:prstGeom>
        </p:spPr>
      </p:pic>
      <p:pic>
        <p:nvPicPr>
          <p:cNvPr id="19" name="Immagin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6929" y="3116535"/>
            <a:ext cx="1904762" cy="3174603"/>
          </a:xfrm>
          <a:prstGeom prst="rect">
            <a:avLst/>
          </a:prstGeom>
        </p:spPr>
      </p:pic>
    </p:spTree>
    <p:extLst>
      <p:ext uri="{BB962C8B-B14F-4D97-AF65-F5344CB8AC3E}">
        <p14:creationId xmlns:p14="http://schemas.microsoft.com/office/powerpoint/2010/main" val="12348946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7474" y="3646293"/>
            <a:ext cx="2638540" cy="2621680"/>
          </a:xfrm>
          <a:prstGeom prst="rect">
            <a:avLst/>
          </a:prstGeom>
        </p:spPr>
      </p:pic>
      <p:sp>
        <p:nvSpPr>
          <p:cNvPr id="8" name="Sottotitolo 2"/>
          <p:cNvSpPr txBox="1">
            <a:spLocks/>
          </p:cNvSpPr>
          <p:nvPr/>
        </p:nvSpPr>
        <p:spPr>
          <a:xfrm>
            <a:off x="216089" y="268260"/>
            <a:ext cx="9295290" cy="8183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2400" b="1" dirty="0" smtClean="0">
                <a:solidFill>
                  <a:srgbClr val="C00000"/>
                </a:solidFill>
              </a:rPr>
              <a:t>4th </a:t>
            </a:r>
            <a:r>
              <a:rPr lang="it-IT" sz="2400" b="1" dirty="0" err="1" smtClean="0">
                <a:solidFill>
                  <a:srgbClr val="C00000"/>
                </a:solidFill>
              </a:rPr>
              <a:t>phase</a:t>
            </a:r>
            <a:r>
              <a:rPr lang="it-IT" sz="2400" b="1" dirty="0" smtClean="0">
                <a:solidFill>
                  <a:srgbClr val="C00000"/>
                </a:solidFill>
              </a:rPr>
              <a:t> (</a:t>
            </a:r>
            <a:r>
              <a:rPr lang="it-IT" sz="2400" b="1" dirty="0" err="1" smtClean="0">
                <a:solidFill>
                  <a:srgbClr val="C00000"/>
                </a:solidFill>
              </a:rPr>
              <a:t>nowadays</a:t>
            </a:r>
            <a:r>
              <a:rPr lang="it-IT" sz="2400" b="1" dirty="0" smtClean="0">
                <a:solidFill>
                  <a:srgbClr val="C00000"/>
                </a:solidFill>
              </a:rPr>
              <a:t>): </a:t>
            </a:r>
            <a:r>
              <a:rPr lang="it-IT" sz="2400" b="1" i="1" dirty="0" smtClean="0">
                <a:solidFill>
                  <a:srgbClr val="C00000"/>
                </a:solidFill>
              </a:rPr>
              <a:t>Great Resignation </a:t>
            </a:r>
            <a:r>
              <a:rPr lang="it-IT" sz="2400" b="1" dirty="0" smtClean="0">
                <a:solidFill>
                  <a:srgbClr val="C00000"/>
                </a:solidFill>
              </a:rPr>
              <a:t>(life vs work): An </a:t>
            </a:r>
            <a:r>
              <a:rPr lang="en-US" sz="2400" b="1" dirty="0" smtClean="0">
                <a:solidFill>
                  <a:srgbClr val="C00000"/>
                </a:solidFill>
              </a:rPr>
              <a:t>unusual and “</a:t>
            </a:r>
            <a:r>
              <a:rPr lang="en-US" sz="2400" b="1" dirty="0" err="1" smtClean="0">
                <a:solidFill>
                  <a:srgbClr val="C00000"/>
                </a:solidFill>
              </a:rPr>
              <a:t>disorganised</a:t>
            </a:r>
            <a:r>
              <a:rPr lang="en-US" sz="2400" b="1" dirty="0" smtClean="0">
                <a:solidFill>
                  <a:srgbClr val="C00000"/>
                </a:solidFill>
              </a:rPr>
              <a:t>” attempt to take back one’s life</a:t>
            </a:r>
            <a:r>
              <a:rPr lang="it-IT" sz="2400" b="1" dirty="0" smtClean="0">
                <a:solidFill>
                  <a:srgbClr val="C00000"/>
                </a:solidFill>
              </a:rPr>
              <a:t>. </a:t>
            </a:r>
          </a:p>
          <a:p>
            <a:endParaRPr lang="it-IT" sz="2400" dirty="0" smtClean="0"/>
          </a:p>
        </p:txBody>
      </p:sp>
      <p:pic>
        <p:nvPicPr>
          <p:cNvPr id="9" name="Immagin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681" y="3455004"/>
            <a:ext cx="6182512" cy="3004259"/>
          </a:xfrm>
          <a:prstGeom prst="rect">
            <a:avLst/>
          </a:prstGeom>
        </p:spPr>
      </p:pic>
      <p:pic>
        <p:nvPicPr>
          <p:cNvPr id="10" name="Immagin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630" y="1889312"/>
            <a:ext cx="609524" cy="369098"/>
          </a:xfrm>
          <a:prstGeom prst="rect">
            <a:avLst/>
          </a:prstGeom>
        </p:spPr>
      </p:pic>
      <p:pic>
        <p:nvPicPr>
          <p:cNvPr id="11" name="Immagin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8630" y="2448319"/>
            <a:ext cx="618976" cy="341539"/>
          </a:xfrm>
          <a:prstGeom prst="rect">
            <a:avLst/>
          </a:prstGeom>
        </p:spPr>
      </p:pic>
      <p:grpSp>
        <p:nvGrpSpPr>
          <p:cNvPr id="18" name="Gruppo 17"/>
          <p:cNvGrpSpPr/>
          <p:nvPr/>
        </p:nvGrpSpPr>
        <p:grpSpPr>
          <a:xfrm>
            <a:off x="869388" y="1833348"/>
            <a:ext cx="1784312" cy="850124"/>
            <a:chOff x="916195" y="1641888"/>
            <a:chExt cx="2092295" cy="949760"/>
          </a:xfrm>
        </p:grpSpPr>
        <p:pic>
          <p:nvPicPr>
            <p:cNvPr id="5" name="Immagin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6195" y="1641888"/>
              <a:ext cx="2092295" cy="949760"/>
            </a:xfrm>
            <a:prstGeom prst="rect">
              <a:avLst/>
            </a:prstGeom>
          </p:spPr>
        </p:pic>
        <p:sp>
          <p:nvSpPr>
            <p:cNvPr id="13" name="CasellaDiTesto 12"/>
            <p:cNvSpPr txBox="1"/>
            <p:nvPr/>
          </p:nvSpPr>
          <p:spPr>
            <a:xfrm>
              <a:off x="1481354" y="1862155"/>
              <a:ext cx="1235116" cy="584542"/>
            </a:xfrm>
            <a:prstGeom prst="rect">
              <a:avLst/>
            </a:prstGeom>
            <a:noFill/>
          </p:spPr>
          <p:txBody>
            <a:bodyPr wrap="square" rtlCol="0">
              <a:spAutoFit/>
            </a:bodyPr>
            <a:lstStyle/>
            <a:p>
              <a:r>
                <a:rPr lang="it-IT" sz="2800" dirty="0" smtClean="0"/>
                <a:t>2021</a:t>
              </a:r>
              <a:endParaRPr lang="it-IT" sz="1400" dirty="0"/>
            </a:p>
          </p:txBody>
        </p:sp>
      </p:grpSp>
      <p:sp>
        <p:nvSpPr>
          <p:cNvPr id="12" name="Rettangolo 11"/>
          <p:cNvSpPr/>
          <p:nvPr/>
        </p:nvSpPr>
        <p:spPr>
          <a:xfrm>
            <a:off x="6486410" y="2253273"/>
            <a:ext cx="3492112" cy="584775"/>
          </a:xfrm>
          <a:prstGeom prst="rect">
            <a:avLst/>
          </a:prstGeom>
        </p:spPr>
        <p:txBody>
          <a:bodyPr wrap="square">
            <a:spAutoFit/>
          </a:bodyPr>
          <a:lstStyle/>
          <a:p>
            <a:endParaRPr lang="it-IT" sz="1600" dirty="0" smtClean="0"/>
          </a:p>
          <a:p>
            <a:r>
              <a:rPr lang="it-IT" sz="1600" dirty="0" smtClean="0"/>
              <a:t>(</a:t>
            </a:r>
            <a:r>
              <a:rPr lang="it-IT" sz="1600" dirty="0" err="1" smtClean="0"/>
              <a:t>labour</a:t>
            </a:r>
            <a:r>
              <a:rPr lang="it-IT" sz="1600" dirty="0" smtClean="0"/>
              <a:t> force = 25 mln </a:t>
            </a:r>
            <a:r>
              <a:rPr lang="it-IT" sz="1600" dirty="0" err="1" smtClean="0"/>
              <a:t>people</a:t>
            </a:r>
            <a:r>
              <a:rPr lang="it-IT" sz="1600" dirty="0" smtClean="0"/>
              <a:t>)</a:t>
            </a:r>
          </a:p>
        </p:txBody>
      </p:sp>
      <p:grpSp>
        <p:nvGrpSpPr>
          <p:cNvPr id="3" name="Gruppo 2"/>
          <p:cNvGrpSpPr/>
          <p:nvPr/>
        </p:nvGrpSpPr>
        <p:grpSpPr>
          <a:xfrm>
            <a:off x="3671411" y="1859542"/>
            <a:ext cx="1784312" cy="850124"/>
            <a:chOff x="4829459" y="1676322"/>
            <a:chExt cx="2092295" cy="949760"/>
          </a:xfrm>
        </p:grpSpPr>
        <p:pic>
          <p:nvPicPr>
            <p:cNvPr id="6" name="Immagin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29459" y="1676322"/>
              <a:ext cx="2092295" cy="949760"/>
            </a:xfrm>
            <a:prstGeom prst="rect">
              <a:avLst/>
            </a:prstGeom>
          </p:spPr>
        </p:pic>
        <p:sp>
          <p:nvSpPr>
            <p:cNvPr id="14" name="CasellaDiTesto 13"/>
            <p:cNvSpPr txBox="1"/>
            <p:nvPr/>
          </p:nvSpPr>
          <p:spPr>
            <a:xfrm>
              <a:off x="5348313" y="1902922"/>
              <a:ext cx="1157396" cy="584542"/>
            </a:xfrm>
            <a:prstGeom prst="rect">
              <a:avLst/>
            </a:prstGeom>
            <a:noFill/>
          </p:spPr>
          <p:txBody>
            <a:bodyPr wrap="square" rtlCol="0">
              <a:spAutoFit/>
            </a:bodyPr>
            <a:lstStyle/>
            <a:p>
              <a:r>
                <a:rPr lang="it-IT" sz="2800" dirty="0" smtClean="0"/>
                <a:t>2022</a:t>
              </a:r>
              <a:endParaRPr lang="it-IT" sz="1400" dirty="0"/>
            </a:p>
          </p:txBody>
        </p:sp>
      </p:grpSp>
      <p:sp>
        <p:nvSpPr>
          <p:cNvPr id="15" name="CasellaDiTesto 14"/>
          <p:cNvSpPr txBox="1"/>
          <p:nvPr/>
        </p:nvSpPr>
        <p:spPr>
          <a:xfrm>
            <a:off x="1990231" y="1869971"/>
            <a:ext cx="1763367" cy="954107"/>
          </a:xfrm>
          <a:prstGeom prst="rect">
            <a:avLst/>
          </a:prstGeom>
          <a:noFill/>
        </p:spPr>
        <p:txBody>
          <a:bodyPr wrap="square" rtlCol="0">
            <a:spAutoFit/>
          </a:bodyPr>
          <a:lstStyle/>
          <a:p>
            <a:pPr algn="r"/>
            <a:r>
              <a:rPr lang="it-IT" sz="1600" dirty="0" smtClean="0"/>
              <a:t>48 mln </a:t>
            </a:r>
            <a:r>
              <a:rPr lang="it-IT" sz="1600" dirty="0" err="1" smtClean="0"/>
              <a:t>people</a:t>
            </a:r>
            <a:endParaRPr lang="it-IT" sz="1600" dirty="0" smtClean="0"/>
          </a:p>
          <a:p>
            <a:pPr algn="r"/>
            <a:endParaRPr lang="it-IT" sz="2400" dirty="0"/>
          </a:p>
          <a:p>
            <a:pPr algn="r"/>
            <a:r>
              <a:rPr lang="it-IT" sz="1600" dirty="0" smtClean="0"/>
              <a:t>2 </a:t>
            </a:r>
            <a:r>
              <a:rPr lang="it-IT" sz="1600" dirty="0"/>
              <a:t>mln </a:t>
            </a:r>
            <a:r>
              <a:rPr lang="it-IT" sz="1600" dirty="0" err="1"/>
              <a:t>people</a:t>
            </a:r>
            <a:endParaRPr lang="it-IT" sz="1600" dirty="0"/>
          </a:p>
        </p:txBody>
      </p:sp>
      <p:sp>
        <p:nvSpPr>
          <p:cNvPr id="16" name="CasellaDiTesto 15"/>
          <p:cNvSpPr txBox="1"/>
          <p:nvPr/>
        </p:nvSpPr>
        <p:spPr>
          <a:xfrm>
            <a:off x="4784285" y="1889312"/>
            <a:ext cx="1763367" cy="954107"/>
          </a:xfrm>
          <a:prstGeom prst="rect">
            <a:avLst/>
          </a:prstGeom>
          <a:noFill/>
        </p:spPr>
        <p:txBody>
          <a:bodyPr wrap="square" rtlCol="0">
            <a:spAutoFit/>
          </a:bodyPr>
          <a:lstStyle/>
          <a:p>
            <a:pPr algn="r"/>
            <a:r>
              <a:rPr lang="it-IT" sz="1600" dirty="0" smtClean="0"/>
              <a:t>50 mln </a:t>
            </a:r>
            <a:r>
              <a:rPr lang="it-IT" sz="1600" dirty="0" err="1" smtClean="0"/>
              <a:t>people</a:t>
            </a:r>
            <a:endParaRPr lang="it-IT" sz="1600" dirty="0" smtClean="0"/>
          </a:p>
          <a:p>
            <a:pPr algn="r"/>
            <a:endParaRPr lang="it-IT" sz="2400" dirty="0"/>
          </a:p>
          <a:p>
            <a:pPr algn="r"/>
            <a:r>
              <a:rPr lang="it-IT" sz="1600" dirty="0" smtClean="0"/>
              <a:t>+2 </a:t>
            </a:r>
            <a:r>
              <a:rPr lang="it-IT" sz="1600" dirty="0"/>
              <a:t>mln </a:t>
            </a:r>
            <a:r>
              <a:rPr lang="it-IT" sz="1600" dirty="0" err="1"/>
              <a:t>people</a:t>
            </a:r>
            <a:endParaRPr lang="it-IT" sz="1600" dirty="0"/>
          </a:p>
        </p:txBody>
      </p:sp>
      <p:sp>
        <p:nvSpPr>
          <p:cNvPr id="17" name="CasellaDiTesto 16"/>
          <p:cNvSpPr txBox="1"/>
          <p:nvPr/>
        </p:nvSpPr>
        <p:spPr>
          <a:xfrm>
            <a:off x="8002152" y="1950750"/>
            <a:ext cx="1180789" cy="246221"/>
          </a:xfrm>
          <a:prstGeom prst="rect">
            <a:avLst/>
          </a:prstGeom>
          <a:noFill/>
        </p:spPr>
        <p:txBody>
          <a:bodyPr wrap="square" rtlCol="0">
            <a:spAutoFit/>
          </a:bodyPr>
          <a:lstStyle/>
          <a:p>
            <a:r>
              <a:rPr lang="it-IT" sz="1000" dirty="0" smtClean="0"/>
              <a:t>Source: Coin 2023</a:t>
            </a:r>
            <a:endParaRPr lang="it-IT" sz="1000" dirty="0"/>
          </a:p>
        </p:txBody>
      </p:sp>
    </p:spTree>
    <p:extLst>
      <p:ext uri="{BB962C8B-B14F-4D97-AF65-F5344CB8AC3E}">
        <p14:creationId xmlns:p14="http://schemas.microsoft.com/office/powerpoint/2010/main" val="33063376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110051" y="119803"/>
            <a:ext cx="8935626" cy="1311128"/>
          </a:xfrm>
          <a:prstGeom prst="rect">
            <a:avLst/>
          </a:prstGeom>
        </p:spPr>
        <p:txBody>
          <a:bodyPr wrap="square">
            <a:spAutoFit/>
          </a:bodyPr>
          <a:lstStyle/>
          <a:p>
            <a:r>
              <a:rPr lang="it-IT" i="1" dirty="0" err="1">
                <a:solidFill>
                  <a:srgbClr val="C00000"/>
                </a:solidFill>
              </a:rPr>
              <a:t>Quiet</a:t>
            </a:r>
            <a:r>
              <a:rPr lang="it-IT" i="1" dirty="0">
                <a:solidFill>
                  <a:srgbClr val="C00000"/>
                </a:solidFill>
              </a:rPr>
              <a:t> </a:t>
            </a:r>
            <a:r>
              <a:rPr lang="it-IT" i="1" dirty="0" err="1">
                <a:solidFill>
                  <a:srgbClr val="C00000"/>
                </a:solidFill>
              </a:rPr>
              <a:t>quitting</a:t>
            </a:r>
            <a:r>
              <a:rPr lang="it-IT" dirty="0">
                <a:solidFill>
                  <a:srgbClr val="C00000"/>
                </a:solidFill>
              </a:rPr>
              <a:t>, </a:t>
            </a:r>
            <a:r>
              <a:rPr lang="it-IT" dirty="0" smtClean="0">
                <a:solidFill>
                  <a:srgbClr val="C00000"/>
                </a:solidFill>
              </a:rPr>
              <a:t>«</a:t>
            </a:r>
            <a:r>
              <a:rPr lang="it-IT" dirty="0" err="1" smtClean="0">
                <a:solidFill>
                  <a:srgbClr val="C00000"/>
                </a:solidFill>
              </a:rPr>
              <a:t>mental</a:t>
            </a:r>
            <a:r>
              <a:rPr lang="it-IT" dirty="0" smtClean="0">
                <a:solidFill>
                  <a:srgbClr val="C00000"/>
                </a:solidFill>
              </a:rPr>
              <a:t> </a:t>
            </a:r>
            <a:r>
              <a:rPr lang="it-IT" dirty="0" err="1" smtClean="0">
                <a:solidFill>
                  <a:srgbClr val="C00000"/>
                </a:solidFill>
              </a:rPr>
              <a:t>attention</a:t>
            </a:r>
            <a:r>
              <a:rPr lang="it-IT" dirty="0" smtClean="0">
                <a:solidFill>
                  <a:srgbClr val="C00000"/>
                </a:solidFill>
              </a:rPr>
              <a:t> on the </a:t>
            </a:r>
            <a:r>
              <a:rPr lang="it-IT" dirty="0" err="1" smtClean="0">
                <a:solidFill>
                  <a:srgbClr val="C00000"/>
                </a:solidFill>
              </a:rPr>
              <a:t>surface</a:t>
            </a:r>
            <a:r>
              <a:rPr lang="it-IT" dirty="0" smtClean="0">
                <a:solidFill>
                  <a:srgbClr val="C00000"/>
                </a:solidFill>
              </a:rPr>
              <a:t>»</a:t>
            </a:r>
            <a:endParaRPr lang="it-IT" dirty="0"/>
          </a:p>
        </p:txBody>
      </p:sp>
      <p:pic>
        <p:nvPicPr>
          <p:cNvPr id="5" name="Immagine 4"/>
          <p:cNvPicPr>
            <a:picLocks noChangeAspect="1"/>
          </p:cNvPicPr>
          <p:nvPr/>
        </p:nvPicPr>
        <p:blipFill>
          <a:blip r:embed="rId2"/>
          <a:stretch>
            <a:fillRect/>
          </a:stretch>
        </p:blipFill>
        <p:spPr>
          <a:xfrm>
            <a:off x="7481430" y="1881070"/>
            <a:ext cx="1694978" cy="2584942"/>
          </a:xfrm>
          <a:prstGeom prst="rect">
            <a:avLst/>
          </a:prstGeom>
          <a:ln>
            <a:noFill/>
          </a:ln>
          <a:effectLst>
            <a:outerShdw blurRad="292100" dist="139700" dir="2700000" algn="tl" rotWithShape="0">
              <a:srgbClr val="333333">
                <a:alpha val="65000"/>
              </a:srgbClr>
            </a:outerShdw>
          </a:effectLst>
        </p:spPr>
      </p:pic>
      <p:pic>
        <p:nvPicPr>
          <p:cNvPr id="6" name="Immagin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5332" y="1881033"/>
            <a:ext cx="1595006" cy="2584942"/>
          </a:xfrm>
          <a:prstGeom prst="rect">
            <a:avLst/>
          </a:prstGeom>
          <a:ln>
            <a:noFill/>
          </a:ln>
          <a:effectLst>
            <a:outerShdw blurRad="292100" dist="139700" dir="2700000" algn="tl" rotWithShape="0">
              <a:srgbClr val="333333">
                <a:alpha val="65000"/>
              </a:srgbClr>
            </a:outerShdw>
          </a:effectLst>
        </p:spPr>
      </p:pic>
      <p:sp>
        <p:nvSpPr>
          <p:cNvPr id="7" name="Rettangolo 6"/>
          <p:cNvSpPr/>
          <p:nvPr/>
        </p:nvSpPr>
        <p:spPr>
          <a:xfrm>
            <a:off x="5062170" y="4827734"/>
            <a:ext cx="2237666" cy="1815882"/>
          </a:xfrm>
          <a:prstGeom prst="rect">
            <a:avLst/>
          </a:prstGeom>
        </p:spPr>
        <p:txBody>
          <a:bodyPr wrap="square">
            <a:spAutoFit/>
          </a:bodyPr>
          <a:lstStyle/>
          <a:p>
            <a:r>
              <a:rPr lang="it-IT" sz="1600" i="1" dirty="0" smtClean="0"/>
              <a:t>The </a:t>
            </a:r>
            <a:r>
              <a:rPr lang="it-IT" sz="1600" i="1" dirty="0" err="1" smtClean="0"/>
              <a:t>Quiet</a:t>
            </a:r>
            <a:r>
              <a:rPr lang="it-IT" sz="1600" i="1" dirty="0" smtClean="0"/>
              <a:t> </a:t>
            </a:r>
            <a:r>
              <a:rPr lang="it-IT" sz="1600" i="1" dirty="0" err="1" smtClean="0"/>
              <a:t>Quitting</a:t>
            </a:r>
            <a:r>
              <a:rPr lang="it-IT" sz="1600" i="1" dirty="0" smtClean="0"/>
              <a:t> </a:t>
            </a:r>
            <a:r>
              <a:rPr lang="it-IT" sz="1600" i="1" dirty="0" err="1" smtClean="0"/>
              <a:t>Crisis</a:t>
            </a:r>
            <a:r>
              <a:rPr lang="it-IT" sz="1600" i="1" dirty="0" smtClean="0"/>
              <a:t>. A Comprehensive Guide to </a:t>
            </a:r>
            <a:r>
              <a:rPr lang="it-IT" sz="1600" i="1" dirty="0" err="1" smtClean="0"/>
              <a:t>Detecting</a:t>
            </a:r>
            <a:r>
              <a:rPr lang="it-IT" sz="1600" i="1" dirty="0" smtClean="0"/>
              <a:t>, </a:t>
            </a:r>
            <a:r>
              <a:rPr lang="it-IT" sz="1600" i="1" dirty="0" err="1" smtClean="0"/>
              <a:t>Preventing</a:t>
            </a:r>
            <a:r>
              <a:rPr lang="it-IT" sz="1600" i="1" dirty="0" smtClean="0"/>
              <a:t>, and </a:t>
            </a:r>
            <a:r>
              <a:rPr lang="it-IT" sz="1600" i="1" dirty="0" err="1" smtClean="0"/>
              <a:t>Addressing</a:t>
            </a:r>
            <a:r>
              <a:rPr lang="it-IT" sz="1600" i="1" dirty="0" smtClean="0"/>
              <a:t> </a:t>
            </a:r>
            <a:r>
              <a:rPr lang="it-IT" sz="1600" i="1" dirty="0" err="1" smtClean="0"/>
              <a:t>Quiet</a:t>
            </a:r>
            <a:r>
              <a:rPr lang="it-IT" sz="1600" i="1" dirty="0" smtClean="0"/>
              <a:t> </a:t>
            </a:r>
            <a:r>
              <a:rPr lang="it-IT" sz="1600" i="1" dirty="0" err="1" smtClean="0"/>
              <a:t>Quitting</a:t>
            </a:r>
            <a:r>
              <a:rPr lang="it-IT" sz="1600" i="1" dirty="0" smtClean="0"/>
              <a:t> in the </a:t>
            </a:r>
            <a:r>
              <a:rPr lang="it-IT" sz="1600" i="1" dirty="0" err="1" smtClean="0"/>
              <a:t>Workplace</a:t>
            </a:r>
            <a:endParaRPr lang="it-IT" sz="1600" i="1" dirty="0" smtClean="0"/>
          </a:p>
          <a:p>
            <a:r>
              <a:rPr lang="it-IT" sz="1600" dirty="0" smtClean="0"/>
              <a:t>(</a:t>
            </a:r>
            <a:r>
              <a:rPr lang="it-IT" sz="1600" dirty="0" err="1" smtClean="0"/>
              <a:t>Jim</a:t>
            </a:r>
            <a:r>
              <a:rPr lang="it-IT" sz="1600" dirty="0" smtClean="0"/>
              <a:t> T. Harper - 2023)</a:t>
            </a:r>
            <a:endParaRPr lang="it-IT" sz="1600" dirty="0"/>
          </a:p>
        </p:txBody>
      </p:sp>
      <p:sp>
        <p:nvSpPr>
          <p:cNvPr id="8" name="Rettangolo 7"/>
          <p:cNvSpPr/>
          <p:nvPr/>
        </p:nvSpPr>
        <p:spPr>
          <a:xfrm>
            <a:off x="7419874" y="4827734"/>
            <a:ext cx="2250839" cy="1323439"/>
          </a:xfrm>
          <a:prstGeom prst="rect">
            <a:avLst/>
          </a:prstGeom>
        </p:spPr>
        <p:txBody>
          <a:bodyPr wrap="square">
            <a:spAutoFit/>
          </a:bodyPr>
          <a:lstStyle/>
          <a:p>
            <a:r>
              <a:rPr lang="en-US" sz="1600" i="1" dirty="0"/>
              <a:t>Quiet Quit &amp; Fully Live: Take Back Your Time, Energy, and Life Through Ethical </a:t>
            </a:r>
            <a:r>
              <a:rPr lang="en-US" sz="1600" i="1" dirty="0" smtClean="0"/>
              <a:t>Disengagement </a:t>
            </a:r>
            <a:r>
              <a:rPr lang="it-IT" sz="1600" dirty="0" smtClean="0"/>
              <a:t>(Matthew Hess - 2024)</a:t>
            </a:r>
            <a:endParaRPr lang="it-IT" sz="1600" dirty="0"/>
          </a:p>
        </p:txBody>
      </p:sp>
      <p:sp>
        <p:nvSpPr>
          <p:cNvPr id="9" name="Rettangolo 8"/>
          <p:cNvSpPr/>
          <p:nvPr/>
        </p:nvSpPr>
        <p:spPr>
          <a:xfrm>
            <a:off x="181990" y="1821911"/>
            <a:ext cx="4525854" cy="2754600"/>
          </a:xfrm>
          <a:prstGeom prst="rect">
            <a:avLst/>
          </a:prstGeom>
        </p:spPr>
        <p:txBody>
          <a:bodyPr wrap="square">
            <a:spAutoFit/>
          </a:bodyPr>
          <a:lstStyle/>
          <a:p>
            <a:pPr>
              <a:spcAft>
                <a:spcPts val="600"/>
              </a:spcAft>
            </a:pPr>
            <a:r>
              <a:rPr lang="it-IT" sz="1600" i="1" dirty="0" smtClean="0"/>
              <a:t>«</a:t>
            </a:r>
            <a:r>
              <a:rPr lang="it-IT" sz="1600" i="1" dirty="0" err="1" smtClean="0"/>
              <a:t>Quiet</a:t>
            </a:r>
            <a:r>
              <a:rPr lang="it-IT" sz="1600" i="1" dirty="0" smtClean="0"/>
              <a:t> </a:t>
            </a:r>
            <a:r>
              <a:rPr lang="it-IT" sz="1600" i="1" dirty="0" err="1"/>
              <a:t>quitting</a:t>
            </a:r>
            <a:r>
              <a:rPr lang="it-IT" sz="1600" i="1" dirty="0"/>
              <a:t> </a:t>
            </a:r>
            <a:r>
              <a:rPr lang="it-IT" sz="1600" i="1" dirty="0" err="1"/>
              <a:t>refers</a:t>
            </a:r>
            <a:r>
              <a:rPr lang="it-IT" sz="1600" i="1" dirty="0"/>
              <a:t> to a situation in </a:t>
            </a:r>
            <a:r>
              <a:rPr lang="it-IT" sz="1600" i="1" dirty="0" err="1"/>
              <a:t>which</a:t>
            </a:r>
            <a:r>
              <a:rPr lang="it-IT" sz="1600" i="1" dirty="0"/>
              <a:t> an </a:t>
            </a:r>
            <a:r>
              <a:rPr lang="it-IT" sz="1600" i="1" dirty="0" err="1"/>
              <a:t>employee</a:t>
            </a:r>
            <a:r>
              <a:rPr lang="it-IT" sz="1600" i="1" dirty="0"/>
              <a:t> </a:t>
            </a:r>
            <a:r>
              <a:rPr lang="it-IT" sz="1600" i="1" dirty="0" err="1"/>
              <a:t>mentally</a:t>
            </a:r>
            <a:r>
              <a:rPr lang="it-IT" sz="1600" i="1" dirty="0"/>
              <a:t> and </a:t>
            </a:r>
            <a:r>
              <a:rPr lang="it-IT" sz="1600" i="1" dirty="0" err="1"/>
              <a:t>emotionally</a:t>
            </a:r>
            <a:r>
              <a:rPr lang="it-IT" sz="1600" i="1" dirty="0"/>
              <a:t> </a:t>
            </a:r>
            <a:r>
              <a:rPr lang="it-IT" sz="1600" i="1" dirty="0" err="1"/>
              <a:t>disengages</a:t>
            </a:r>
            <a:r>
              <a:rPr lang="it-IT" sz="1600" i="1" dirty="0"/>
              <a:t> from </a:t>
            </a:r>
            <a:r>
              <a:rPr lang="it-IT" sz="1600" i="1" dirty="0" err="1"/>
              <a:t>their</a:t>
            </a:r>
            <a:r>
              <a:rPr lang="it-IT" sz="1600" i="1" dirty="0"/>
              <a:t> job </a:t>
            </a:r>
            <a:r>
              <a:rPr lang="it-IT" sz="1600" i="1" dirty="0" err="1"/>
              <a:t>but</a:t>
            </a:r>
            <a:r>
              <a:rPr lang="it-IT" sz="1600" i="1" dirty="0"/>
              <a:t> </a:t>
            </a:r>
            <a:r>
              <a:rPr lang="it-IT" sz="1600" i="1" dirty="0" err="1"/>
              <a:t>does</a:t>
            </a:r>
            <a:r>
              <a:rPr lang="it-IT" sz="1600" i="1" dirty="0"/>
              <a:t> </a:t>
            </a:r>
            <a:r>
              <a:rPr lang="it-IT" sz="1600" i="1" dirty="0" err="1"/>
              <a:t>not</a:t>
            </a:r>
            <a:r>
              <a:rPr lang="it-IT" sz="1600" i="1" dirty="0"/>
              <a:t> </a:t>
            </a:r>
            <a:r>
              <a:rPr lang="it-IT" sz="1600" i="1" dirty="0" err="1"/>
              <a:t>formally</a:t>
            </a:r>
            <a:r>
              <a:rPr lang="it-IT" sz="1600" i="1" dirty="0"/>
              <a:t> </a:t>
            </a:r>
            <a:r>
              <a:rPr lang="it-IT" sz="1600" i="1" dirty="0" err="1"/>
              <a:t>resign</a:t>
            </a:r>
            <a:r>
              <a:rPr lang="it-IT" sz="1600" i="1" dirty="0"/>
              <a:t>. </a:t>
            </a:r>
            <a:r>
              <a:rPr lang="it-IT" sz="1600" i="1" dirty="0" err="1"/>
              <a:t>Instead</a:t>
            </a:r>
            <a:r>
              <a:rPr lang="it-IT" sz="1600" i="1" dirty="0"/>
              <a:t>, </a:t>
            </a:r>
            <a:r>
              <a:rPr lang="it-IT" sz="1600" i="1" dirty="0" err="1"/>
              <a:t>they</a:t>
            </a:r>
            <a:r>
              <a:rPr lang="it-IT" sz="1600" i="1" dirty="0"/>
              <a:t> </a:t>
            </a:r>
            <a:r>
              <a:rPr lang="it-IT" sz="1600" i="1" dirty="0" err="1"/>
              <a:t>remain</a:t>
            </a:r>
            <a:r>
              <a:rPr lang="it-IT" sz="1600" i="1" dirty="0"/>
              <a:t> in </a:t>
            </a:r>
            <a:r>
              <a:rPr lang="it-IT" sz="1600" i="1" dirty="0" err="1"/>
              <a:t>their</a:t>
            </a:r>
            <a:r>
              <a:rPr lang="it-IT" sz="1600" i="1" dirty="0"/>
              <a:t> position, </a:t>
            </a:r>
            <a:r>
              <a:rPr lang="it-IT" sz="1600" i="1" dirty="0" err="1"/>
              <a:t>physically</a:t>
            </a:r>
            <a:r>
              <a:rPr lang="it-IT" sz="1600" i="1" dirty="0"/>
              <a:t> </a:t>
            </a:r>
            <a:r>
              <a:rPr lang="it-IT" sz="1600" i="1" dirty="0" err="1"/>
              <a:t>present</a:t>
            </a:r>
            <a:r>
              <a:rPr lang="it-IT" sz="1600" i="1" dirty="0"/>
              <a:t> </a:t>
            </a:r>
            <a:r>
              <a:rPr lang="it-IT" sz="1600" i="1" dirty="0" err="1"/>
              <a:t>but</a:t>
            </a:r>
            <a:r>
              <a:rPr lang="it-IT" sz="1600" i="1" dirty="0"/>
              <a:t> </a:t>
            </a:r>
            <a:r>
              <a:rPr lang="it-IT" sz="1600" i="1" dirty="0" err="1"/>
              <a:t>mentally</a:t>
            </a:r>
            <a:r>
              <a:rPr lang="it-IT" sz="1600" i="1" dirty="0"/>
              <a:t> and </a:t>
            </a:r>
            <a:r>
              <a:rPr lang="it-IT" sz="1600" i="1" dirty="0" err="1"/>
              <a:t>emotionally</a:t>
            </a:r>
            <a:r>
              <a:rPr lang="it-IT" sz="1600" i="1" dirty="0"/>
              <a:t> </a:t>
            </a:r>
            <a:r>
              <a:rPr lang="it-IT" sz="1600" i="1" dirty="0" err="1"/>
              <a:t>absent</a:t>
            </a:r>
            <a:r>
              <a:rPr lang="it-IT" sz="1600" i="1" dirty="0"/>
              <a:t>, </a:t>
            </a:r>
            <a:r>
              <a:rPr lang="it-IT" sz="1600" i="1" dirty="0" err="1"/>
              <a:t>leading</a:t>
            </a:r>
            <a:r>
              <a:rPr lang="it-IT" sz="1600" i="1" dirty="0"/>
              <a:t> to a </a:t>
            </a:r>
            <a:r>
              <a:rPr lang="it-IT" sz="1600" i="1" dirty="0" err="1"/>
              <a:t>significant</a:t>
            </a:r>
            <a:r>
              <a:rPr lang="it-IT" sz="1600" i="1" dirty="0"/>
              <a:t> </a:t>
            </a:r>
            <a:r>
              <a:rPr lang="it-IT" sz="1600" i="1" dirty="0" err="1"/>
              <a:t>drop</a:t>
            </a:r>
            <a:r>
              <a:rPr lang="it-IT" sz="1600" i="1" dirty="0"/>
              <a:t> in </a:t>
            </a:r>
            <a:r>
              <a:rPr lang="it-IT" sz="1600" i="1" dirty="0" err="1"/>
              <a:t>their</a:t>
            </a:r>
            <a:r>
              <a:rPr lang="it-IT" sz="1600" i="1" dirty="0"/>
              <a:t> </a:t>
            </a:r>
            <a:r>
              <a:rPr lang="it-IT" sz="1600" i="1" dirty="0" err="1"/>
              <a:t>productivity</a:t>
            </a:r>
            <a:r>
              <a:rPr lang="it-IT" sz="1600" i="1" dirty="0"/>
              <a:t>, </a:t>
            </a:r>
            <a:r>
              <a:rPr lang="it-IT" sz="1600" i="1" dirty="0" err="1"/>
              <a:t>creativity</a:t>
            </a:r>
            <a:r>
              <a:rPr lang="it-IT" sz="1600" i="1" dirty="0"/>
              <a:t> and </a:t>
            </a:r>
            <a:r>
              <a:rPr lang="it-IT" sz="1600" i="1" dirty="0" err="1"/>
              <a:t>overall</a:t>
            </a:r>
            <a:r>
              <a:rPr lang="it-IT" sz="1600" i="1" dirty="0"/>
              <a:t> </a:t>
            </a:r>
            <a:r>
              <a:rPr lang="it-IT" sz="1600" i="1" dirty="0" err="1"/>
              <a:t>contribution</a:t>
            </a:r>
            <a:r>
              <a:rPr lang="it-IT" sz="1600" i="1" dirty="0"/>
              <a:t> to the </a:t>
            </a:r>
            <a:r>
              <a:rPr lang="it-IT" sz="1600" i="1" dirty="0" err="1"/>
              <a:t>organisation</a:t>
            </a:r>
            <a:r>
              <a:rPr lang="it-IT" sz="1600" i="1" dirty="0"/>
              <a:t>. </a:t>
            </a:r>
            <a:r>
              <a:rPr lang="it-IT" sz="1600" i="1" dirty="0" err="1"/>
              <a:t>It</a:t>
            </a:r>
            <a:r>
              <a:rPr lang="it-IT" sz="1600" i="1" dirty="0"/>
              <a:t> </a:t>
            </a:r>
            <a:r>
              <a:rPr lang="it-IT" sz="1600" i="1" dirty="0" err="1"/>
              <a:t>is</a:t>
            </a:r>
            <a:r>
              <a:rPr lang="it-IT" sz="1600" i="1" dirty="0"/>
              <a:t> a </a:t>
            </a:r>
            <a:r>
              <a:rPr lang="it-IT" sz="1600" i="1" dirty="0" err="1"/>
              <a:t>silent</a:t>
            </a:r>
            <a:r>
              <a:rPr lang="it-IT" sz="1600" i="1" dirty="0"/>
              <a:t> and </a:t>
            </a:r>
            <a:r>
              <a:rPr lang="it-IT" sz="1600" i="1" dirty="0" err="1"/>
              <a:t>implicit</a:t>
            </a:r>
            <a:r>
              <a:rPr lang="it-IT" sz="1600" i="1" dirty="0"/>
              <a:t> </a:t>
            </a:r>
            <a:r>
              <a:rPr lang="it-IT" sz="1600" i="1" dirty="0" err="1"/>
              <a:t>form</a:t>
            </a:r>
            <a:r>
              <a:rPr lang="it-IT" sz="1600" i="1" dirty="0"/>
              <a:t> of </a:t>
            </a:r>
            <a:r>
              <a:rPr lang="it-IT" sz="1600" i="1" dirty="0" err="1"/>
              <a:t>disengagement</a:t>
            </a:r>
            <a:r>
              <a:rPr lang="it-IT" sz="1600" i="1" dirty="0"/>
              <a:t>, </a:t>
            </a:r>
            <a:r>
              <a:rPr lang="it-IT" sz="1600" i="1" dirty="0" err="1"/>
              <a:t>which</a:t>
            </a:r>
            <a:r>
              <a:rPr lang="it-IT" sz="1600" i="1" dirty="0"/>
              <a:t> </a:t>
            </a:r>
            <a:r>
              <a:rPr lang="it-IT" sz="1600" i="1" dirty="0" err="1"/>
              <a:t>often</a:t>
            </a:r>
            <a:r>
              <a:rPr lang="it-IT" sz="1600" i="1" dirty="0"/>
              <a:t> </a:t>
            </a:r>
            <a:r>
              <a:rPr lang="it-IT" sz="1600" i="1" dirty="0" err="1"/>
              <a:t>goes</a:t>
            </a:r>
            <a:r>
              <a:rPr lang="it-IT" sz="1600" i="1" dirty="0"/>
              <a:t> </a:t>
            </a:r>
            <a:r>
              <a:rPr lang="it-IT" sz="1600" i="1" dirty="0" err="1"/>
              <a:t>unnoticed</a:t>
            </a:r>
            <a:r>
              <a:rPr lang="it-IT" sz="1600" i="1" dirty="0"/>
              <a:t> and </a:t>
            </a:r>
            <a:r>
              <a:rPr lang="it-IT" sz="1600" i="1" dirty="0" err="1"/>
              <a:t>has</a:t>
            </a:r>
            <a:r>
              <a:rPr lang="it-IT" sz="1600" i="1" dirty="0"/>
              <a:t> </a:t>
            </a:r>
            <a:r>
              <a:rPr lang="it-IT" sz="1600" i="1" dirty="0" err="1"/>
              <a:t>caused</a:t>
            </a:r>
            <a:r>
              <a:rPr lang="it-IT" sz="1600" i="1" dirty="0"/>
              <a:t> </a:t>
            </a:r>
            <a:r>
              <a:rPr lang="it-IT" sz="1600" i="1" dirty="0" err="1"/>
              <a:t>extensive</a:t>
            </a:r>
            <a:r>
              <a:rPr lang="it-IT" sz="1600" i="1" dirty="0"/>
              <a:t> </a:t>
            </a:r>
            <a:r>
              <a:rPr lang="it-IT" sz="1600" i="1" dirty="0" err="1" smtClean="0"/>
              <a:t>damage</a:t>
            </a:r>
            <a:r>
              <a:rPr lang="it-IT" sz="1600" i="1" dirty="0" smtClean="0"/>
              <a:t>»</a:t>
            </a:r>
          </a:p>
          <a:p>
            <a:pPr algn="r">
              <a:lnSpc>
                <a:spcPct val="150000"/>
              </a:lnSpc>
            </a:pPr>
            <a:r>
              <a:rPr lang="it-IT" sz="1600" dirty="0" err="1" smtClean="0"/>
              <a:t>Jim</a:t>
            </a:r>
            <a:r>
              <a:rPr lang="it-IT" sz="1600" dirty="0" smtClean="0"/>
              <a:t> </a:t>
            </a:r>
            <a:r>
              <a:rPr lang="it-IT" sz="1600" dirty="0"/>
              <a:t>T. Harper, </a:t>
            </a:r>
            <a:r>
              <a:rPr lang="it-IT" sz="1600" i="1" dirty="0"/>
              <a:t>The </a:t>
            </a:r>
            <a:r>
              <a:rPr lang="it-IT" sz="1600" i="1" dirty="0" err="1"/>
              <a:t>Quiet</a:t>
            </a:r>
            <a:r>
              <a:rPr lang="it-IT" sz="1600" i="1" dirty="0"/>
              <a:t> </a:t>
            </a:r>
            <a:r>
              <a:rPr lang="it-IT" sz="1600" i="1" dirty="0" err="1"/>
              <a:t>Quitting</a:t>
            </a:r>
            <a:r>
              <a:rPr lang="it-IT" sz="1600" i="1" dirty="0"/>
              <a:t> </a:t>
            </a:r>
            <a:r>
              <a:rPr lang="it-IT" sz="1600" i="1" dirty="0" err="1"/>
              <a:t>Crisis</a:t>
            </a:r>
            <a:r>
              <a:rPr lang="it-IT" sz="1600" dirty="0"/>
              <a:t>, p. </a:t>
            </a:r>
            <a:r>
              <a:rPr lang="it-IT" sz="1600" dirty="0" smtClean="0"/>
              <a:t>15</a:t>
            </a:r>
            <a:endParaRPr lang="it-IT" sz="1600" dirty="0"/>
          </a:p>
        </p:txBody>
      </p:sp>
      <p:grpSp>
        <p:nvGrpSpPr>
          <p:cNvPr id="10" name="Gruppo 9"/>
          <p:cNvGrpSpPr/>
          <p:nvPr/>
        </p:nvGrpSpPr>
        <p:grpSpPr>
          <a:xfrm>
            <a:off x="748145" y="5054844"/>
            <a:ext cx="4069515" cy="1376956"/>
            <a:chOff x="1270102" y="4750123"/>
            <a:chExt cx="4354938" cy="1473533"/>
          </a:xfrm>
        </p:grpSpPr>
        <p:pic>
          <p:nvPicPr>
            <p:cNvPr id="11" name="Immagin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0102" y="4861109"/>
              <a:ext cx="643516" cy="639524"/>
            </a:xfrm>
            <a:prstGeom prst="rect">
              <a:avLst/>
            </a:prstGeom>
          </p:spPr>
        </p:pic>
        <p:sp>
          <p:nvSpPr>
            <p:cNvPr id="12" name="Rettangolo 11"/>
            <p:cNvSpPr/>
            <p:nvPr/>
          </p:nvSpPr>
          <p:spPr>
            <a:xfrm>
              <a:off x="1328523" y="5587830"/>
              <a:ext cx="742440" cy="369332"/>
            </a:xfrm>
            <a:prstGeom prst="rect">
              <a:avLst/>
            </a:prstGeom>
          </p:spPr>
          <p:txBody>
            <a:bodyPr wrap="square">
              <a:spAutoFit/>
            </a:bodyPr>
            <a:lstStyle/>
            <a:p>
              <a:r>
                <a:rPr lang="it-IT" sz="1600" dirty="0" smtClean="0"/>
                <a:t>58%</a:t>
              </a:r>
            </a:p>
          </p:txBody>
        </p:sp>
        <p:pic>
          <p:nvPicPr>
            <p:cNvPr id="13" name="Immagin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95603" y="4750123"/>
              <a:ext cx="861497" cy="861497"/>
            </a:xfrm>
            <a:prstGeom prst="rect">
              <a:avLst/>
            </a:prstGeom>
          </p:spPr>
        </p:pic>
        <p:sp>
          <p:nvSpPr>
            <p:cNvPr id="14" name="Rettangolo 13"/>
            <p:cNvSpPr/>
            <p:nvPr/>
          </p:nvSpPr>
          <p:spPr>
            <a:xfrm>
              <a:off x="2773081" y="5587277"/>
              <a:ext cx="742440" cy="369332"/>
            </a:xfrm>
            <a:prstGeom prst="rect">
              <a:avLst/>
            </a:prstGeom>
          </p:spPr>
          <p:txBody>
            <a:bodyPr wrap="square">
              <a:spAutoFit/>
            </a:bodyPr>
            <a:lstStyle/>
            <a:p>
              <a:r>
                <a:rPr lang="it-IT" sz="1600" dirty="0" smtClean="0"/>
                <a:t>72%</a:t>
              </a:r>
            </a:p>
          </p:txBody>
        </p:sp>
        <p:pic>
          <p:nvPicPr>
            <p:cNvPr id="15" name="Immagin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39084" y="4802636"/>
              <a:ext cx="780995" cy="731773"/>
            </a:xfrm>
            <a:prstGeom prst="rect">
              <a:avLst/>
            </a:prstGeom>
          </p:spPr>
        </p:pic>
        <p:sp>
          <p:nvSpPr>
            <p:cNvPr id="16" name="Rettangolo 15"/>
            <p:cNvSpPr/>
            <p:nvPr/>
          </p:nvSpPr>
          <p:spPr>
            <a:xfrm>
              <a:off x="3777180" y="5587277"/>
              <a:ext cx="1494542" cy="369332"/>
            </a:xfrm>
            <a:prstGeom prst="rect">
              <a:avLst/>
            </a:prstGeom>
          </p:spPr>
          <p:txBody>
            <a:bodyPr wrap="square">
              <a:spAutoFit/>
            </a:bodyPr>
            <a:lstStyle/>
            <a:p>
              <a:r>
                <a:rPr lang="it-IT" sz="1600" dirty="0" smtClean="0"/>
                <a:t>-8.8 </a:t>
              </a:r>
              <a:r>
                <a:rPr lang="it-IT" sz="1600" dirty="0" err="1" smtClean="0"/>
                <a:t>trilion</a:t>
              </a:r>
              <a:r>
                <a:rPr lang="it-IT" sz="1600" dirty="0" smtClean="0"/>
                <a:t> $</a:t>
              </a:r>
            </a:p>
          </p:txBody>
        </p:sp>
        <p:sp>
          <p:nvSpPr>
            <p:cNvPr id="17" name="Rettangolo 16"/>
            <p:cNvSpPr/>
            <p:nvPr/>
          </p:nvSpPr>
          <p:spPr>
            <a:xfrm>
              <a:off x="3777180" y="5861357"/>
              <a:ext cx="1847860" cy="362299"/>
            </a:xfrm>
            <a:prstGeom prst="rect">
              <a:avLst/>
            </a:prstGeom>
          </p:spPr>
          <p:txBody>
            <a:bodyPr wrap="square">
              <a:spAutoFit/>
            </a:bodyPr>
            <a:lstStyle/>
            <a:p>
              <a:r>
                <a:rPr lang="it-IT" sz="1600" dirty="0" smtClean="0"/>
                <a:t>9% Global GDP </a:t>
              </a:r>
            </a:p>
          </p:txBody>
        </p:sp>
      </p:grpSp>
      <p:sp>
        <p:nvSpPr>
          <p:cNvPr id="18" name="CasellaDiTesto 17"/>
          <p:cNvSpPr txBox="1"/>
          <p:nvPr/>
        </p:nvSpPr>
        <p:spPr>
          <a:xfrm>
            <a:off x="164643" y="6451986"/>
            <a:ext cx="3175844" cy="246221"/>
          </a:xfrm>
          <a:prstGeom prst="rect">
            <a:avLst/>
          </a:prstGeom>
          <a:noFill/>
        </p:spPr>
        <p:txBody>
          <a:bodyPr wrap="square" rtlCol="0">
            <a:spAutoFit/>
          </a:bodyPr>
          <a:lstStyle/>
          <a:p>
            <a:r>
              <a:rPr lang="it-IT" sz="1000" dirty="0" smtClean="0"/>
              <a:t>Source: </a:t>
            </a:r>
            <a:r>
              <a:rPr lang="en-US" sz="1000" dirty="0"/>
              <a:t>State of the Global Workplace (Gallup 2023)</a:t>
            </a:r>
            <a:r>
              <a:rPr lang="it-IT" sz="1000" dirty="0" smtClean="0"/>
              <a:t> </a:t>
            </a:r>
            <a:endParaRPr lang="it-IT" sz="1000" dirty="0"/>
          </a:p>
        </p:txBody>
      </p:sp>
    </p:spTree>
    <p:extLst>
      <p:ext uri="{BB962C8B-B14F-4D97-AF65-F5344CB8AC3E}">
        <p14:creationId xmlns:p14="http://schemas.microsoft.com/office/powerpoint/2010/main" val="652079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po 6"/>
          <p:cNvGrpSpPr/>
          <p:nvPr/>
        </p:nvGrpSpPr>
        <p:grpSpPr>
          <a:xfrm flipH="1">
            <a:off x="5382321" y="3415469"/>
            <a:ext cx="4075400" cy="3209710"/>
            <a:chOff x="619258" y="2606723"/>
            <a:chExt cx="4453476" cy="3507476"/>
          </a:xfrm>
        </p:grpSpPr>
        <p:pic>
          <p:nvPicPr>
            <p:cNvPr id="8" name="Immagin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258" y="2606723"/>
              <a:ext cx="4453476" cy="3507476"/>
            </a:xfrm>
            <a:prstGeom prst="rect">
              <a:avLst/>
            </a:prstGeom>
          </p:spPr>
        </p:pic>
        <p:sp>
          <p:nvSpPr>
            <p:cNvPr id="9" name="CasellaDiTesto 8"/>
            <p:cNvSpPr txBox="1"/>
            <p:nvPr/>
          </p:nvSpPr>
          <p:spPr>
            <a:xfrm>
              <a:off x="1137383" y="5422096"/>
              <a:ext cx="1209821" cy="646331"/>
            </a:xfrm>
            <a:prstGeom prst="rect">
              <a:avLst/>
            </a:prstGeom>
            <a:noFill/>
          </p:spPr>
          <p:txBody>
            <a:bodyPr wrap="square" rtlCol="0">
              <a:spAutoFit/>
            </a:bodyPr>
            <a:lstStyle/>
            <a:p>
              <a:pPr algn="r"/>
              <a:r>
                <a:rPr lang="it-IT" b="1" dirty="0" smtClean="0">
                  <a:solidFill>
                    <a:srgbClr val="642400"/>
                  </a:solidFill>
                  <a:latin typeface="Adobe Gothic Std B" panose="020B0800000000000000" pitchFamily="34" charset="-128"/>
                  <a:ea typeface="Adobe Gothic Std B" panose="020B0800000000000000" pitchFamily="34" charset="-128"/>
                </a:rPr>
                <a:t>SUPPLY TREE</a:t>
              </a:r>
              <a:endParaRPr lang="it-IT" b="1" dirty="0">
                <a:solidFill>
                  <a:srgbClr val="642400"/>
                </a:solidFill>
                <a:latin typeface="Adobe Gothic Std B" panose="020B0800000000000000" pitchFamily="34" charset="-128"/>
                <a:ea typeface="Adobe Gothic Std B" panose="020B0800000000000000" pitchFamily="34" charset="-128"/>
              </a:endParaRPr>
            </a:p>
          </p:txBody>
        </p:sp>
      </p:grpSp>
      <p:grpSp>
        <p:nvGrpSpPr>
          <p:cNvPr id="10" name="Gruppo 9"/>
          <p:cNvGrpSpPr/>
          <p:nvPr/>
        </p:nvGrpSpPr>
        <p:grpSpPr>
          <a:xfrm flipH="1">
            <a:off x="3493363" y="4253377"/>
            <a:ext cx="2648129" cy="2371802"/>
            <a:chOff x="6503542" y="1175157"/>
            <a:chExt cx="3600746" cy="3225015"/>
          </a:xfrm>
        </p:grpSpPr>
        <p:sp>
          <p:nvSpPr>
            <p:cNvPr id="11" name="CasellaDiTesto 10"/>
            <p:cNvSpPr txBox="1"/>
            <p:nvPr/>
          </p:nvSpPr>
          <p:spPr>
            <a:xfrm>
              <a:off x="8731996" y="3343409"/>
              <a:ext cx="1172141" cy="418494"/>
            </a:xfrm>
            <a:prstGeom prst="rect">
              <a:avLst/>
            </a:prstGeom>
            <a:noFill/>
          </p:spPr>
          <p:txBody>
            <a:bodyPr wrap="square" rtlCol="0">
              <a:spAutoFit/>
            </a:bodyPr>
            <a:lstStyle/>
            <a:p>
              <a:r>
                <a:rPr lang="it-IT" sz="1400" dirty="0" err="1" smtClean="0"/>
                <a:t>demand</a:t>
              </a:r>
              <a:endParaRPr lang="it-IT" sz="1400" dirty="0"/>
            </a:p>
          </p:txBody>
        </p:sp>
        <p:sp>
          <p:nvSpPr>
            <p:cNvPr id="12" name="CasellaDiTesto 11"/>
            <p:cNvSpPr txBox="1"/>
            <p:nvPr/>
          </p:nvSpPr>
          <p:spPr>
            <a:xfrm>
              <a:off x="6669012" y="2432497"/>
              <a:ext cx="919523" cy="418494"/>
            </a:xfrm>
            <a:prstGeom prst="rect">
              <a:avLst/>
            </a:prstGeom>
            <a:noFill/>
          </p:spPr>
          <p:txBody>
            <a:bodyPr wrap="square" rtlCol="0">
              <a:spAutoFit/>
            </a:bodyPr>
            <a:lstStyle/>
            <a:p>
              <a:r>
                <a:rPr lang="it-IT" sz="1400" dirty="0" err="1" smtClean="0"/>
                <a:t>supply</a:t>
              </a:r>
              <a:endParaRPr lang="it-IT" sz="1400" dirty="0"/>
            </a:p>
          </p:txBody>
        </p:sp>
        <p:pic>
          <p:nvPicPr>
            <p:cNvPr id="13" name="Immagine 12"/>
            <p:cNvPicPr>
              <a:picLocks noChangeAspect="1"/>
            </p:cNvPicPr>
            <p:nvPr/>
          </p:nvPicPr>
          <p:blipFill>
            <a:blip r:embed="rId3">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6503542" y="1175157"/>
              <a:ext cx="3600746" cy="3225015"/>
            </a:xfrm>
            <a:prstGeom prst="rect">
              <a:avLst/>
            </a:prstGeom>
          </p:spPr>
        </p:pic>
      </p:grpSp>
      <p:sp>
        <p:nvSpPr>
          <p:cNvPr id="4" name="Titolo 3"/>
          <p:cNvSpPr>
            <a:spLocks noGrp="1"/>
          </p:cNvSpPr>
          <p:nvPr>
            <p:ph type="ctrTitle"/>
          </p:nvPr>
        </p:nvSpPr>
        <p:spPr>
          <a:xfrm>
            <a:off x="110051" y="119803"/>
            <a:ext cx="8935626" cy="1311128"/>
          </a:xfrm>
          <a:prstGeom prst="rect">
            <a:avLst/>
          </a:prstGeom>
        </p:spPr>
        <p:txBody>
          <a:bodyPr wrap="square">
            <a:spAutoFit/>
          </a:bodyPr>
          <a:lstStyle/>
          <a:p>
            <a:r>
              <a:rPr lang="it-IT" i="1" dirty="0" err="1">
                <a:solidFill>
                  <a:srgbClr val="C00000"/>
                </a:solidFill>
              </a:rPr>
              <a:t>Demographic</a:t>
            </a:r>
            <a:r>
              <a:rPr lang="it-IT" i="1" dirty="0">
                <a:solidFill>
                  <a:srgbClr val="C00000"/>
                </a:solidFill>
              </a:rPr>
              <a:t> </a:t>
            </a:r>
            <a:r>
              <a:rPr lang="it-IT" i="1" dirty="0" err="1">
                <a:solidFill>
                  <a:srgbClr val="C00000"/>
                </a:solidFill>
              </a:rPr>
              <a:t>winter</a:t>
            </a:r>
            <a:r>
              <a:rPr lang="it-IT" dirty="0">
                <a:solidFill>
                  <a:srgbClr val="C00000"/>
                </a:solidFill>
              </a:rPr>
              <a:t>, </a:t>
            </a:r>
            <a:r>
              <a:rPr lang="it-IT" dirty="0" err="1">
                <a:solidFill>
                  <a:srgbClr val="C00000"/>
                </a:solidFill>
              </a:rPr>
              <a:t>lack</a:t>
            </a:r>
            <a:r>
              <a:rPr lang="it-IT" dirty="0">
                <a:solidFill>
                  <a:srgbClr val="C00000"/>
                </a:solidFill>
              </a:rPr>
              <a:t> of </a:t>
            </a:r>
            <a:r>
              <a:rPr lang="it-IT" dirty="0" err="1">
                <a:solidFill>
                  <a:srgbClr val="C00000"/>
                </a:solidFill>
              </a:rPr>
              <a:t>skilled</a:t>
            </a:r>
            <a:r>
              <a:rPr lang="it-IT" dirty="0">
                <a:solidFill>
                  <a:srgbClr val="C00000"/>
                </a:solidFill>
              </a:rPr>
              <a:t> </a:t>
            </a:r>
            <a:r>
              <a:rPr lang="it-IT" dirty="0" err="1">
                <a:solidFill>
                  <a:srgbClr val="C00000"/>
                </a:solidFill>
              </a:rPr>
              <a:t>workers</a:t>
            </a:r>
            <a:r>
              <a:rPr lang="it-IT" dirty="0">
                <a:solidFill>
                  <a:srgbClr val="C00000"/>
                </a:solidFill>
              </a:rPr>
              <a:t>, or </a:t>
            </a:r>
            <a:r>
              <a:rPr lang="it-IT" dirty="0" err="1">
                <a:solidFill>
                  <a:srgbClr val="C00000"/>
                </a:solidFill>
              </a:rPr>
              <a:t>generational</a:t>
            </a:r>
            <a:r>
              <a:rPr lang="it-IT" dirty="0">
                <a:solidFill>
                  <a:srgbClr val="C00000"/>
                </a:solidFill>
              </a:rPr>
              <a:t> </a:t>
            </a:r>
            <a:r>
              <a:rPr lang="it-IT" dirty="0" err="1">
                <a:solidFill>
                  <a:srgbClr val="C00000"/>
                </a:solidFill>
              </a:rPr>
              <a:t>discomfort</a:t>
            </a:r>
            <a:r>
              <a:rPr lang="it-IT" dirty="0">
                <a:solidFill>
                  <a:srgbClr val="C00000"/>
                </a:solidFill>
              </a:rPr>
              <a:t>?  </a:t>
            </a:r>
            <a:endParaRPr lang="it-IT" dirty="0"/>
          </a:p>
        </p:txBody>
      </p:sp>
      <p:sp>
        <p:nvSpPr>
          <p:cNvPr id="6" name="Rettangolo 5"/>
          <p:cNvSpPr/>
          <p:nvPr/>
        </p:nvSpPr>
        <p:spPr>
          <a:xfrm>
            <a:off x="209825" y="1744051"/>
            <a:ext cx="9247896" cy="1554272"/>
          </a:xfrm>
          <a:prstGeom prst="rect">
            <a:avLst/>
          </a:prstGeom>
        </p:spPr>
        <p:txBody>
          <a:bodyPr wrap="square">
            <a:spAutoFit/>
          </a:bodyPr>
          <a:lstStyle/>
          <a:p>
            <a:pPr marL="285750" indent="-285750">
              <a:spcAft>
                <a:spcPts val="600"/>
              </a:spcAft>
              <a:buFont typeface="Arial" panose="020B0604020202020204" pitchFamily="34" charset="0"/>
              <a:buChar char="•"/>
            </a:pPr>
            <a:r>
              <a:rPr lang="en-US" dirty="0"/>
              <a:t>gap between </a:t>
            </a:r>
            <a:r>
              <a:rPr lang="en-US" dirty="0" err="1" smtClean="0"/>
              <a:t>labour</a:t>
            </a:r>
            <a:r>
              <a:rPr lang="en-US" dirty="0" smtClean="0"/>
              <a:t> </a:t>
            </a:r>
            <a:r>
              <a:rPr lang="en-US" dirty="0"/>
              <a:t>supply and demand, especially when the supply is represented by the younger </a:t>
            </a:r>
            <a:r>
              <a:rPr lang="en-US" dirty="0" smtClean="0"/>
              <a:t>generations</a:t>
            </a:r>
          </a:p>
          <a:p>
            <a:pPr marL="285750" indent="-285750">
              <a:buFont typeface="Arial" panose="020B0604020202020204" pitchFamily="34" charset="0"/>
              <a:buChar char="•"/>
            </a:pPr>
            <a:r>
              <a:rPr lang="en-US" dirty="0"/>
              <a:t>the rejection of work does not seem to be so much about demographic decline, but rather about the poor quality of the demand for work, denounced more by the younger </a:t>
            </a:r>
            <a:r>
              <a:rPr lang="en-US" dirty="0" smtClean="0"/>
              <a:t>generations </a:t>
            </a:r>
            <a:r>
              <a:rPr lang="en-US" dirty="0"/>
              <a:t>than by others; who have a greater propensity to think outside the box</a:t>
            </a:r>
            <a:endParaRPr lang="it-IT" dirty="0" smtClean="0"/>
          </a:p>
        </p:txBody>
      </p:sp>
      <p:sp>
        <p:nvSpPr>
          <p:cNvPr id="14" name="Rettangolo 13"/>
          <p:cNvSpPr/>
          <p:nvPr/>
        </p:nvSpPr>
        <p:spPr>
          <a:xfrm>
            <a:off x="209825" y="3238043"/>
            <a:ext cx="4340400" cy="2308324"/>
          </a:xfrm>
          <a:prstGeom prst="rect">
            <a:avLst/>
          </a:prstGeom>
        </p:spPr>
        <p:txBody>
          <a:bodyPr wrap="square">
            <a:spAutoFit/>
          </a:bodyPr>
          <a:lstStyle/>
          <a:p>
            <a:pPr marL="285750" indent="-285750">
              <a:buFont typeface="Arial" panose="020B0604020202020204" pitchFamily="34" charset="0"/>
              <a:buChar char="•"/>
            </a:pPr>
            <a:r>
              <a:rPr lang="en-US" dirty="0"/>
              <a:t>it is not that young people (generations ‘Y’ and ‘Z’) hate the company or the </a:t>
            </a:r>
            <a:r>
              <a:rPr lang="en-US" dirty="0" smtClean="0"/>
              <a:t>boss: </a:t>
            </a:r>
            <a:r>
              <a:rPr lang="en-US" dirty="0"/>
              <a:t>they have simply discovered that there are activities that </a:t>
            </a:r>
            <a:r>
              <a:rPr lang="en-US" dirty="0" smtClean="0"/>
              <a:t>offer more </a:t>
            </a:r>
          </a:p>
          <a:p>
            <a:r>
              <a:rPr lang="en-US" dirty="0"/>
              <a:t> </a:t>
            </a:r>
            <a:r>
              <a:rPr lang="en-US" dirty="0" smtClean="0"/>
              <a:t>    satisfaction </a:t>
            </a:r>
            <a:r>
              <a:rPr lang="en-US" dirty="0"/>
              <a:t>than work, </a:t>
            </a:r>
            <a:endParaRPr lang="en-US" dirty="0" smtClean="0"/>
          </a:p>
          <a:p>
            <a:r>
              <a:rPr lang="en-US" dirty="0"/>
              <a:t> </a:t>
            </a:r>
            <a:r>
              <a:rPr lang="en-US" dirty="0" smtClean="0"/>
              <a:t>    and </a:t>
            </a:r>
            <a:r>
              <a:rPr lang="en-US" dirty="0"/>
              <a:t>this </a:t>
            </a:r>
            <a:r>
              <a:rPr lang="en-US" dirty="0" smtClean="0"/>
              <a:t>‘discovery’ </a:t>
            </a:r>
            <a:r>
              <a:rPr lang="en-US" dirty="0"/>
              <a:t>has </a:t>
            </a:r>
            <a:endParaRPr lang="en-US" dirty="0" smtClean="0"/>
          </a:p>
          <a:p>
            <a:r>
              <a:rPr lang="en-US" dirty="0"/>
              <a:t> </a:t>
            </a:r>
            <a:r>
              <a:rPr lang="en-US" dirty="0" smtClean="0"/>
              <a:t>    taken </a:t>
            </a:r>
            <a:r>
              <a:rPr lang="en-US" dirty="0"/>
              <a:t>the </a:t>
            </a:r>
            <a:r>
              <a:rPr lang="en-US" dirty="0" smtClean="0"/>
              <a:t>economic-social </a:t>
            </a:r>
          </a:p>
          <a:p>
            <a:r>
              <a:rPr lang="en-US" dirty="0"/>
              <a:t> </a:t>
            </a:r>
            <a:r>
              <a:rPr lang="en-US" dirty="0" smtClean="0"/>
              <a:t>    system </a:t>
            </a:r>
            <a:r>
              <a:rPr lang="en-US" dirty="0"/>
              <a:t>by </a:t>
            </a:r>
            <a:r>
              <a:rPr lang="en-US" dirty="0" smtClean="0"/>
              <a:t>surprise</a:t>
            </a:r>
            <a:endParaRPr lang="it-IT" dirty="0"/>
          </a:p>
        </p:txBody>
      </p:sp>
    </p:spTree>
    <p:extLst>
      <p:ext uri="{BB962C8B-B14F-4D97-AF65-F5344CB8AC3E}">
        <p14:creationId xmlns:p14="http://schemas.microsoft.com/office/powerpoint/2010/main" val="25782238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ctrTitle"/>
          </p:nvPr>
        </p:nvSpPr>
        <p:spPr>
          <a:xfrm>
            <a:off x="205585" y="192489"/>
            <a:ext cx="8935626" cy="701731"/>
          </a:xfrm>
          <a:prstGeom prst="rect">
            <a:avLst/>
          </a:prstGeom>
        </p:spPr>
        <p:txBody>
          <a:bodyPr wrap="square">
            <a:spAutoFit/>
          </a:bodyPr>
          <a:lstStyle/>
          <a:p>
            <a:r>
              <a:rPr lang="it-IT" dirty="0">
                <a:solidFill>
                  <a:srgbClr val="C00000"/>
                </a:solidFill>
              </a:rPr>
              <a:t>…</a:t>
            </a:r>
            <a:r>
              <a:rPr lang="it-IT" dirty="0" err="1">
                <a:solidFill>
                  <a:srgbClr val="C00000"/>
                </a:solidFill>
              </a:rPr>
              <a:t>something</a:t>
            </a:r>
            <a:r>
              <a:rPr lang="it-IT" dirty="0">
                <a:solidFill>
                  <a:srgbClr val="C00000"/>
                </a:solidFill>
              </a:rPr>
              <a:t> </a:t>
            </a:r>
            <a:r>
              <a:rPr lang="it-IT" dirty="0" err="1">
                <a:solidFill>
                  <a:srgbClr val="C00000"/>
                </a:solidFill>
              </a:rPr>
              <a:t>broke</a:t>
            </a:r>
            <a:r>
              <a:rPr lang="it-IT" dirty="0">
                <a:solidFill>
                  <a:srgbClr val="C00000"/>
                </a:solidFill>
              </a:rPr>
              <a:t> down</a:t>
            </a:r>
            <a:endParaRPr lang="it-IT" dirty="0"/>
          </a:p>
        </p:txBody>
      </p:sp>
      <p:sp>
        <p:nvSpPr>
          <p:cNvPr id="5" name="Rettangolo 4"/>
          <p:cNvSpPr/>
          <p:nvPr/>
        </p:nvSpPr>
        <p:spPr>
          <a:xfrm>
            <a:off x="205585" y="1739704"/>
            <a:ext cx="8692755" cy="1908215"/>
          </a:xfrm>
          <a:prstGeom prst="rect">
            <a:avLst/>
          </a:prstGeom>
        </p:spPr>
        <p:txBody>
          <a:bodyPr wrap="square">
            <a:spAutoFit/>
          </a:bodyPr>
          <a:lstStyle/>
          <a:p>
            <a:pPr marL="285750" indent="-285750">
              <a:spcAft>
                <a:spcPts val="600"/>
              </a:spcAft>
              <a:buFont typeface="Arial" panose="020B0604020202020204" pitchFamily="34" charset="0"/>
              <a:buChar char="•"/>
            </a:pPr>
            <a:r>
              <a:rPr lang="en-US" dirty="0"/>
              <a:t>the underlying logic is that of disengagement following the decline of a package of fundamental rights;</a:t>
            </a:r>
            <a:endParaRPr lang="it-IT" dirty="0" smtClean="0"/>
          </a:p>
          <a:p>
            <a:pPr marL="285750" indent="-285750">
              <a:spcAft>
                <a:spcPts val="600"/>
              </a:spcAft>
              <a:buFont typeface="Arial" panose="020B0604020202020204" pitchFamily="34" charset="0"/>
              <a:buChar char="•"/>
            </a:pPr>
            <a:r>
              <a:rPr lang="en-US" dirty="0"/>
              <a:t>there is no shortage of people, </a:t>
            </a:r>
            <a:r>
              <a:rPr lang="en-US" dirty="0" smtClean="0"/>
              <a:t>there is a</a:t>
            </a:r>
            <a:r>
              <a:rPr lang="en-US" dirty="0" smtClean="0"/>
              <a:t> </a:t>
            </a:r>
            <a:r>
              <a:rPr lang="en-US" dirty="0"/>
              <a:t>shortage of decent jobs, </a:t>
            </a:r>
            <a:r>
              <a:rPr lang="en-US" dirty="0" smtClean="0"/>
              <a:t>there is a</a:t>
            </a:r>
            <a:r>
              <a:rPr lang="en-US" dirty="0" smtClean="0"/>
              <a:t> </a:t>
            </a:r>
            <a:r>
              <a:rPr lang="en-US" dirty="0"/>
              <a:t>shortage of stable jobs</a:t>
            </a:r>
            <a:r>
              <a:rPr lang="en-US" dirty="0" smtClean="0"/>
              <a:t>;</a:t>
            </a:r>
          </a:p>
          <a:p>
            <a:pPr marL="285750" indent="-285750">
              <a:spcAft>
                <a:spcPts val="600"/>
              </a:spcAft>
              <a:buFont typeface="Arial" panose="020B0604020202020204" pitchFamily="34" charset="0"/>
              <a:buChar char="•"/>
            </a:pPr>
            <a:r>
              <a:rPr lang="en-US" dirty="0"/>
              <a:t>today have deleterious consequences for </a:t>
            </a:r>
            <a:r>
              <a:rPr lang="en-US" dirty="0" err="1"/>
              <a:t>labour</a:t>
            </a:r>
            <a:r>
              <a:rPr lang="en-US" dirty="0"/>
              <a:t> and business, including the failure of workers to </a:t>
            </a:r>
            <a:r>
              <a:rPr lang="en-US" dirty="0" smtClean="0"/>
              <a:t>make-sense </a:t>
            </a:r>
            <a:r>
              <a:rPr lang="en-US" dirty="0"/>
              <a:t>(supply side) and the decline in productivity (demand side</a:t>
            </a:r>
            <a:r>
              <a:rPr lang="en-US" dirty="0" smtClean="0"/>
              <a:t>)</a:t>
            </a:r>
            <a:endParaRPr lang="it-IT" dirty="0" smtClean="0"/>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731" y="4471381"/>
            <a:ext cx="3023140" cy="2010500"/>
          </a:xfrm>
          <a:prstGeom prst="rect">
            <a:avLst/>
          </a:prstGeom>
        </p:spPr>
      </p:pic>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165" y="3698290"/>
            <a:ext cx="2670864" cy="2983768"/>
          </a:xfrm>
          <a:prstGeom prst="rect">
            <a:avLst/>
          </a:prstGeom>
        </p:spPr>
      </p:pic>
      <p:pic>
        <p:nvPicPr>
          <p:cNvPr id="8" name="Immagine 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534174" y="3898467"/>
            <a:ext cx="2600032" cy="2583414"/>
          </a:xfrm>
          <a:prstGeom prst="rect">
            <a:avLst/>
          </a:prstGeom>
        </p:spPr>
      </p:pic>
    </p:spTree>
    <p:extLst>
      <p:ext uri="{BB962C8B-B14F-4D97-AF65-F5344CB8AC3E}">
        <p14:creationId xmlns:p14="http://schemas.microsoft.com/office/powerpoint/2010/main" val="19618664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2908" y="4488625"/>
            <a:ext cx="3804739" cy="2133328"/>
          </a:xfrm>
          <a:prstGeom prst="rect">
            <a:avLst/>
          </a:prstGeom>
        </p:spPr>
      </p:pic>
      <p:sp>
        <p:nvSpPr>
          <p:cNvPr id="4" name="Titolo 3"/>
          <p:cNvSpPr>
            <a:spLocks noGrp="1"/>
          </p:cNvSpPr>
          <p:nvPr>
            <p:ph type="ctrTitle"/>
          </p:nvPr>
        </p:nvSpPr>
        <p:spPr>
          <a:xfrm>
            <a:off x="205584" y="101206"/>
            <a:ext cx="9388791" cy="1311128"/>
          </a:xfrm>
          <a:prstGeom prst="rect">
            <a:avLst/>
          </a:prstGeom>
        </p:spPr>
        <p:txBody>
          <a:bodyPr wrap="square">
            <a:spAutoFit/>
          </a:bodyPr>
          <a:lstStyle/>
          <a:p>
            <a:r>
              <a:rPr lang="en-US" dirty="0">
                <a:solidFill>
                  <a:srgbClr val="C00000"/>
                </a:solidFill>
              </a:rPr>
              <a:t>What happened to the skilled workers? And skilled jobs?</a:t>
            </a:r>
            <a:endParaRPr lang="it-IT" dirty="0"/>
          </a:p>
        </p:txBody>
      </p:sp>
      <p:sp>
        <p:nvSpPr>
          <p:cNvPr id="5" name="Rettangolo 4"/>
          <p:cNvSpPr/>
          <p:nvPr/>
        </p:nvSpPr>
        <p:spPr>
          <a:xfrm>
            <a:off x="308844" y="1657818"/>
            <a:ext cx="8507609" cy="2585323"/>
          </a:xfrm>
          <a:prstGeom prst="rect">
            <a:avLst/>
          </a:prstGeom>
        </p:spPr>
        <p:txBody>
          <a:bodyPr wrap="square">
            <a:spAutoFit/>
          </a:bodyPr>
          <a:lstStyle/>
          <a:p>
            <a:r>
              <a:rPr lang="en-US" dirty="0"/>
              <a:t>On the shortage of skilled jobs, a recent statistic from the U.S. Bureau of Labor Statistics notes that most future occupations will not involve</a:t>
            </a:r>
            <a:r>
              <a:rPr lang="en-US" dirty="0" smtClean="0"/>
              <a:t>: “</a:t>
            </a:r>
            <a:r>
              <a:rPr lang="en-US" dirty="0"/>
              <a:t>a great deal of advanced formal training” (Hester and </a:t>
            </a:r>
            <a:r>
              <a:rPr lang="en-US" dirty="0" err="1"/>
              <a:t>Srnicek</a:t>
            </a:r>
            <a:r>
              <a:rPr lang="en-US" dirty="0"/>
              <a:t>, 2023, p. 17</a:t>
            </a:r>
            <a:r>
              <a:rPr lang="en-US" dirty="0" smtClean="0"/>
              <a:t>)</a:t>
            </a:r>
          </a:p>
          <a:p>
            <a:r>
              <a:rPr lang="en-US" dirty="0" smtClean="0"/>
              <a:t>For </a:t>
            </a:r>
            <a:r>
              <a:rPr lang="en-US" dirty="0"/>
              <a:t>example, it shows that the occupations that the market will need will be primarily</a:t>
            </a:r>
            <a:r>
              <a:rPr lang="en-US" dirty="0" smtClean="0"/>
              <a:t>:</a:t>
            </a:r>
          </a:p>
          <a:p>
            <a:endParaRPr lang="it-IT" dirty="0"/>
          </a:p>
          <a:p>
            <a:pPr marL="285750" indent="-285750">
              <a:buFont typeface="Arial" panose="020B0604020202020204" pitchFamily="34" charset="0"/>
              <a:buChar char="•"/>
            </a:pPr>
            <a:r>
              <a:rPr lang="en-US" dirty="0"/>
              <a:t>home care assistants for personal </a:t>
            </a:r>
            <a:r>
              <a:rPr lang="en-US" dirty="0" smtClean="0"/>
              <a:t>care;</a:t>
            </a:r>
            <a:endParaRPr lang="en-US" dirty="0"/>
          </a:p>
          <a:p>
            <a:pPr marL="285750" indent="-285750">
              <a:buFont typeface="Arial" panose="020B0604020202020204" pitchFamily="34" charset="0"/>
              <a:buChar char="•"/>
            </a:pPr>
            <a:r>
              <a:rPr lang="en-US" dirty="0" smtClean="0"/>
              <a:t>food </a:t>
            </a:r>
            <a:r>
              <a:rPr lang="en-US" dirty="0"/>
              <a:t>service </a:t>
            </a:r>
            <a:r>
              <a:rPr lang="en-US" dirty="0" smtClean="0"/>
              <a:t>workers;</a:t>
            </a:r>
            <a:endParaRPr lang="en-US" dirty="0"/>
          </a:p>
          <a:p>
            <a:pPr marL="285750" indent="-285750">
              <a:buFont typeface="Arial" panose="020B0604020202020204" pitchFamily="34" charset="0"/>
              <a:buChar char="•"/>
            </a:pPr>
            <a:r>
              <a:rPr lang="en-US" dirty="0" smtClean="0"/>
              <a:t>fast </a:t>
            </a:r>
            <a:r>
              <a:rPr lang="en-US" dirty="0"/>
              <a:t>food workers and </a:t>
            </a:r>
            <a:r>
              <a:rPr lang="en-US" dirty="0" smtClean="0"/>
              <a:t>waiters;</a:t>
            </a:r>
            <a:endParaRPr lang="en-US" dirty="0"/>
          </a:p>
          <a:p>
            <a:pPr marL="285750" indent="-285750">
              <a:buFont typeface="Wingdings" panose="05000000000000000000" pitchFamily="2" charset="2"/>
              <a:buChar char="Ø"/>
            </a:pPr>
            <a:r>
              <a:rPr lang="en-US" dirty="0" smtClean="0"/>
              <a:t>and (only then)… </a:t>
            </a:r>
            <a:r>
              <a:rPr lang="en-US" dirty="0"/>
              <a:t>medical and nursing </a:t>
            </a:r>
            <a:r>
              <a:rPr lang="en-US" dirty="0" smtClean="0"/>
              <a:t>professionals</a:t>
            </a:r>
            <a:endParaRPr lang="it-IT" dirty="0"/>
          </a:p>
        </p:txBody>
      </p:sp>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778" y="4214163"/>
            <a:ext cx="3614127" cy="2407790"/>
          </a:xfrm>
          <a:prstGeom prst="rect">
            <a:avLst/>
          </a:prstGeom>
        </p:spPr>
      </p:pic>
    </p:spTree>
    <p:extLst>
      <p:ext uri="{BB962C8B-B14F-4D97-AF65-F5344CB8AC3E}">
        <p14:creationId xmlns:p14="http://schemas.microsoft.com/office/powerpoint/2010/main" val="2651272707"/>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A786F4D3521C947A13764588761BDFD" ma:contentTypeVersion="13" ma:contentTypeDescription="Ein neues Dokument erstellen." ma:contentTypeScope="" ma:versionID="19c55e26425c36d25f2885635c132951">
  <xsd:schema xmlns:xsd="http://www.w3.org/2001/XMLSchema" xmlns:xs="http://www.w3.org/2001/XMLSchema" xmlns:p="http://schemas.microsoft.com/office/2006/metadata/properties" xmlns:ns2="62366948-6865-4f5e-9e13-175c864d6460" xmlns:ns3="b60ce84f-f280-4667-9800-e3f576e2a563" targetNamespace="http://schemas.microsoft.com/office/2006/metadata/properties" ma:root="true" ma:fieldsID="ff6bc6a7c77e7a478956928e1d70d72d" ns2:_="" ns3:_="">
    <xsd:import namespace="62366948-6865-4f5e-9e13-175c864d6460"/>
    <xsd:import namespace="b60ce84f-f280-4667-9800-e3f576e2a56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366948-6865-4f5e-9e13-175c864d64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85d66e8a-b612-4457-adbc-74bf8204ec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0ce84f-f280-4667-9800-e3f576e2a56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c56780-86c1-413c-9fe6-1747b3b964a4}" ma:internalName="TaxCatchAll" ma:showField="CatchAllData" ma:web="b60ce84f-f280-4667-9800-e3f576e2a56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b60ce84f-f280-4667-9800-e3f576e2a563" xsi:nil="true"/>
    <lcf76f155ced4ddcb4097134ff3c332f xmlns="62366948-6865-4f5e-9e13-175c864d646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04DF3C6-2793-4481-929B-A0395C7E912B}">
  <ds:schemaRefs>
    <ds:schemaRef ds:uri="http://schemas.microsoft.com/sharepoint/v3/contenttype/forms"/>
  </ds:schemaRefs>
</ds:datastoreItem>
</file>

<file path=customXml/itemProps2.xml><?xml version="1.0" encoding="utf-8"?>
<ds:datastoreItem xmlns:ds="http://schemas.openxmlformats.org/officeDocument/2006/customXml" ds:itemID="{72D1822C-BD73-4086-B6F1-801F42C942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366948-6865-4f5e-9e13-175c864d6460"/>
    <ds:schemaRef ds:uri="b60ce84f-f280-4667-9800-e3f576e2a5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1D17F8E-3CB6-4F1A-AB1C-C0FA346E23D7}">
  <ds:schemaRefs>
    <ds:schemaRef ds:uri="http://www.w3.org/XML/1998/namespace"/>
    <ds:schemaRef ds:uri="62366948-6865-4f5e-9e13-175c864d6460"/>
    <ds:schemaRef ds:uri="http://schemas.microsoft.com/office/2006/metadata/properties"/>
    <ds:schemaRef ds:uri="http://purl.org/dc/elements/1.1/"/>
    <ds:schemaRef ds:uri="http://purl.org/dc/terms/"/>
    <ds:schemaRef ds:uri="http://purl.org/dc/dcmitype/"/>
    <ds:schemaRef ds:uri="http://schemas.microsoft.com/office/2006/documentManagement/types"/>
    <ds:schemaRef ds:uri="http://schemas.openxmlformats.org/package/2006/metadata/core-properties"/>
    <ds:schemaRef ds:uri="b60ce84f-f280-4667-9800-e3f576e2a563"/>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1140</TotalTime>
  <Words>2052</Words>
  <Application>Microsoft Office PowerPoint</Application>
  <PresentationFormat>Widescreen</PresentationFormat>
  <Paragraphs>211</Paragraphs>
  <Slides>22</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22</vt:i4>
      </vt:variant>
    </vt:vector>
  </HeadingPairs>
  <TitlesOfParts>
    <vt:vector size="29" baseType="lpstr">
      <vt:lpstr>Adobe Gothic Std B</vt:lpstr>
      <vt:lpstr>Arial</vt:lpstr>
      <vt:lpstr>Calibri</vt:lpstr>
      <vt:lpstr>Calibri Light</vt:lpstr>
      <vt:lpstr>Times New Roman</vt:lpstr>
      <vt:lpstr>Wingdings</vt:lpstr>
      <vt:lpstr>Custom Design</vt:lpstr>
      <vt:lpstr>Presentazione standard di PowerPoint</vt:lpstr>
      <vt:lpstr>Continuity and discontinuity in the labour market: a brief excursus</vt:lpstr>
      <vt:lpstr>Presentazione standard di PowerPoint</vt:lpstr>
      <vt:lpstr>Presentazione standard di PowerPoint</vt:lpstr>
      <vt:lpstr>Presentazione standard di PowerPoint</vt:lpstr>
      <vt:lpstr>Quiet quitting, «mental attention on the surface»</vt:lpstr>
      <vt:lpstr>Demographic winter, lack of skilled workers, or generational discomfort?  </vt:lpstr>
      <vt:lpstr>…something broke down</vt:lpstr>
      <vt:lpstr>What happened to the skilled workers? And skilled jobs?</vt:lpstr>
      <vt:lpstr>Two divergent socio-cultural perspectives in the labour market</vt:lpstr>
      <vt:lpstr>Young people have discovered that there is a whole world “after work”</vt:lpstr>
      <vt:lpstr>A field study: Young people living in Lazio Region and their idea of work</vt:lpstr>
      <vt:lpstr>Theoretical framework:  Identity and work</vt:lpstr>
      <vt:lpstr>Main findings 1</vt:lpstr>
      <vt:lpstr>Main findings 2</vt:lpstr>
      <vt:lpstr>Multiple Correspondence Analysis + Cluster analysis</vt:lpstr>
      <vt:lpstr>Cluster analysis</vt:lpstr>
      <vt:lpstr>Cluster 1: Stakhanovite professionals</vt:lpstr>
      <vt:lpstr>Cluster 2: Utilitarian workers</vt:lpstr>
      <vt:lpstr>Cluster 3: Work idealists</vt:lpstr>
      <vt:lpstr>Conclusion</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Ciprian Panzaru</dc:creator>
  <cp:lastModifiedBy>Renato</cp:lastModifiedBy>
  <cp:revision>167</cp:revision>
  <cp:lastPrinted>2022-08-18T12:34:37Z</cp:lastPrinted>
  <dcterms:created xsi:type="dcterms:W3CDTF">2021-07-14T07:03:25Z</dcterms:created>
  <dcterms:modified xsi:type="dcterms:W3CDTF">2024-09-03T11:39:56Z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0x0101005A786F4D3521C947A13764588761BDFD</vt:lpwstr>
  </property>
  <property fmtid="{D5CDD505-2E9C-101B-9397-08002B2CF9AE}" pid="3" name="MediaServiceImageTags">
    <vt:lpwstr/>
  </property>
</Properties>
</file>