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4"/>
  </p:sldMasterIdLst>
  <p:handoutMasterIdLst>
    <p:handoutMasterId r:id="rId12"/>
  </p:handoutMasterIdLst>
  <p:sldIdLst>
    <p:sldId id="287" r:id="rId5"/>
    <p:sldId id="289" r:id="rId6"/>
    <p:sldId id="291" r:id="rId7"/>
    <p:sldId id="293" r:id="rId8"/>
    <p:sldId id="294" r:id="rId9"/>
    <p:sldId id="295" r:id="rId10"/>
    <p:sldId id="292" r:id="rId11"/>
  </p:sldIdLst>
  <p:sldSz cx="12192000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A01C2F-7B8F-58FF-231C-4B33C68A644F}" name="kassgjxjt7@goetheuniversitaet.onmicrosoft.com" initials="k" userId="kassgjxjt7@goetheuniversitaet.onmicrosoft.com" providerId="None"/>
  <p188:author id="{CF70888A-B34C-C119-1D1D-90E510B7CD70}" name="MW" initials="MW" userId="MW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nald.s.larsen@gmail.com" initials="r" lastIdx="1" clrIdx="0">
    <p:extLst>
      <p:ext uri="{19B8F6BF-5375-455C-9EA6-DF929625EA0E}">
        <p15:presenceInfo xmlns:p15="http://schemas.microsoft.com/office/powerpoint/2012/main" userId="89381c6f69a7aa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280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7FB268-2581-4429-9A03-D555EB068F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8831" cy="495029"/>
          </a:xfrm>
          <a:prstGeom prst="rect">
            <a:avLst/>
          </a:prstGeom>
        </p:spPr>
        <p:txBody>
          <a:bodyPr vert="horz" lIns="94857" tIns="47428" rIns="94857" bIns="4742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D1585-D06A-4616-B7E9-41980A851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4" y="1"/>
            <a:ext cx="2918831" cy="495029"/>
          </a:xfrm>
          <a:prstGeom prst="rect">
            <a:avLst/>
          </a:prstGeom>
        </p:spPr>
        <p:txBody>
          <a:bodyPr vert="horz" lIns="94857" tIns="47428" rIns="94857" bIns="47428" rtlCol="0"/>
          <a:lstStyle>
            <a:lvl1pPr algn="r">
              <a:defRPr sz="1300"/>
            </a:lvl1pPr>
          </a:lstStyle>
          <a:p>
            <a:fld id="{FD5D270C-AD71-46E6-A5A6-B9B37BC4B257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A851-5384-46FE-8C6C-45AFB7CDA5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4857" tIns="47428" rIns="94857" bIns="4742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1F046-965E-46B3-8F38-1BF59FE5CF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4" y="9371286"/>
            <a:ext cx="2918831" cy="495028"/>
          </a:xfrm>
          <a:prstGeom prst="rect">
            <a:avLst/>
          </a:prstGeom>
        </p:spPr>
        <p:txBody>
          <a:bodyPr vert="horz" lIns="94857" tIns="47428" rIns="94857" bIns="47428" rtlCol="0" anchor="b"/>
          <a:lstStyle>
            <a:lvl1pPr algn="r">
              <a:defRPr sz="1300"/>
            </a:lvl1pPr>
          </a:lstStyle>
          <a:p>
            <a:fld id="{A433BB8F-7739-4E84-9D14-DC6BE98AAA9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F5CE1F-3A2A-4EDB-95DB-2C47FDE415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6452" y="2222627"/>
            <a:ext cx="8706892" cy="750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the title of your presentation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5EB480-B3F4-4567-B0B3-7D3AA938ECB6}"/>
              </a:ext>
            </a:extLst>
          </p:cNvPr>
          <p:cNvSpPr txBox="1">
            <a:spLocks/>
          </p:cNvSpPr>
          <p:nvPr userDrawn="1"/>
        </p:nvSpPr>
        <p:spPr>
          <a:xfrm>
            <a:off x="246452" y="137159"/>
            <a:ext cx="8706892" cy="13716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19th Annual Meeting of the European Network on Regional </a:t>
            </a:r>
            <a:r>
              <a:rPr lang="en-US" sz="2800" dirty="0" err="1"/>
              <a:t>Labour</a:t>
            </a:r>
            <a:r>
              <a:rPr lang="en-US" sz="2800" dirty="0"/>
              <a:t> Market Monitoring </a:t>
            </a:r>
            <a:endParaRPr lang="en-US" dirty="0"/>
          </a:p>
          <a:p>
            <a:endParaRPr lang="en-US" sz="2400" b="0" dirty="0"/>
          </a:p>
          <a:p>
            <a:r>
              <a:rPr lang="en-US" sz="2400" b="0" dirty="0"/>
              <a:t>Lugano, Switzerland 5. – 6. September 2024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60D059-FEC1-41FA-BAB4-F0D97DDF6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6452" y="3429000"/>
            <a:ext cx="8706892" cy="576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 academic title, first name, last name and position within ENRLMM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91B148-5494-4A77-A84C-2BF42A956B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452" y="4443413"/>
            <a:ext cx="8706892" cy="357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Insert the name of your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DB112E-6832-47F6-98A5-88DE9AA10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6452" y="4972594"/>
            <a:ext cx="8706892" cy="338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your country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9BD329-971D-4480-B9CF-DA4D9C0ED569}"/>
              </a:ext>
            </a:extLst>
          </p:cNvPr>
          <p:cNvSpPr txBox="1">
            <a:spLocks/>
          </p:cNvSpPr>
          <p:nvPr userDrawn="1"/>
        </p:nvSpPr>
        <p:spPr>
          <a:xfrm>
            <a:off x="9778904" y="1865363"/>
            <a:ext cx="2029288" cy="3571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</a:rPr>
              <a:t>In partnership with:</a:t>
            </a:r>
            <a:endParaRPr lang="en-US" sz="1100" b="0" dirty="0">
              <a:solidFill>
                <a:schemeClr val="tx2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C0ACCC5-830E-4F0D-703F-17CC99EA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8" b="35594"/>
          <a:stretch>
            <a:fillRect/>
          </a:stretch>
        </p:blipFill>
        <p:spPr bwMode="auto">
          <a:xfrm>
            <a:off x="9778904" y="2804957"/>
            <a:ext cx="2304000" cy="6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5473AFCE-BD19-9DF4-1BB0-AF8D323968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235" y="5811774"/>
            <a:ext cx="1455838" cy="79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Grafik 11" descr="Ein Bild, das Text, Grafiken, Schrift, Logo enthält.&#10;&#10;Automatisch generierte Beschreibung">
            <a:extLst>
              <a:ext uri="{FF2B5EF4-FFF2-40B4-BE49-F238E27FC236}">
                <a16:creationId xmlns:a16="http://schemas.microsoft.com/office/drawing/2014/main" id="{B1A0C8F5-F28E-4D83-DEFB-8782FFD2EE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772" y="3498281"/>
            <a:ext cx="1624980" cy="7676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C787FDE-E89B-AF5C-EEE8-7F410EE964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86556" y="4309240"/>
            <a:ext cx="1743075" cy="609600"/>
          </a:xfrm>
          <a:prstGeom prst="rect">
            <a:avLst/>
          </a:prstGeom>
        </p:spPr>
      </p:pic>
      <p:pic>
        <p:nvPicPr>
          <p:cNvPr id="6" name="Grafik 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58D36BD6-00F8-77CF-95C7-06FDE2256D8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30" y="2112287"/>
            <a:ext cx="1429188" cy="800973"/>
          </a:xfrm>
          <a:prstGeom prst="rect">
            <a:avLst/>
          </a:prstGeom>
        </p:spPr>
      </p:pic>
      <p:pic>
        <p:nvPicPr>
          <p:cNvPr id="8" name="Grafik 7" descr="Ein Bild, das Text, Screenshot, Schrift, Visitenkarte enthält.&#10;&#10;Automatisch generierte Beschreibung">
            <a:extLst>
              <a:ext uri="{FF2B5EF4-FFF2-40B4-BE49-F238E27FC236}">
                <a16:creationId xmlns:a16="http://schemas.microsoft.com/office/drawing/2014/main" id="{9F308512-E035-40D2-DECE-CD6DDF8444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36" y="4866291"/>
            <a:ext cx="2178414" cy="9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-1"/>
            <a:ext cx="9681493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681494" y="0"/>
            <a:ext cx="2510506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051" y="88831"/>
            <a:ext cx="8935626" cy="137307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your title</a:t>
            </a:r>
          </a:p>
        </p:txBody>
      </p:sp>
      <p:pic>
        <p:nvPicPr>
          <p:cNvPr id="11" name="Picture 10" descr="HD-ShadowLong.png">
            <a:extLst>
              <a:ext uri="{FF2B5EF4-FFF2-40B4-BE49-F238E27FC236}">
                <a16:creationId xmlns:a16="http://schemas.microsoft.com/office/drawing/2014/main" id="{1984B02F-7741-40DE-BA07-961FA275A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461901"/>
            <a:ext cx="9571443" cy="3211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A64DE-1FF1-4B27-97BF-2E75695B0967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3" name="Picture 2" descr="킎খh">
              <a:extLst>
                <a:ext uri="{FF2B5EF4-FFF2-40B4-BE49-F238E27FC236}">
                  <a16:creationId xmlns:a16="http://schemas.microsoft.com/office/drawing/2014/main" id="{C2BA09F0-5B3B-4712-9F80-E6CFC73EF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1E14E94C-8CD9-4AC2-BA7B-65EBEE761964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pic>
        <p:nvPicPr>
          <p:cNvPr id="15" name="Picture 14" descr="HD-ShadowShort.png">
            <a:extLst>
              <a:ext uri="{FF2B5EF4-FFF2-40B4-BE49-F238E27FC236}">
                <a16:creationId xmlns:a16="http://schemas.microsoft.com/office/drawing/2014/main" id="{5888F627-CC4D-415C-B39D-DE7802DD72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478212"/>
            <a:ext cx="2400456" cy="216041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AABA5D-EB5B-4C15-99A3-DCD4E39F5F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0049" y="1756446"/>
            <a:ext cx="8935626" cy="5004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your text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BAC2965-A360-4DE9-8AC4-E3CB8152CE87}"/>
              </a:ext>
            </a:extLst>
          </p:cNvPr>
          <p:cNvSpPr txBox="1">
            <a:spLocks/>
          </p:cNvSpPr>
          <p:nvPr userDrawn="1"/>
        </p:nvSpPr>
        <p:spPr>
          <a:xfrm>
            <a:off x="9791542" y="2253942"/>
            <a:ext cx="2304662" cy="279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19th Annual Meeting of the European Network on Regional </a:t>
            </a:r>
            <a:r>
              <a:rPr lang="en-US" sz="1800" b="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 Market Monitoring </a:t>
            </a:r>
          </a:p>
          <a:p>
            <a:pPr algn="ctr"/>
            <a:endParaRPr lang="en-US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Lugano,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Switzerland</a:t>
            </a:r>
            <a:endParaRPr lang="it-IT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5 – 6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September</a:t>
            </a:r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8677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C8816FC-ECC9-4E2C-B76D-0CDEBA67512B}"/>
              </a:ext>
            </a:extLst>
          </p:cNvPr>
          <p:cNvSpPr/>
          <p:nvPr userDrawn="1"/>
        </p:nvSpPr>
        <p:spPr>
          <a:xfrm>
            <a:off x="0" y="0"/>
            <a:ext cx="9681494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9D9C8-F0AC-4035-AB5F-F1329A98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52" y="135240"/>
            <a:ext cx="8706892" cy="1284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The 19th Edition of the Annual Meeting of the European Network on Regional </a:t>
            </a:r>
            <a:r>
              <a:rPr lang="en-US" dirty="0" err="1"/>
              <a:t>Labour</a:t>
            </a:r>
            <a:r>
              <a:rPr lang="en-US" dirty="0"/>
              <a:t> Market Monitoring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3BF84-E170-4E24-BF7E-02468EB4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393" y="1710564"/>
            <a:ext cx="86839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HD-ShadowLong.png">
            <a:extLst>
              <a:ext uri="{FF2B5EF4-FFF2-40B4-BE49-F238E27FC236}">
                <a16:creationId xmlns:a16="http://schemas.microsoft.com/office/drawing/2014/main" id="{21004AF7-CB4E-4558-B900-883138B3F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635637"/>
            <a:ext cx="9571443" cy="321164"/>
          </a:xfrm>
          <a:prstGeom prst="rect">
            <a:avLst/>
          </a:prstGeom>
        </p:spPr>
      </p:pic>
      <p:pic>
        <p:nvPicPr>
          <p:cNvPr id="10" name="Picture 9" descr="HD-ShadowShort.png">
            <a:extLst>
              <a:ext uri="{FF2B5EF4-FFF2-40B4-BE49-F238E27FC236}">
                <a16:creationId xmlns:a16="http://schemas.microsoft.com/office/drawing/2014/main" id="{B740A125-BA67-4F1B-B5CF-D59957EB00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651948"/>
            <a:ext cx="2400456" cy="2160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1E32BB2-CFEB-4A74-9C51-3821D4675383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2" name="Picture 2" descr="킎খh">
              <a:extLst>
                <a:ext uri="{FF2B5EF4-FFF2-40B4-BE49-F238E27FC236}">
                  <a16:creationId xmlns:a16="http://schemas.microsoft.com/office/drawing/2014/main" id="{BFBD542C-418F-44CE-A445-DAF775C32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feld 7">
              <a:extLst>
                <a:ext uri="{FF2B5EF4-FFF2-40B4-BE49-F238E27FC236}">
                  <a16:creationId xmlns:a16="http://schemas.microsoft.com/office/drawing/2014/main" id="{DA9DAAAA-8000-4E1E-B003-DAD34EEC2C47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74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6452" y="1907316"/>
            <a:ext cx="8976376" cy="1206373"/>
          </a:xfrm>
        </p:spPr>
        <p:txBody>
          <a:bodyPr>
            <a:normAutofit fontScale="92500" lnSpcReduction="10000"/>
          </a:bodyPr>
          <a:lstStyle/>
          <a:p>
            <a:r>
              <a:rPr lang="de-DE" dirty="0" err="1"/>
              <a:t>Introduction</a:t>
            </a:r>
            <a:endParaRPr lang="de-DE" dirty="0"/>
          </a:p>
          <a:p>
            <a:r>
              <a:rPr lang="de-DE" dirty="0"/>
              <a:t>Understanding </a:t>
            </a:r>
            <a:r>
              <a:rPr lang="de-DE" dirty="0" err="1"/>
              <a:t>Causes</a:t>
            </a:r>
            <a:r>
              <a:rPr lang="de-DE" dirty="0"/>
              <a:t> of </a:t>
            </a:r>
            <a:r>
              <a:rPr lang="de-DE" dirty="0" err="1"/>
              <a:t>Mismatch</a:t>
            </a:r>
            <a:r>
              <a:rPr lang="de-DE" dirty="0"/>
              <a:t>: </a:t>
            </a:r>
            <a:r>
              <a:rPr lang="de-DE" dirty="0" err="1"/>
              <a:t>Applying</a:t>
            </a:r>
            <a:r>
              <a:rPr lang="de-DE" dirty="0"/>
              <a:t> a Multidimensional </a:t>
            </a:r>
            <a:r>
              <a:rPr lang="de-DE" dirty="0" err="1"/>
              <a:t>Systemic</a:t>
            </a:r>
            <a:r>
              <a:rPr lang="de-DE" dirty="0"/>
              <a:t> Approach</a:t>
            </a:r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2712324E-5CF5-4D81-8D58-24B3464B7A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Germany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Dr Christa Larsen, </a:t>
            </a:r>
          </a:p>
          <a:p>
            <a:r>
              <a:rPr lang="en-GB" dirty="0"/>
              <a:t>Co-Ordinator of European Network on Regional Labour Market Monitoring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92101BB-CF76-B001-F82B-D92EE58B2F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Institute for Economics, Labour and Culture (IWAK) of Goethe University Frankfurt </a:t>
            </a:r>
            <a:r>
              <a:rPr lang="en-GB" dirty="0" err="1"/>
              <a:t>a.M.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7231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 fontScale="92500" lnSpcReduction="10000"/>
          </a:bodyPr>
          <a:lstStyle/>
          <a:p>
            <a:r>
              <a:rPr lang="de-DE" sz="2600" b="1" dirty="0"/>
              <a:t>Background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400" dirty="0" err="1"/>
              <a:t>observation</a:t>
            </a:r>
            <a:r>
              <a:rPr lang="de-DE" sz="2400" dirty="0"/>
              <a:t> of </a:t>
            </a:r>
            <a:r>
              <a:rPr lang="de-DE" sz="2400" dirty="0" err="1"/>
              <a:t>mismatches</a:t>
            </a:r>
            <a:r>
              <a:rPr lang="de-DE" sz="2400" dirty="0"/>
              <a:t> on regional </a:t>
            </a:r>
            <a:r>
              <a:rPr lang="de-DE" sz="2400" dirty="0" err="1"/>
              <a:t>and</a:t>
            </a:r>
            <a:r>
              <a:rPr lang="de-DE" sz="2400" dirty="0"/>
              <a:t> </a:t>
            </a:r>
            <a:r>
              <a:rPr lang="de-DE" sz="2400" dirty="0" err="1"/>
              <a:t>local</a:t>
            </a:r>
            <a:r>
              <a:rPr lang="de-DE" sz="2400" dirty="0"/>
              <a:t> </a:t>
            </a:r>
            <a:r>
              <a:rPr lang="de-DE" sz="2400" dirty="0" err="1"/>
              <a:t>labour</a:t>
            </a:r>
            <a:r>
              <a:rPr lang="de-DE" sz="2400" dirty="0"/>
              <a:t> </a:t>
            </a:r>
            <a:r>
              <a:rPr lang="de-DE" sz="2400" dirty="0" err="1"/>
              <a:t>markets</a:t>
            </a:r>
            <a:endParaRPr lang="de-DE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400" dirty="0" err="1"/>
              <a:t>mismatches</a:t>
            </a:r>
            <a:r>
              <a:rPr lang="de-DE" sz="2400" dirty="0"/>
              <a:t> </a:t>
            </a:r>
            <a:r>
              <a:rPr lang="de-DE" sz="2400" dirty="0" err="1"/>
              <a:t>are</a:t>
            </a:r>
            <a:r>
              <a:rPr lang="de-DE" sz="2400" dirty="0"/>
              <a:t> </a:t>
            </a:r>
            <a:r>
              <a:rPr lang="de-DE" sz="2400" dirty="0" err="1"/>
              <a:t>effects</a:t>
            </a:r>
            <a:r>
              <a:rPr lang="de-DE" sz="2400" dirty="0"/>
              <a:t> </a:t>
            </a:r>
            <a:r>
              <a:rPr lang="de-DE" sz="2400" dirty="0" err="1"/>
              <a:t>with</a:t>
            </a:r>
            <a:r>
              <a:rPr lang="de-DE" sz="2400" dirty="0"/>
              <a:t> multiple </a:t>
            </a:r>
            <a:r>
              <a:rPr lang="de-DE" sz="2400" dirty="0" err="1"/>
              <a:t>causes</a:t>
            </a:r>
            <a:r>
              <a:rPr lang="de-DE" sz="2400" dirty="0"/>
              <a:t> </a:t>
            </a:r>
          </a:p>
          <a:p>
            <a:endParaRPr lang="de-DE" sz="900" dirty="0"/>
          </a:p>
          <a:p>
            <a:r>
              <a:rPr lang="de-DE" sz="2600" b="1" dirty="0"/>
              <a:t>Understanding </a:t>
            </a:r>
            <a:r>
              <a:rPr lang="de-DE" sz="2600" b="1" dirty="0" err="1"/>
              <a:t>Causes</a:t>
            </a:r>
            <a:r>
              <a:rPr lang="de-DE" sz="2600" b="1" dirty="0"/>
              <a:t> of </a:t>
            </a:r>
            <a:r>
              <a:rPr lang="de-DE" sz="2600" b="1" dirty="0" err="1"/>
              <a:t>Mismatch</a:t>
            </a:r>
            <a:r>
              <a:rPr lang="de-DE" sz="2600" b="1" dirty="0"/>
              <a:t> and </a:t>
            </a:r>
            <a:r>
              <a:rPr lang="de-DE" sz="2600" b="1" dirty="0" err="1"/>
              <a:t>Specifying</a:t>
            </a:r>
            <a:r>
              <a:rPr lang="de-DE" sz="2600" b="1" dirty="0"/>
              <a:t> </a:t>
            </a:r>
            <a:r>
              <a:rPr lang="de-DE" sz="2600" b="1" dirty="0" err="1"/>
              <a:t>Starting</a:t>
            </a:r>
            <a:r>
              <a:rPr lang="de-DE" sz="2600" b="1" dirty="0"/>
              <a:t> Points </a:t>
            </a:r>
            <a:r>
              <a:rPr lang="de-DE" sz="2600" b="1" dirty="0" err="1"/>
              <a:t>for</a:t>
            </a:r>
            <a:r>
              <a:rPr lang="de-DE" sz="2600" b="1" dirty="0"/>
              <a:t> </a:t>
            </a:r>
            <a:r>
              <a:rPr lang="de-DE" sz="2600" b="1" dirty="0" err="1"/>
              <a:t>Reducing</a:t>
            </a:r>
            <a:r>
              <a:rPr lang="de-DE" sz="2600" b="1" dirty="0"/>
              <a:t> </a:t>
            </a:r>
            <a:r>
              <a:rPr lang="de-DE" sz="2600" b="1" dirty="0" err="1"/>
              <a:t>Mismatches</a:t>
            </a:r>
            <a:r>
              <a:rPr lang="de-DE" sz="2600" b="1" dirty="0"/>
              <a:t>  </a:t>
            </a:r>
          </a:p>
          <a:p>
            <a:r>
              <a:rPr lang="de-DE" sz="2400" dirty="0" err="1"/>
              <a:t>applying</a:t>
            </a:r>
            <a:r>
              <a:rPr lang="de-DE" sz="2400" dirty="0"/>
              <a:t> </a:t>
            </a:r>
            <a:r>
              <a:rPr lang="de-DE" sz="2400" dirty="0" err="1"/>
              <a:t>multilevel</a:t>
            </a:r>
            <a:r>
              <a:rPr lang="de-DE" sz="2400" dirty="0"/>
              <a:t> </a:t>
            </a:r>
            <a:r>
              <a:rPr lang="de-DE" sz="2400" dirty="0" err="1"/>
              <a:t>mismatch</a:t>
            </a:r>
            <a:r>
              <a:rPr lang="de-DE" sz="2400" dirty="0"/>
              <a:t> </a:t>
            </a:r>
            <a:r>
              <a:rPr lang="de-DE" sz="2400" dirty="0" err="1"/>
              <a:t>analyses</a:t>
            </a:r>
            <a:r>
              <a:rPr lang="de-DE" sz="2400" dirty="0"/>
              <a:t> and </a:t>
            </a:r>
            <a:r>
              <a:rPr lang="de-DE" sz="2400" dirty="0" err="1"/>
              <a:t>exploring</a:t>
            </a:r>
            <a:r>
              <a:rPr lang="de-DE" sz="2400" dirty="0"/>
              <a:t> </a:t>
            </a:r>
            <a:r>
              <a:rPr lang="de-DE" sz="2400" dirty="0" err="1"/>
              <a:t>interaction</a:t>
            </a:r>
            <a:r>
              <a:rPr lang="de-DE" sz="2400" dirty="0"/>
              <a:t> </a:t>
            </a:r>
            <a:r>
              <a:rPr lang="de-DE" sz="2400" dirty="0" err="1"/>
              <a:t>effects</a:t>
            </a:r>
            <a:r>
              <a:rPr lang="de-DE" sz="2400" dirty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400" dirty="0" err="1"/>
              <a:t>macro</a:t>
            </a:r>
            <a:r>
              <a:rPr lang="de-DE" sz="2400" dirty="0"/>
              <a:t> </a:t>
            </a:r>
            <a:r>
              <a:rPr lang="de-DE" sz="2400" dirty="0" err="1"/>
              <a:t>level</a:t>
            </a:r>
            <a:r>
              <a:rPr lang="de-DE" sz="2400" dirty="0"/>
              <a:t>: </a:t>
            </a:r>
            <a:r>
              <a:rPr lang="de-DE" sz="2400" dirty="0" err="1"/>
              <a:t>trends</a:t>
            </a:r>
            <a:r>
              <a:rPr lang="de-DE" sz="2400" dirty="0"/>
              <a:t>, e.g. </a:t>
            </a:r>
            <a:r>
              <a:rPr lang="de-DE" sz="2400" dirty="0" err="1"/>
              <a:t>decarbonisation</a:t>
            </a:r>
            <a:r>
              <a:rPr lang="de-DE" sz="2400" dirty="0"/>
              <a:t>, </a:t>
            </a:r>
            <a:r>
              <a:rPr lang="de-DE" sz="2400" dirty="0" err="1"/>
              <a:t>demographic</a:t>
            </a:r>
            <a:r>
              <a:rPr lang="de-DE" sz="2400" dirty="0"/>
              <a:t> </a:t>
            </a:r>
            <a:r>
              <a:rPr lang="de-DE" sz="2400" dirty="0" err="1"/>
              <a:t>change</a:t>
            </a:r>
            <a:endParaRPr lang="de-DE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400" dirty="0" err="1"/>
              <a:t>meso</a:t>
            </a:r>
            <a:r>
              <a:rPr lang="de-DE" sz="2400" dirty="0"/>
              <a:t> </a:t>
            </a:r>
            <a:r>
              <a:rPr lang="de-DE" sz="2400" dirty="0" err="1"/>
              <a:t>level</a:t>
            </a:r>
            <a:r>
              <a:rPr lang="de-DE" sz="2400" dirty="0"/>
              <a:t>: </a:t>
            </a:r>
            <a:r>
              <a:rPr lang="de-DE" sz="2400" dirty="0" err="1"/>
              <a:t>organisations</a:t>
            </a:r>
            <a:r>
              <a:rPr lang="de-DE" sz="2400" dirty="0"/>
              <a:t>, e.g. PES, VET </a:t>
            </a:r>
            <a:r>
              <a:rPr lang="de-DE" sz="2400" dirty="0" err="1"/>
              <a:t>organisations</a:t>
            </a:r>
            <a:endParaRPr lang="de-DE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400" dirty="0" err="1"/>
              <a:t>micro</a:t>
            </a:r>
            <a:r>
              <a:rPr lang="de-DE" sz="2400" dirty="0"/>
              <a:t> </a:t>
            </a:r>
            <a:r>
              <a:rPr lang="de-DE" sz="2400" dirty="0" err="1"/>
              <a:t>level</a:t>
            </a:r>
            <a:r>
              <a:rPr lang="de-DE" sz="2400" dirty="0"/>
              <a:t>: </a:t>
            </a:r>
            <a:r>
              <a:rPr lang="de-DE" sz="2400" dirty="0" err="1"/>
              <a:t>individuals</a:t>
            </a:r>
            <a:r>
              <a:rPr lang="de-DE" sz="2400" dirty="0"/>
              <a:t>, e.g. </a:t>
            </a:r>
            <a:r>
              <a:rPr lang="de-DE" sz="2400" dirty="0" err="1"/>
              <a:t>attitudes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r>
              <a:rPr lang="de-DE" sz="2400" dirty="0"/>
              <a:t> </a:t>
            </a:r>
            <a:r>
              <a:rPr lang="de-DE" sz="2400" dirty="0" err="1"/>
              <a:t>motivation</a:t>
            </a:r>
            <a:r>
              <a:rPr lang="de-DE" sz="2400" dirty="0"/>
              <a:t> of </a:t>
            </a:r>
            <a:r>
              <a:rPr lang="de-DE" sz="2400" dirty="0" err="1"/>
              <a:t>unemployed</a:t>
            </a:r>
            <a:r>
              <a:rPr lang="de-DE" sz="2400" dirty="0"/>
              <a:t>, </a:t>
            </a:r>
            <a:r>
              <a:rPr lang="de-DE" sz="2400" dirty="0" err="1"/>
              <a:t>graduates</a:t>
            </a:r>
            <a:r>
              <a:rPr lang="de-DE" sz="2400" dirty="0"/>
              <a:t>   </a:t>
            </a:r>
          </a:p>
          <a:p>
            <a:r>
              <a:rPr lang="de-DE" sz="2400" dirty="0"/>
              <a:t>	</a:t>
            </a:r>
          </a:p>
          <a:p>
            <a:r>
              <a:rPr lang="de-DE" sz="2400" dirty="0"/>
              <a:t>	multidimensional </a:t>
            </a:r>
            <a:r>
              <a:rPr lang="de-DE" sz="2400" dirty="0" err="1"/>
              <a:t>systemic</a:t>
            </a:r>
            <a:r>
              <a:rPr lang="de-DE" sz="2400" dirty="0"/>
              <a:t> </a:t>
            </a:r>
            <a:r>
              <a:rPr lang="de-DE" sz="2400" dirty="0" err="1"/>
              <a:t>approach</a:t>
            </a:r>
            <a:r>
              <a:rPr lang="de-DE" sz="2400" dirty="0"/>
              <a:t>   </a:t>
            </a:r>
          </a:p>
          <a:p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Causes</a:t>
            </a:r>
            <a:r>
              <a:rPr lang="de-DE" dirty="0"/>
              <a:t> of </a:t>
            </a:r>
            <a:r>
              <a:rPr lang="de-DE" dirty="0" err="1"/>
              <a:t>Mismatch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Starting</a:t>
            </a:r>
            <a:r>
              <a:rPr lang="de-DE" dirty="0"/>
              <a:t> Points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Reducing</a:t>
            </a:r>
            <a:r>
              <a:rPr lang="de-DE" dirty="0"/>
              <a:t> </a:t>
            </a:r>
            <a:r>
              <a:rPr lang="de-DE" dirty="0" err="1"/>
              <a:t>Them</a:t>
            </a:r>
            <a:endParaRPr lang="de-DE" dirty="0"/>
          </a:p>
        </p:txBody>
      </p:sp>
      <p:sp>
        <p:nvSpPr>
          <p:cNvPr id="4" name="Pfeil nach rechts 3"/>
          <p:cNvSpPr/>
          <p:nvPr/>
        </p:nvSpPr>
        <p:spPr>
          <a:xfrm>
            <a:off x="244625" y="6122782"/>
            <a:ext cx="631566" cy="378373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43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/>
          </a:bodyPr>
          <a:lstStyle/>
          <a:p>
            <a:r>
              <a:rPr lang="de-DE" sz="2400" b="1" dirty="0" err="1"/>
              <a:t>Macro</a:t>
            </a:r>
            <a:r>
              <a:rPr lang="de-DE" sz="2400" b="1" dirty="0"/>
              <a:t> </a:t>
            </a:r>
            <a:r>
              <a:rPr lang="de-DE" sz="2400" b="1" dirty="0" err="1"/>
              <a:t>Factors</a:t>
            </a:r>
            <a:endParaRPr lang="de-DE" sz="2400" b="1" dirty="0"/>
          </a:p>
          <a:p>
            <a:endParaRPr lang="de-DE" sz="800" dirty="0"/>
          </a:p>
          <a:p>
            <a:r>
              <a:rPr lang="de-DE" sz="2200" dirty="0"/>
              <a:t>Impact of global </a:t>
            </a:r>
            <a:r>
              <a:rPr lang="de-DE" sz="2200" dirty="0" err="1"/>
              <a:t>trends</a:t>
            </a:r>
            <a:r>
              <a:rPr lang="de-DE" sz="2200" dirty="0"/>
              <a:t> on regional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local</a:t>
            </a:r>
            <a:r>
              <a:rPr lang="de-DE" sz="2200" dirty="0"/>
              <a:t> </a:t>
            </a:r>
            <a:r>
              <a:rPr lang="de-DE" sz="2200" dirty="0" err="1"/>
              <a:t>labour</a:t>
            </a:r>
            <a:r>
              <a:rPr lang="de-DE" sz="2200" dirty="0"/>
              <a:t> </a:t>
            </a:r>
            <a:r>
              <a:rPr lang="de-DE" sz="2200" dirty="0" err="1"/>
              <a:t>markets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demographic</a:t>
            </a:r>
            <a:r>
              <a:rPr lang="de-DE" sz="2200" dirty="0"/>
              <a:t> </a:t>
            </a:r>
            <a:r>
              <a:rPr lang="de-DE" sz="2200" dirty="0" err="1"/>
              <a:t>change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digitalisation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decarbonisation</a:t>
            </a:r>
            <a:r>
              <a:rPr lang="de-DE" sz="2200" dirty="0"/>
              <a:t>/</a:t>
            </a:r>
            <a:r>
              <a:rPr lang="de-DE" sz="2200" dirty="0" err="1"/>
              <a:t>deindustrialisation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changes</a:t>
            </a:r>
            <a:r>
              <a:rPr lang="de-DE" sz="2200" dirty="0"/>
              <a:t> in global </a:t>
            </a:r>
            <a:r>
              <a:rPr lang="de-DE" sz="2200" dirty="0" err="1"/>
              <a:t>economy</a:t>
            </a:r>
            <a:r>
              <a:rPr lang="de-DE" sz="2200" dirty="0"/>
              <a:t>/</a:t>
            </a:r>
            <a:r>
              <a:rPr lang="de-DE" sz="2200" dirty="0" err="1"/>
              <a:t>dependencies</a:t>
            </a:r>
            <a:r>
              <a:rPr lang="de-DE" sz="2200" dirty="0"/>
              <a:t> on </a:t>
            </a:r>
            <a:r>
              <a:rPr lang="de-DE" sz="2200" dirty="0" err="1"/>
              <a:t>supply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demand</a:t>
            </a:r>
            <a:r>
              <a:rPr lang="de-DE" sz="2200" dirty="0"/>
              <a:t> </a:t>
            </a:r>
            <a:r>
              <a:rPr lang="de-DE" sz="2200" dirty="0" err="1"/>
              <a:t>chains</a:t>
            </a:r>
            <a:r>
              <a:rPr lang="de-DE" sz="22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/>
              <a:t>war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conflicts</a:t>
            </a:r>
            <a:r>
              <a:rPr lang="de-DE" sz="22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migration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mobility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changes</a:t>
            </a:r>
            <a:r>
              <a:rPr lang="de-DE" sz="2200" dirty="0"/>
              <a:t> in </a:t>
            </a:r>
            <a:r>
              <a:rPr lang="de-DE" sz="2200" dirty="0" err="1"/>
              <a:t>societies</a:t>
            </a:r>
            <a:r>
              <a:rPr lang="de-DE" sz="2200" dirty="0"/>
              <a:t>/</a:t>
            </a:r>
            <a:r>
              <a:rPr lang="de-DE" sz="2200" dirty="0" err="1"/>
              <a:t>culture</a:t>
            </a:r>
            <a:r>
              <a:rPr lang="de-DE" sz="2200" dirty="0"/>
              <a:t>   </a:t>
            </a:r>
          </a:p>
          <a:p>
            <a:endParaRPr lang="de-DE" sz="900" dirty="0"/>
          </a:p>
          <a:p>
            <a:r>
              <a:rPr lang="de-DE" sz="2200" dirty="0"/>
              <a:t>	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interaction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effects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)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between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trends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>
                <a:solidFill>
                  <a:srgbClr val="C00000"/>
                </a:solidFill>
              </a:rPr>
              <a:t>	</a:t>
            </a:r>
          </a:p>
          <a:p>
            <a:endParaRPr lang="de-DE" sz="2200" dirty="0"/>
          </a:p>
          <a:p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Multilevel </a:t>
            </a:r>
            <a:r>
              <a:rPr lang="de-DE" dirty="0" err="1"/>
              <a:t>Mismatch</a:t>
            </a:r>
            <a:r>
              <a:rPr lang="de-DE" dirty="0"/>
              <a:t> Analysis</a:t>
            </a:r>
          </a:p>
        </p:txBody>
      </p:sp>
      <p:sp>
        <p:nvSpPr>
          <p:cNvPr id="4" name="Pfeil nach rechts 3"/>
          <p:cNvSpPr/>
          <p:nvPr/>
        </p:nvSpPr>
        <p:spPr>
          <a:xfrm>
            <a:off x="315569" y="6128544"/>
            <a:ext cx="631566" cy="378373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424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 lnSpcReduction="10000"/>
          </a:bodyPr>
          <a:lstStyle/>
          <a:p>
            <a:r>
              <a:rPr lang="de-DE" sz="2400" b="1" dirty="0" err="1"/>
              <a:t>Meso</a:t>
            </a:r>
            <a:r>
              <a:rPr lang="de-DE" sz="2400" b="1" dirty="0"/>
              <a:t> </a:t>
            </a:r>
            <a:r>
              <a:rPr lang="de-DE" sz="2400" b="1" dirty="0" err="1"/>
              <a:t>Factors</a:t>
            </a:r>
            <a:endParaRPr lang="de-DE" sz="2400" b="1" dirty="0"/>
          </a:p>
          <a:p>
            <a:endParaRPr lang="de-DE" sz="800" dirty="0"/>
          </a:p>
          <a:p>
            <a:r>
              <a:rPr lang="de-DE" sz="2200" dirty="0"/>
              <a:t>Impact of </a:t>
            </a:r>
            <a:r>
              <a:rPr lang="de-DE" sz="2200" dirty="0" err="1"/>
              <a:t>framework</a:t>
            </a:r>
            <a:r>
              <a:rPr lang="de-DE" sz="2200" dirty="0"/>
              <a:t> </a:t>
            </a:r>
            <a:r>
              <a:rPr lang="de-DE" sz="2200" dirty="0" err="1"/>
              <a:t>conditions</a:t>
            </a:r>
            <a:r>
              <a:rPr lang="de-DE" sz="2200" dirty="0"/>
              <a:t> of </a:t>
            </a:r>
            <a:r>
              <a:rPr lang="de-DE" sz="2200" dirty="0" err="1"/>
              <a:t>regions</a:t>
            </a:r>
            <a:r>
              <a:rPr lang="de-DE" sz="2200" dirty="0"/>
              <a:t>/</a:t>
            </a:r>
            <a:r>
              <a:rPr lang="de-DE" sz="2200" dirty="0" err="1"/>
              <a:t>localities</a:t>
            </a:r>
            <a:r>
              <a:rPr lang="de-DE" sz="2200" dirty="0"/>
              <a:t>, </a:t>
            </a:r>
            <a:r>
              <a:rPr lang="de-DE" sz="2200" dirty="0" err="1"/>
              <a:t>organisations</a:t>
            </a:r>
            <a:r>
              <a:rPr lang="de-DE" sz="2200" dirty="0"/>
              <a:t>, </a:t>
            </a:r>
            <a:r>
              <a:rPr lang="de-DE" sz="2200" dirty="0" err="1"/>
              <a:t>policies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programmes</a:t>
            </a:r>
            <a:r>
              <a:rPr lang="de-DE" sz="2200" dirty="0"/>
              <a:t> on regional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local</a:t>
            </a:r>
            <a:r>
              <a:rPr lang="de-DE" sz="2200" dirty="0"/>
              <a:t> </a:t>
            </a:r>
            <a:r>
              <a:rPr lang="de-DE" sz="2200" dirty="0" err="1"/>
              <a:t>labour</a:t>
            </a:r>
            <a:r>
              <a:rPr lang="de-DE" sz="2200" dirty="0"/>
              <a:t> </a:t>
            </a:r>
            <a:r>
              <a:rPr lang="de-DE" sz="2200" dirty="0" err="1"/>
              <a:t>markets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regions</a:t>
            </a:r>
            <a:r>
              <a:rPr lang="de-DE" sz="2200" dirty="0"/>
              <a:t>/</a:t>
            </a:r>
            <a:r>
              <a:rPr lang="de-DE" sz="2200" dirty="0" err="1"/>
              <a:t>localities</a:t>
            </a:r>
            <a:r>
              <a:rPr lang="de-DE" sz="2200" dirty="0"/>
              <a:t>: </a:t>
            </a:r>
            <a:r>
              <a:rPr lang="de-DE" sz="2200" dirty="0" err="1"/>
              <a:t>path</a:t>
            </a:r>
            <a:r>
              <a:rPr lang="de-DE" sz="2200" dirty="0"/>
              <a:t> </a:t>
            </a:r>
            <a:r>
              <a:rPr lang="de-DE" sz="2200" dirty="0" err="1"/>
              <a:t>dependency</a:t>
            </a:r>
            <a:r>
              <a:rPr lang="de-DE" sz="2200" dirty="0"/>
              <a:t> </a:t>
            </a:r>
            <a:r>
              <a:rPr lang="de-DE" sz="2200" dirty="0" err="1"/>
              <a:t>based</a:t>
            </a:r>
            <a:r>
              <a:rPr lang="de-DE" sz="2200" dirty="0"/>
              <a:t> on </a:t>
            </a:r>
            <a:r>
              <a:rPr lang="de-DE" sz="2200" dirty="0" err="1"/>
              <a:t>industry</a:t>
            </a:r>
            <a:r>
              <a:rPr lang="de-DE" sz="2200" dirty="0"/>
              <a:t> </a:t>
            </a:r>
            <a:r>
              <a:rPr lang="de-DE" sz="2200" dirty="0" err="1"/>
              <a:t>composition</a:t>
            </a:r>
            <a:r>
              <a:rPr lang="de-DE" sz="2200" dirty="0"/>
              <a:t>, </a:t>
            </a:r>
            <a:r>
              <a:rPr lang="de-DE" sz="2200" dirty="0" err="1"/>
              <a:t>geographical</a:t>
            </a:r>
            <a:r>
              <a:rPr lang="de-DE" sz="2200" dirty="0"/>
              <a:t> </a:t>
            </a:r>
            <a:r>
              <a:rPr lang="de-DE" sz="2200" dirty="0" err="1"/>
              <a:t>location</a:t>
            </a:r>
            <a:r>
              <a:rPr lang="de-DE" sz="2200" dirty="0"/>
              <a:t>, </a:t>
            </a:r>
            <a:r>
              <a:rPr lang="de-DE" sz="2200" dirty="0" err="1"/>
              <a:t>infrastructure</a:t>
            </a:r>
            <a:r>
              <a:rPr lang="de-DE" sz="2200" dirty="0"/>
              <a:t> (</a:t>
            </a:r>
            <a:r>
              <a:rPr lang="de-DE" sz="2200" dirty="0" err="1"/>
              <a:t>mobility</a:t>
            </a:r>
            <a:r>
              <a:rPr lang="de-DE" sz="2200" dirty="0"/>
              <a:t>, </a:t>
            </a:r>
            <a:r>
              <a:rPr lang="de-DE" sz="2200" dirty="0" err="1"/>
              <a:t>education</a:t>
            </a:r>
            <a:r>
              <a:rPr lang="de-DE" sz="2200" dirty="0"/>
              <a:t>, </a:t>
            </a:r>
            <a:r>
              <a:rPr lang="de-DE" sz="2200" dirty="0" err="1"/>
              <a:t>housing</a:t>
            </a:r>
            <a:r>
              <a:rPr lang="de-DE" sz="2200" dirty="0"/>
              <a:t>, </a:t>
            </a:r>
            <a:r>
              <a:rPr lang="de-DE" sz="2200" dirty="0" err="1"/>
              <a:t>digitalisation</a:t>
            </a:r>
            <a:r>
              <a:rPr lang="de-DE" sz="2200" dirty="0"/>
              <a:t>), </a:t>
            </a:r>
            <a:r>
              <a:rPr lang="de-DE" sz="2200" dirty="0" err="1"/>
              <a:t>population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policies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programmes</a:t>
            </a:r>
            <a:r>
              <a:rPr lang="de-DE" sz="2200" dirty="0"/>
              <a:t>: </a:t>
            </a:r>
            <a:r>
              <a:rPr lang="de-DE" sz="2200" dirty="0" err="1"/>
              <a:t>education</a:t>
            </a:r>
            <a:r>
              <a:rPr lang="de-DE" sz="2200" dirty="0"/>
              <a:t>, </a:t>
            </a:r>
            <a:r>
              <a:rPr lang="de-DE" sz="2200" dirty="0" err="1"/>
              <a:t>training</a:t>
            </a:r>
            <a:r>
              <a:rPr lang="de-DE" sz="2200" dirty="0"/>
              <a:t>, </a:t>
            </a:r>
            <a:r>
              <a:rPr lang="de-DE" sz="2200" dirty="0" err="1"/>
              <a:t>economics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organisations</a:t>
            </a:r>
            <a:r>
              <a:rPr lang="de-DE" sz="2200" dirty="0"/>
              <a:t>: PES, VET, </a:t>
            </a:r>
            <a:r>
              <a:rPr lang="de-DE" sz="2200" dirty="0" err="1"/>
              <a:t>chambers</a:t>
            </a:r>
            <a:r>
              <a:rPr lang="de-DE" sz="2200" dirty="0"/>
              <a:t> of </a:t>
            </a:r>
            <a:r>
              <a:rPr lang="de-DE" sz="2200" dirty="0" err="1"/>
              <a:t>commerce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craft</a:t>
            </a:r>
            <a:r>
              <a:rPr lang="de-DE" sz="2200" dirty="0"/>
              <a:t>, </a:t>
            </a:r>
            <a:r>
              <a:rPr lang="de-DE" sz="2200" dirty="0" err="1"/>
              <a:t>business</a:t>
            </a:r>
            <a:r>
              <a:rPr lang="de-DE" sz="2200" dirty="0"/>
              <a:t> </a:t>
            </a:r>
            <a:r>
              <a:rPr lang="de-DE" sz="2200" dirty="0" err="1"/>
              <a:t>committees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/>
              <a:t>… </a:t>
            </a:r>
          </a:p>
          <a:p>
            <a:endParaRPr lang="de-DE" sz="900" dirty="0"/>
          </a:p>
          <a:p>
            <a:endParaRPr lang="de-DE" sz="900" dirty="0"/>
          </a:p>
          <a:p>
            <a:r>
              <a:rPr lang="de-DE" sz="2200" dirty="0"/>
              <a:t>	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interaction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effects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)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between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these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trends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and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with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macro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trends</a:t>
            </a:r>
            <a:r>
              <a:rPr lang="de-DE" sz="2200" b="1" dirty="0">
                <a:solidFill>
                  <a:srgbClr val="C00000"/>
                </a:solidFill>
              </a:rPr>
              <a:t>	</a:t>
            </a:r>
          </a:p>
          <a:p>
            <a:endParaRPr lang="de-DE" sz="2200" dirty="0"/>
          </a:p>
          <a:p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Multilevel </a:t>
            </a:r>
            <a:r>
              <a:rPr lang="de-DE" dirty="0" err="1"/>
              <a:t>Mismatch</a:t>
            </a:r>
            <a:r>
              <a:rPr lang="de-DE" dirty="0"/>
              <a:t> Analysis</a:t>
            </a:r>
          </a:p>
        </p:txBody>
      </p:sp>
      <p:sp>
        <p:nvSpPr>
          <p:cNvPr id="4" name="Pfeil nach rechts 3"/>
          <p:cNvSpPr/>
          <p:nvPr/>
        </p:nvSpPr>
        <p:spPr>
          <a:xfrm>
            <a:off x="276156" y="5931475"/>
            <a:ext cx="631566" cy="378373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8833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/>
          </a:bodyPr>
          <a:lstStyle/>
          <a:p>
            <a:r>
              <a:rPr lang="de-DE" sz="2400" b="1" dirty="0"/>
              <a:t>Micro </a:t>
            </a:r>
            <a:r>
              <a:rPr lang="de-DE" sz="2400" b="1" dirty="0" err="1"/>
              <a:t>Factors</a:t>
            </a:r>
            <a:endParaRPr lang="de-DE" sz="2400" b="1" dirty="0"/>
          </a:p>
          <a:p>
            <a:endParaRPr lang="de-DE" sz="800" dirty="0"/>
          </a:p>
          <a:p>
            <a:r>
              <a:rPr lang="de-DE" sz="2200" dirty="0"/>
              <a:t>Impact of individual (and </a:t>
            </a:r>
            <a:r>
              <a:rPr lang="de-DE" sz="2200" dirty="0" err="1"/>
              <a:t>collective</a:t>
            </a:r>
            <a:r>
              <a:rPr lang="de-DE" sz="2200" dirty="0"/>
              <a:t>) </a:t>
            </a:r>
            <a:r>
              <a:rPr lang="de-DE" sz="2200" dirty="0" err="1"/>
              <a:t>attitudes</a:t>
            </a:r>
            <a:r>
              <a:rPr lang="de-DE" sz="2200" dirty="0"/>
              <a:t>, </a:t>
            </a:r>
            <a:r>
              <a:rPr lang="de-DE" sz="2200" dirty="0" err="1"/>
              <a:t>behavior</a:t>
            </a:r>
            <a:r>
              <a:rPr lang="de-DE" sz="2200" dirty="0"/>
              <a:t>, social </a:t>
            </a:r>
            <a:r>
              <a:rPr lang="de-DE" sz="2200" dirty="0" err="1"/>
              <a:t>interaction</a:t>
            </a:r>
            <a:r>
              <a:rPr lang="de-DE" sz="2200" dirty="0"/>
              <a:t> and </a:t>
            </a:r>
            <a:r>
              <a:rPr lang="de-DE" sz="2200" dirty="0" err="1"/>
              <a:t>communication</a:t>
            </a:r>
            <a:r>
              <a:rPr lang="de-DE" sz="2200" dirty="0"/>
              <a:t>, </a:t>
            </a:r>
            <a:r>
              <a:rPr lang="de-DE" sz="2200" dirty="0" err="1"/>
              <a:t>language</a:t>
            </a:r>
            <a:r>
              <a:rPr lang="de-DE" sz="2200" dirty="0"/>
              <a:t> and </a:t>
            </a:r>
            <a:r>
              <a:rPr lang="de-DE" sz="2200" dirty="0" err="1"/>
              <a:t>daily</a:t>
            </a:r>
            <a:r>
              <a:rPr lang="de-DE" sz="2200" dirty="0"/>
              <a:t> </a:t>
            </a:r>
            <a:r>
              <a:rPr lang="de-DE" sz="2200" dirty="0" err="1"/>
              <a:t>culture</a:t>
            </a:r>
            <a:r>
              <a:rPr lang="de-DE" sz="2200" dirty="0"/>
              <a:t>, </a:t>
            </a:r>
            <a:r>
              <a:rPr lang="de-DE" sz="2200" dirty="0" err="1"/>
              <a:t>living</a:t>
            </a:r>
            <a:r>
              <a:rPr lang="de-DE" sz="2200" dirty="0"/>
              <a:t>, </a:t>
            </a:r>
            <a:r>
              <a:rPr lang="de-DE" sz="2200" dirty="0" err="1"/>
              <a:t>families</a:t>
            </a:r>
            <a:r>
              <a:rPr lang="de-DE" sz="2200" dirty="0"/>
              <a:t>, </a:t>
            </a:r>
            <a:r>
              <a:rPr lang="de-DE" sz="2200" dirty="0" err="1"/>
              <a:t>students</a:t>
            </a:r>
            <a:r>
              <a:rPr lang="de-DE" sz="2200" dirty="0"/>
              <a:t>, </a:t>
            </a:r>
            <a:r>
              <a:rPr lang="de-DE" sz="2200" dirty="0" err="1"/>
              <a:t>graduates</a:t>
            </a:r>
            <a:r>
              <a:rPr lang="de-DE" sz="2200" dirty="0"/>
              <a:t>, </a:t>
            </a:r>
            <a:r>
              <a:rPr lang="de-DE" sz="2200" dirty="0" err="1"/>
              <a:t>quality</a:t>
            </a:r>
            <a:r>
              <a:rPr lang="de-DE" sz="2200" dirty="0"/>
              <a:t> of </a:t>
            </a:r>
            <a:r>
              <a:rPr lang="de-DE" sz="2200" dirty="0" err="1"/>
              <a:t>integration</a:t>
            </a:r>
            <a:r>
              <a:rPr lang="de-DE" sz="2200" dirty="0"/>
              <a:t> </a:t>
            </a:r>
            <a:r>
              <a:rPr lang="de-DE" sz="2200" dirty="0" err="1"/>
              <a:t>into</a:t>
            </a:r>
            <a:r>
              <a:rPr lang="de-DE" sz="2200" dirty="0"/>
              <a:t> </a:t>
            </a:r>
            <a:r>
              <a:rPr lang="de-DE" sz="2200" dirty="0" err="1"/>
              <a:t>society</a:t>
            </a:r>
            <a:r>
              <a:rPr lang="de-DE" sz="2200" dirty="0"/>
              <a:t> and </a:t>
            </a:r>
            <a:r>
              <a:rPr lang="de-DE" sz="2200" dirty="0" err="1"/>
              <a:t>participation</a:t>
            </a:r>
            <a:r>
              <a:rPr lang="de-DE" sz="2200" dirty="0"/>
              <a:t>, … on regional and </a:t>
            </a:r>
            <a:r>
              <a:rPr lang="de-DE" sz="2200" dirty="0" err="1"/>
              <a:t>local</a:t>
            </a:r>
            <a:r>
              <a:rPr lang="de-DE" sz="2200" dirty="0"/>
              <a:t> </a:t>
            </a:r>
            <a:r>
              <a:rPr lang="de-DE" sz="2200" dirty="0" err="1"/>
              <a:t>labour</a:t>
            </a:r>
            <a:r>
              <a:rPr lang="de-DE" sz="2200" dirty="0"/>
              <a:t> </a:t>
            </a:r>
            <a:r>
              <a:rPr lang="de-DE" sz="2200" dirty="0" err="1"/>
              <a:t>markets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motivation</a:t>
            </a:r>
            <a:r>
              <a:rPr lang="de-DE" sz="2200" dirty="0"/>
              <a:t>, </a:t>
            </a:r>
            <a:r>
              <a:rPr lang="de-DE" sz="2200" dirty="0" err="1"/>
              <a:t>interest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orientation</a:t>
            </a:r>
            <a:r>
              <a:rPr lang="de-DE" sz="2200" dirty="0"/>
              <a:t> of </a:t>
            </a:r>
            <a:r>
              <a:rPr lang="de-DE" sz="2200" dirty="0" err="1"/>
              <a:t>individuals</a:t>
            </a:r>
            <a:r>
              <a:rPr lang="de-DE" sz="2200" dirty="0"/>
              <a:t> (</a:t>
            </a:r>
            <a:r>
              <a:rPr lang="de-DE" sz="2200" dirty="0" err="1"/>
              <a:t>purpose</a:t>
            </a:r>
            <a:r>
              <a:rPr lang="de-DE" sz="22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appreciation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utilisation</a:t>
            </a:r>
            <a:r>
              <a:rPr lang="de-DE" sz="2200" dirty="0"/>
              <a:t> of </a:t>
            </a:r>
            <a:r>
              <a:rPr lang="de-DE" sz="2200" dirty="0" err="1"/>
              <a:t>knowledge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experiences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access</a:t>
            </a:r>
            <a:r>
              <a:rPr lang="de-DE" sz="2200" dirty="0"/>
              <a:t> </a:t>
            </a:r>
            <a:r>
              <a:rPr lang="de-DE" sz="2200" dirty="0" err="1"/>
              <a:t>to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opportunities</a:t>
            </a:r>
            <a:r>
              <a:rPr lang="de-DE" sz="2200" dirty="0"/>
              <a:t> </a:t>
            </a:r>
            <a:r>
              <a:rPr lang="de-DE" sz="2200" dirty="0" err="1"/>
              <a:t>for</a:t>
            </a:r>
            <a:r>
              <a:rPr lang="de-DE" sz="2200" dirty="0"/>
              <a:t> </a:t>
            </a:r>
            <a:r>
              <a:rPr lang="de-DE" sz="2200" dirty="0" err="1"/>
              <a:t>interaction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/>
              <a:t>…</a:t>
            </a:r>
          </a:p>
          <a:p>
            <a:endParaRPr lang="de-DE" sz="900" dirty="0"/>
          </a:p>
          <a:p>
            <a:endParaRPr lang="de-DE" sz="900" dirty="0"/>
          </a:p>
          <a:p>
            <a:r>
              <a:rPr lang="de-DE" sz="2200" dirty="0"/>
              <a:t>	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interaction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effects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)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between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these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trends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and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with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macro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and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	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meso</a:t>
            </a:r>
            <a:r>
              <a:rPr lang="de-DE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200" b="1" dirty="0" err="1">
                <a:solidFill>
                  <a:schemeClr val="accent1">
                    <a:lumMod val="50000"/>
                  </a:schemeClr>
                </a:solidFill>
              </a:rPr>
              <a:t>trends</a:t>
            </a:r>
            <a:r>
              <a:rPr lang="de-DE" sz="2200" b="1" dirty="0">
                <a:solidFill>
                  <a:srgbClr val="C00000"/>
                </a:solidFill>
              </a:rPr>
              <a:t>	</a:t>
            </a:r>
          </a:p>
          <a:p>
            <a:endParaRPr lang="de-DE" sz="2200" dirty="0"/>
          </a:p>
          <a:p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Multilevel </a:t>
            </a:r>
            <a:r>
              <a:rPr lang="de-DE" dirty="0" err="1"/>
              <a:t>Mismatch</a:t>
            </a:r>
            <a:r>
              <a:rPr lang="de-DE" dirty="0"/>
              <a:t> Analysis</a:t>
            </a:r>
          </a:p>
        </p:txBody>
      </p:sp>
      <p:sp>
        <p:nvSpPr>
          <p:cNvPr id="4" name="Pfeil nach rechts 3"/>
          <p:cNvSpPr/>
          <p:nvPr/>
        </p:nvSpPr>
        <p:spPr>
          <a:xfrm>
            <a:off x="276156" y="6160075"/>
            <a:ext cx="631566" cy="378373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7545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051" y="1591288"/>
            <a:ext cx="8935626" cy="5004460"/>
          </a:xfrm>
        </p:spPr>
        <p:txBody>
          <a:bodyPr>
            <a:normAutofit lnSpcReduction="10000"/>
          </a:bodyPr>
          <a:lstStyle/>
          <a:p>
            <a:r>
              <a:rPr lang="de-DE" sz="2400" b="1" dirty="0"/>
              <a:t>Multidimensional </a:t>
            </a:r>
            <a:r>
              <a:rPr lang="de-DE" sz="2400" b="1" dirty="0" err="1"/>
              <a:t>Systemic</a:t>
            </a:r>
            <a:r>
              <a:rPr lang="de-DE" sz="2400" b="1" dirty="0"/>
              <a:t> Approach </a:t>
            </a:r>
            <a:r>
              <a:rPr lang="de-DE" sz="2400" b="1" dirty="0" err="1"/>
              <a:t>to</a:t>
            </a:r>
            <a:r>
              <a:rPr lang="de-DE" sz="2400" b="1" dirty="0"/>
              <a:t> </a:t>
            </a:r>
            <a:r>
              <a:rPr lang="de-DE" sz="2400" b="1" dirty="0" err="1"/>
              <a:t>assess</a:t>
            </a:r>
            <a:r>
              <a:rPr lang="de-DE" sz="2400" b="1" dirty="0"/>
              <a:t> </a:t>
            </a:r>
            <a:r>
              <a:rPr lang="de-DE" sz="2400" b="1" dirty="0" err="1"/>
              <a:t>the</a:t>
            </a:r>
            <a:r>
              <a:rPr lang="de-DE" sz="2400" b="1" dirty="0"/>
              <a:t> </a:t>
            </a:r>
            <a:r>
              <a:rPr lang="de-DE" sz="2400" b="1" dirty="0" err="1"/>
              <a:t>complexity</a:t>
            </a:r>
            <a:r>
              <a:rPr lang="de-DE" sz="2400" b="1" dirty="0"/>
              <a:t> of </a:t>
            </a:r>
            <a:r>
              <a:rPr lang="de-DE" sz="2400" b="1" dirty="0" err="1"/>
              <a:t>causes</a:t>
            </a:r>
            <a:r>
              <a:rPr lang="de-DE" sz="2400" b="1" dirty="0"/>
              <a:t> </a:t>
            </a:r>
            <a:r>
              <a:rPr lang="de-DE" sz="2400" b="1" dirty="0" err="1"/>
              <a:t>and</a:t>
            </a:r>
            <a:r>
              <a:rPr lang="de-DE" sz="2400" b="1" dirty="0"/>
              <a:t> </a:t>
            </a:r>
            <a:r>
              <a:rPr lang="de-DE" sz="2400" b="1" dirty="0" err="1"/>
              <a:t>effects</a:t>
            </a:r>
            <a:r>
              <a:rPr lang="de-DE" sz="2400" b="1" dirty="0"/>
              <a:t> on </a:t>
            </a:r>
            <a:r>
              <a:rPr lang="de-DE" sz="2400" b="1" dirty="0" err="1"/>
              <a:t>the</a:t>
            </a:r>
            <a:r>
              <a:rPr lang="de-DE" sz="2400" b="1" dirty="0"/>
              <a:t> </a:t>
            </a:r>
            <a:r>
              <a:rPr lang="de-DE" sz="2400" b="1" dirty="0" err="1"/>
              <a:t>mismatch</a:t>
            </a:r>
            <a:r>
              <a:rPr lang="de-DE" sz="2400" b="1" dirty="0"/>
              <a:t> of </a:t>
            </a:r>
            <a:r>
              <a:rPr lang="de-DE" sz="2400" b="1" dirty="0" err="1"/>
              <a:t>labour</a:t>
            </a:r>
            <a:r>
              <a:rPr lang="de-DE" sz="2400" b="1" dirty="0"/>
              <a:t> </a:t>
            </a:r>
            <a:r>
              <a:rPr lang="de-DE" sz="2400" b="1" dirty="0" err="1"/>
              <a:t>and</a:t>
            </a:r>
            <a:r>
              <a:rPr lang="de-DE" sz="2400" b="1" dirty="0"/>
              <a:t> </a:t>
            </a:r>
            <a:r>
              <a:rPr lang="de-DE" sz="2400" b="1" dirty="0" err="1"/>
              <a:t>skills</a:t>
            </a:r>
            <a:r>
              <a:rPr lang="de-DE" sz="2400" b="1" dirty="0"/>
              <a:t> </a:t>
            </a:r>
          </a:p>
          <a:p>
            <a:r>
              <a:rPr lang="de-DE" sz="2400" b="1" dirty="0"/>
              <a:t>and </a:t>
            </a:r>
            <a:r>
              <a:rPr lang="de-DE" sz="2400" b="1" dirty="0" err="1"/>
              <a:t>Starting</a:t>
            </a:r>
            <a:r>
              <a:rPr lang="de-DE" sz="2400" b="1" dirty="0"/>
              <a:t> Points </a:t>
            </a:r>
            <a:r>
              <a:rPr lang="de-DE" sz="2400" b="1" dirty="0" err="1"/>
              <a:t>for</a:t>
            </a:r>
            <a:r>
              <a:rPr lang="de-DE" sz="2400" b="1" dirty="0"/>
              <a:t> </a:t>
            </a:r>
            <a:r>
              <a:rPr lang="de-DE" sz="2400" b="1" dirty="0" err="1"/>
              <a:t>Reducing</a:t>
            </a:r>
            <a:r>
              <a:rPr lang="de-DE" sz="2400" b="1" dirty="0"/>
              <a:t> </a:t>
            </a:r>
            <a:r>
              <a:rPr lang="de-DE" sz="2400" b="1" dirty="0" err="1"/>
              <a:t>Mismatch</a:t>
            </a:r>
            <a:r>
              <a:rPr lang="de-DE" sz="2400" b="1" dirty="0"/>
              <a:t> </a:t>
            </a:r>
          </a:p>
          <a:p>
            <a:endParaRPr lang="de-DE" sz="800" dirty="0"/>
          </a:p>
          <a:p>
            <a:r>
              <a:rPr lang="de-DE" sz="2200" dirty="0" err="1"/>
              <a:t>Examples</a:t>
            </a:r>
            <a:r>
              <a:rPr lang="de-DE" sz="2200" dirty="0"/>
              <a:t> </a:t>
            </a:r>
            <a:r>
              <a:rPr lang="de-DE" sz="2200" dirty="0" err="1"/>
              <a:t>of</a:t>
            </a:r>
            <a:r>
              <a:rPr lang="de-DE" sz="22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relationship</a:t>
            </a:r>
            <a:r>
              <a:rPr lang="de-DE" sz="2200" dirty="0"/>
              <a:t> </a:t>
            </a:r>
            <a:r>
              <a:rPr lang="de-DE" sz="2200" dirty="0" err="1"/>
              <a:t>between</a:t>
            </a:r>
            <a:r>
              <a:rPr lang="de-DE" sz="2200" dirty="0"/>
              <a:t> </a:t>
            </a:r>
            <a:r>
              <a:rPr lang="de-DE" sz="2200" dirty="0" err="1"/>
              <a:t>labour</a:t>
            </a:r>
            <a:r>
              <a:rPr lang="de-DE" sz="2200" dirty="0"/>
              <a:t> </a:t>
            </a:r>
            <a:r>
              <a:rPr lang="de-DE" sz="2200" dirty="0" err="1"/>
              <a:t>force</a:t>
            </a:r>
            <a:r>
              <a:rPr lang="de-DE" sz="2200" dirty="0"/>
              <a:t> </a:t>
            </a:r>
            <a:r>
              <a:rPr lang="de-DE" sz="2200" dirty="0" err="1"/>
              <a:t>shortages</a:t>
            </a:r>
            <a:r>
              <a:rPr lang="de-DE" sz="2200" dirty="0"/>
              <a:t> and </a:t>
            </a:r>
            <a:r>
              <a:rPr lang="de-DE" sz="2200" dirty="0" err="1"/>
              <a:t>attitudes</a:t>
            </a:r>
            <a:r>
              <a:rPr lang="de-DE" sz="2200" dirty="0"/>
              <a:t> </a:t>
            </a:r>
            <a:r>
              <a:rPr lang="de-DE" sz="2200" dirty="0" err="1"/>
              <a:t>towards</a:t>
            </a:r>
            <a:r>
              <a:rPr lang="de-DE" sz="2200" dirty="0"/>
              <a:t> </a:t>
            </a:r>
            <a:r>
              <a:rPr lang="de-DE" sz="2200" dirty="0" err="1"/>
              <a:t>life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impact</a:t>
            </a:r>
            <a:r>
              <a:rPr lang="de-DE" sz="2200" dirty="0"/>
              <a:t> of </a:t>
            </a:r>
            <a:r>
              <a:rPr lang="de-DE" sz="2200" dirty="0" err="1"/>
              <a:t>deindustrialisation</a:t>
            </a:r>
            <a:r>
              <a:rPr lang="de-DE" sz="2200" dirty="0"/>
              <a:t> and Brexit on </a:t>
            </a:r>
            <a:r>
              <a:rPr lang="de-DE" sz="2200" dirty="0" err="1"/>
              <a:t>handling</a:t>
            </a:r>
            <a:r>
              <a:rPr lang="de-DE" sz="2200" dirty="0"/>
              <a:t> </a:t>
            </a:r>
            <a:r>
              <a:rPr lang="de-DE" sz="2200" dirty="0" err="1"/>
              <a:t>skills</a:t>
            </a:r>
            <a:r>
              <a:rPr lang="de-DE" sz="2200" dirty="0"/>
              <a:t> </a:t>
            </a:r>
            <a:r>
              <a:rPr lang="de-DE" sz="2200" dirty="0" err="1"/>
              <a:t>shortages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migration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effects</a:t>
            </a:r>
            <a:r>
              <a:rPr lang="de-DE" sz="2200" dirty="0"/>
              <a:t> on </a:t>
            </a:r>
            <a:r>
              <a:rPr lang="de-DE" sz="2200" dirty="0" err="1"/>
              <a:t>labour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skills</a:t>
            </a:r>
            <a:r>
              <a:rPr lang="de-DE" sz="2200" dirty="0"/>
              <a:t> </a:t>
            </a:r>
            <a:r>
              <a:rPr lang="de-DE" sz="2200" dirty="0" err="1"/>
              <a:t>development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catching</a:t>
            </a:r>
            <a:r>
              <a:rPr lang="de-DE" sz="2200" dirty="0"/>
              <a:t> </a:t>
            </a:r>
            <a:r>
              <a:rPr lang="de-DE" sz="2200" dirty="0" err="1"/>
              <a:t>multilevel</a:t>
            </a:r>
            <a:r>
              <a:rPr lang="de-DE" sz="2200" dirty="0"/>
              <a:t> </a:t>
            </a:r>
            <a:r>
              <a:rPr lang="de-DE" sz="2200" dirty="0" err="1"/>
              <a:t>interaction</a:t>
            </a:r>
            <a:r>
              <a:rPr lang="de-DE" sz="2200" dirty="0"/>
              <a:t> </a:t>
            </a:r>
            <a:r>
              <a:rPr lang="de-DE" sz="2200" dirty="0" err="1"/>
              <a:t>effects</a:t>
            </a:r>
            <a:r>
              <a:rPr lang="de-DE" sz="2200" dirty="0"/>
              <a:t> </a:t>
            </a:r>
            <a:r>
              <a:rPr lang="de-DE" sz="2200" dirty="0" err="1"/>
              <a:t>with</a:t>
            </a:r>
            <a:r>
              <a:rPr lang="de-DE" sz="2200" dirty="0"/>
              <a:t> real time </a:t>
            </a:r>
            <a:r>
              <a:rPr lang="de-DE" sz="2200" dirty="0" err="1"/>
              <a:t>data</a:t>
            </a:r>
            <a:r>
              <a:rPr lang="de-DE" sz="2200" dirty="0"/>
              <a:t> on </a:t>
            </a:r>
            <a:r>
              <a:rPr lang="de-DE" sz="2200" dirty="0" err="1"/>
              <a:t>skills</a:t>
            </a:r>
            <a:r>
              <a:rPr lang="de-DE" sz="2200" dirty="0"/>
              <a:t> </a:t>
            </a:r>
            <a:r>
              <a:rPr lang="de-DE" sz="2200" dirty="0" err="1"/>
              <a:t>demand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/>
              <a:t>…</a:t>
            </a:r>
          </a:p>
          <a:p>
            <a:r>
              <a:rPr lang="de-DE" sz="2200" dirty="0" err="1"/>
              <a:t>Discussions</a:t>
            </a:r>
            <a:r>
              <a:rPr lang="de-DE" sz="2200" dirty="0"/>
              <a:t> </a:t>
            </a:r>
            <a:r>
              <a:rPr lang="de-DE" sz="2200" dirty="0" err="1"/>
              <a:t>of</a:t>
            </a:r>
            <a:r>
              <a:rPr lang="de-DE" sz="2200" dirty="0"/>
              <a:t> </a:t>
            </a:r>
            <a:r>
              <a:rPr lang="de-DE" sz="2200" dirty="0" err="1"/>
              <a:t>strategies</a:t>
            </a:r>
            <a:r>
              <a:rPr lang="de-DE" sz="2200" dirty="0"/>
              <a:t> </a:t>
            </a:r>
            <a:r>
              <a:rPr lang="de-DE" sz="2200" dirty="0" err="1"/>
              <a:t>for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/>
              <a:t>PES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/>
              <a:t>…</a:t>
            </a:r>
          </a:p>
          <a:p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Programme</a:t>
            </a:r>
            <a:br>
              <a:rPr lang="de-DE" dirty="0"/>
            </a:br>
            <a:r>
              <a:rPr lang="de-DE" dirty="0"/>
              <a:t>Second Day of Annual Meeting</a:t>
            </a:r>
          </a:p>
        </p:txBody>
      </p:sp>
    </p:spTree>
    <p:extLst>
      <p:ext uri="{BB962C8B-B14F-4D97-AF65-F5344CB8AC3E}">
        <p14:creationId xmlns:p14="http://schemas.microsoft.com/office/powerpoint/2010/main" val="1957574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/>
          </a:bodyPr>
          <a:lstStyle/>
          <a:p>
            <a:r>
              <a:rPr lang="de-DE" sz="2200" dirty="0" err="1"/>
              <a:t>You</a:t>
            </a:r>
            <a:r>
              <a:rPr lang="de-DE" sz="2200" dirty="0"/>
              <a:t> </a:t>
            </a:r>
            <a:r>
              <a:rPr lang="de-DE" sz="2200" dirty="0" err="1"/>
              <a:t>are</a:t>
            </a:r>
            <a:r>
              <a:rPr lang="de-DE" sz="2200" dirty="0"/>
              <a:t> </a:t>
            </a:r>
            <a:r>
              <a:rPr lang="de-DE" sz="2200" dirty="0" err="1"/>
              <a:t>invited</a:t>
            </a:r>
            <a:r>
              <a:rPr lang="de-DE" sz="2200" dirty="0"/>
              <a:t> </a:t>
            </a:r>
            <a:r>
              <a:rPr lang="de-DE" sz="2200" dirty="0" err="1"/>
              <a:t>to</a:t>
            </a:r>
            <a:r>
              <a:rPr lang="de-DE" sz="22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/>
              <a:t>listen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discuss</a:t>
            </a:r>
            <a:r>
              <a:rPr lang="de-DE" sz="22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err="1"/>
              <a:t>network</a:t>
            </a:r>
            <a:r>
              <a:rPr lang="de-DE" sz="22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/>
              <a:t>….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200" dirty="0"/>
          </a:p>
          <a:p>
            <a:r>
              <a:rPr lang="de-DE" sz="2200" b="1" dirty="0" err="1">
                <a:solidFill>
                  <a:srgbClr val="C00000"/>
                </a:solidFill>
              </a:rPr>
              <a:t>Enjoy</a:t>
            </a:r>
            <a:r>
              <a:rPr lang="de-DE" sz="2200" b="1" dirty="0">
                <a:solidFill>
                  <a:srgbClr val="C00000"/>
                </a:solidFill>
              </a:rPr>
              <a:t> </a:t>
            </a:r>
            <a:r>
              <a:rPr lang="de-DE" sz="2200" b="1" dirty="0" err="1">
                <a:solidFill>
                  <a:srgbClr val="C00000"/>
                </a:solidFill>
              </a:rPr>
              <a:t>the</a:t>
            </a:r>
            <a:r>
              <a:rPr lang="de-DE" sz="2200" b="1" dirty="0">
                <a:solidFill>
                  <a:srgbClr val="C00000"/>
                </a:solidFill>
              </a:rPr>
              <a:t> Annual Meeting 2024! </a:t>
            </a:r>
          </a:p>
          <a:p>
            <a:endParaRPr lang="de-DE" sz="2200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Programme</a:t>
            </a:r>
            <a:br>
              <a:rPr lang="de-DE" dirty="0"/>
            </a:br>
            <a:r>
              <a:rPr lang="de-DE" dirty="0"/>
              <a:t>Second Day of Annual Meeting</a:t>
            </a:r>
          </a:p>
        </p:txBody>
      </p:sp>
    </p:spTree>
    <p:extLst>
      <p:ext uri="{BB962C8B-B14F-4D97-AF65-F5344CB8AC3E}">
        <p14:creationId xmlns:p14="http://schemas.microsoft.com/office/powerpoint/2010/main" val="127829568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0ce84f-f280-4667-9800-e3f576e2a563" xsi:nil="true"/>
    <lcf76f155ced4ddcb4097134ff3c332f xmlns="62366948-6865-4f5e-9e13-175c864d646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A786F4D3521C947A13764588761BDFD" ma:contentTypeVersion="13" ma:contentTypeDescription="Ein neues Dokument erstellen." ma:contentTypeScope="" ma:versionID="19c55e26425c36d25f2885635c132951">
  <xsd:schema xmlns:xsd="http://www.w3.org/2001/XMLSchema" xmlns:xs="http://www.w3.org/2001/XMLSchema" xmlns:p="http://schemas.microsoft.com/office/2006/metadata/properties" xmlns:ns2="62366948-6865-4f5e-9e13-175c864d6460" xmlns:ns3="b60ce84f-f280-4667-9800-e3f576e2a563" targetNamespace="http://schemas.microsoft.com/office/2006/metadata/properties" ma:root="true" ma:fieldsID="ff6bc6a7c77e7a478956928e1d70d72d" ns2:_="" ns3:_="">
    <xsd:import namespace="62366948-6865-4f5e-9e13-175c864d6460"/>
    <xsd:import namespace="b60ce84f-f280-4667-9800-e3f576e2a5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366948-6865-4f5e-9e13-175c864d64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5d66e8a-b612-4457-adbc-74bf8204e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ce84f-f280-4667-9800-e3f576e2a56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c56780-86c1-413c-9fe6-1747b3b964a4}" ma:internalName="TaxCatchAll" ma:showField="CatchAllData" ma:web="b60ce84f-f280-4667-9800-e3f576e2a5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D17F8E-3CB6-4F1A-AB1C-C0FA346E23D7}">
  <ds:schemaRefs>
    <ds:schemaRef ds:uri="62366948-6865-4f5e-9e13-175c864d6460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b60ce84f-f280-4667-9800-e3f576e2a563"/>
    <ds:schemaRef ds:uri="http://purl.org/dc/dcmitype/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04DF3C6-2793-4481-929B-A0395C7E912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D1822C-BD73-4086-B6F1-801F42C942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366948-6865-4f5e-9e13-175c864d6460"/>
    <ds:schemaRef ds:uri="b60ce84f-f280-4667-9800-e3f576e2a5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461</Words>
  <Application>Microsoft Office PowerPoint</Application>
  <PresentationFormat>Breitbild</PresentationFormat>
  <Paragraphs>74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0" baseType="lpstr">
      <vt:lpstr>Arial</vt:lpstr>
      <vt:lpstr>Calibri</vt:lpstr>
      <vt:lpstr>Custom Design</vt:lpstr>
      <vt:lpstr>PowerPoint-Präsentation</vt:lpstr>
      <vt:lpstr>Causes of Mismatch and Starting Points for Reducing Them</vt:lpstr>
      <vt:lpstr>Multilevel Mismatch Analysis</vt:lpstr>
      <vt:lpstr>Multilevel Mismatch Analysis</vt:lpstr>
      <vt:lpstr>Multilevel Mismatch Analysis</vt:lpstr>
      <vt:lpstr>Programme Second Day of Annual Meeting</vt:lpstr>
      <vt:lpstr>Programme Second Day of Annual Meeting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Ciprian Panzaru</dc:creator>
  <cp:lastModifiedBy>Kira Radek</cp:lastModifiedBy>
  <cp:revision>113</cp:revision>
  <cp:lastPrinted>2024-08-02T12:23:46Z</cp:lastPrinted>
  <dcterms:created xsi:type="dcterms:W3CDTF">2021-07-14T07:03:25Z</dcterms:created>
  <dcterms:modified xsi:type="dcterms:W3CDTF">2024-08-23T08:32:17Z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0x0101005A786F4D3521C947A13764588761BDFD</vt:lpwstr>
  </property>
  <property fmtid="{D5CDD505-2E9C-101B-9397-08002B2CF9AE}" pid="3" name="MediaServiceImageTags">
    <vt:lpwstr/>
  </property>
</Properties>
</file>